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97" r:id="rId3"/>
    <p:sldId id="286" r:id="rId5"/>
    <p:sldId id="292" r:id="rId6"/>
    <p:sldId id="259" r:id="rId7"/>
    <p:sldId id="302" r:id="rId8"/>
    <p:sldId id="304" r:id="rId9"/>
    <p:sldId id="305" r:id="rId10"/>
    <p:sldId id="306" r:id="rId11"/>
    <p:sldId id="307" r:id="rId12"/>
    <p:sldId id="308" r:id="rId13"/>
    <p:sldId id="260" r:id="rId14"/>
    <p:sldId id="261" r:id="rId15"/>
    <p:sldId id="309" r:id="rId16"/>
    <p:sldId id="312" r:id="rId17"/>
    <p:sldId id="314" r:id="rId18"/>
    <p:sldId id="315" r:id="rId19"/>
    <p:sldId id="324" r:id="rId20"/>
    <p:sldId id="316" r:id="rId21"/>
    <p:sldId id="317" r:id="rId22"/>
    <p:sldId id="318" r:id="rId23"/>
    <p:sldId id="319" r:id="rId24"/>
    <p:sldId id="321" r:id="rId25"/>
    <p:sldId id="322" r:id="rId26"/>
    <p:sldId id="298" r:id="rId27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81C1"/>
    <a:srgbClr val="1F9FDF"/>
    <a:srgbClr val="F9B9DC"/>
    <a:srgbClr val="008DBB"/>
    <a:srgbClr val="5B9BD5"/>
    <a:srgbClr val="ED849F"/>
    <a:srgbClr val="00B5F1"/>
    <a:srgbClr val="00B3EF"/>
    <a:srgbClr val="0185B5"/>
    <a:srgbClr val="54B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15" autoAdjust="0"/>
  </p:normalViewPr>
  <p:slideViewPr>
    <p:cSldViewPr snapToGrid="0" showGuides="1">
      <p:cViewPr varScale="1">
        <p:scale>
          <a:sx n="65" d="100"/>
          <a:sy n="65" d="100"/>
        </p:scale>
        <p:origin x="840" y="6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gs" Target="tags/tag14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32765-D3C3-4D43-80B8-7EBD481DEA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E18BD-2FC9-4AE8-AA21-2FC8DDD5362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C147F-AC46-4FCC-ABC1-68459C41ED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3295CC-E057-4A62-B462-0FC7E02321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E18BD-2FC9-4AE8-AA21-2FC8DDD536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E18BD-2FC9-4AE8-AA21-2FC8DDD536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E18BD-2FC9-4AE8-AA21-2FC8DDD536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E18BD-2FC9-4AE8-AA21-2FC8DDD536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E18BD-2FC9-4AE8-AA21-2FC8DDD536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E18BD-2FC9-4AE8-AA21-2FC8DDD536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E18BD-2FC9-4AE8-AA21-2FC8DDD536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3295CC-E057-4A62-B462-0FC7E02321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E18BD-2FC9-4AE8-AA21-2FC8DDD536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E18BD-2FC9-4AE8-AA21-2FC8DDD536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E18BD-2FC9-4AE8-AA21-2FC8DDD536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E18BD-2FC9-4AE8-AA21-2FC8DDD536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E18BD-2FC9-4AE8-AA21-2FC8DDD536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E18BD-2FC9-4AE8-AA21-2FC8DDD536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C147F-AC46-4FCC-ABC1-68459C41ED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E18BD-2FC9-4AE8-AA21-2FC8DDD536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E18BD-2FC9-4AE8-AA21-2FC8DDD536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E18BD-2FC9-4AE8-AA21-2FC8DDD536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3295CC-E057-4A62-B462-0FC7E02321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E18BD-2FC9-4AE8-AA21-2FC8DDD536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E18BD-2FC9-4AE8-AA21-2FC8DDD536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9F3F7-4F72-40DB-BDF4-9E72B21F7D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5B38-36BA-42C8-BBF3-5499736F55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9F3F7-4F72-40DB-BDF4-9E72B21F7D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5B38-36BA-42C8-BBF3-5499736F5552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8886698" y="6433131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</a:t>
            </a:r>
            <a:r>
              <a:rPr lang="en-US" altLang="zh-CN" sz="100" dirty="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 smtClea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9F3F7-4F72-40DB-BDF4-9E72B21F7D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45B38-36BA-42C8-BBF3-5499736F555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image20.wdp"/><Relationship Id="rId3" Type="http://schemas.openxmlformats.org/officeDocument/2006/relationships/image" Target="../media/image19.png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1.xml"/><Relationship Id="rId6" Type="http://schemas.microsoft.com/office/2007/relationships/hdphoto" Target="../media/image27.wdp"/><Relationship Id="rId5" Type="http://schemas.openxmlformats.org/officeDocument/2006/relationships/image" Target="../media/image26.png"/><Relationship Id="rId4" Type="http://schemas.microsoft.com/office/2007/relationships/hdphoto" Target="../media/image25.wdp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1" Type="http://schemas.openxmlformats.org/officeDocument/2006/relationships/tags" Target="../tags/tag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.xml"/><Relationship Id="rId2" Type="http://schemas.microsoft.com/office/2007/relationships/hdphoto" Target="../media/image35.wdp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7" Type="http://schemas.openxmlformats.org/officeDocument/2006/relationships/slideLayout" Target="../slideLayouts/slideLayout1.xml"/><Relationship Id="rId6" Type="http://schemas.microsoft.com/office/2007/relationships/hdphoto" Target="../media/image43.wdp"/><Relationship Id="rId5" Type="http://schemas.openxmlformats.org/officeDocument/2006/relationships/image" Target="../media/image42.png"/><Relationship Id="rId4" Type="http://schemas.microsoft.com/office/2007/relationships/hdphoto" Target="../media/image41.wdp"/><Relationship Id="rId3" Type="http://schemas.openxmlformats.org/officeDocument/2006/relationships/image" Target="../media/image40.png"/><Relationship Id="rId2" Type="http://schemas.microsoft.com/office/2007/relationships/hdphoto" Target="../media/image39.wdp"/><Relationship Id="rId1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54040" y="0"/>
            <a:ext cx="13367355" cy="36237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1230714" y="685800"/>
            <a:ext cx="824665" cy="122830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566638" y="4072199"/>
            <a:ext cx="935322" cy="157277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9042971" y="4427014"/>
            <a:ext cx="1099494" cy="1290831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910893" y="3964433"/>
            <a:ext cx="9848087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zh-CN" altLang="en-US" sz="6600" b="1" dirty="0">
                <a:ln w="19050">
                  <a:solidFill>
                    <a:schemeClr val="bg1"/>
                  </a:solidFill>
                </a:ln>
                <a:solidFill>
                  <a:srgbClr val="2081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诺如病毒的健康教育</a:t>
            </a:r>
            <a:endParaRPr lang="zh-CN" altLang="en-US" sz="6600" b="1" dirty="0">
              <a:ln w="19050">
                <a:solidFill>
                  <a:schemeClr val="bg1"/>
                </a:solidFill>
              </a:ln>
              <a:solidFill>
                <a:srgbClr val="2081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  <a:p>
            <a:pPr algn="ctr"/>
            <a:endParaRPr lang="zh-CN" altLang="en-US" sz="6600" b="1" dirty="0">
              <a:ln w="19050">
                <a:solidFill>
                  <a:schemeClr val="bg1"/>
                </a:solidFill>
              </a:ln>
              <a:solidFill>
                <a:srgbClr val="1F9F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908644" y="4420165"/>
            <a:ext cx="3684641" cy="347622"/>
            <a:chOff x="5172723" y="4182612"/>
            <a:chExt cx="3686560" cy="347804"/>
          </a:xfrm>
        </p:grpSpPr>
        <p:sp>
          <p:nvSpPr>
            <p:cNvPr id="10" name="矩形: 圆角 10"/>
            <p:cNvSpPr/>
            <p:nvPr/>
          </p:nvSpPr>
          <p:spPr>
            <a:xfrm>
              <a:off x="5353921" y="4182612"/>
              <a:ext cx="3492196" cy="347804"/>
            </a:xfrm>
            <a:prstGeom prst="roundRect">
              <a:avLst>
                <a:gd name="adj" fmla="val 45879"/>
              </a:avLst>
            </a:prstGeom>
            <a:solidFill>
              <a:srgbClr val="F9B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3" name="矩形 12"/>
            <p:cNvSpPr/>
            <p:nvPr/>
          </p:nvSpPr>
          <p:spPr>
            <a:xfrm>
              <a:off x="5172723" y="4182622"/>
              <a:ext cx="3686560" cy="3373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76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600" kern="0" dirty="0">
                  <a:ln w="3175">
                    <a:noFill/>
                  </a:ln>
                  <a:solidFill>
                    <a:schemeClr val="bg1"/>
                  </a:solidFill>
                  <a:latin typeface="站酷快乐体2016修订版" panose="02010600030101010101" pitchFamily="2" charset="-122"/>
                  <a:ea typeface="站酷快乐体2016修订版" panose="02010600030101010101" pitchFamily="2" charset="-122"/>
                  <a:cs typeface="+mn-ea"/>
                  <a:sym typeface="+mn-lt"/>
                </a:rPr>
                <a:t>主讲人</a:t>
              </a:r>
              <a:r>
                <a:rPr lang="zh-CN" altLang="en-US" sz="1600" kern="0" dirty="0" smtClean="0">
                  <a:ln w="3175">
                    <a:noFill/>
                  </a:ln>
                  <a:solidFill>
                    <a:schemeClr val="bg1"/>
                  </a:solidFill>
                  <a:latin typeface="站酷快乐体2016修订版" panose="02010600030101010101" pitchFamily="2" charset="-122"/>
                  <a:ea typeface="站酷快乐体2016修订版" panose="02010600030101010101" pitchFamily="2" charset="-122"/>
                  <a:cs typeface="+mn-ea"/>
                  <a:sym typeface="+mn-lt"/>
                </a:rPr>
                <a:t>：黄开银     </a:t>
              </a:r>
              <a:r>
                <a:rPr lang="zh-CN" altLang="en-US" sz="1600" kern="0" dirty="0">
                  <a:ln w="3175">
                    <a:noFill/>
                  </a:ln>
                  <a:solidFill>
                    <a:schemeClr val="bg1"/>
                  </a:solidFill>
                  <a:latin typeface="站酷快乐体2016修订版" panose="02010600030101010101" pitchFamily="2" charset="-122"/>
                  <a:ea typeface="站酷快乐体2016修订版" panose="02010600030101010101" pitchFamily="2" charset="-122"/>
                  <a:cs typeface="+mn-ea"/>
                  <a:sym typeface="+mn-lt"/>
                </a:rPr>
                <a:t>时间：</a:t>
              </a:r>
              <a:r>
                <a:rPr lang="en-US" altLang="zh-CN" sz="1600" kern="0" dirty="0" smtClean="0">
                  <a:ln w="3175">
                    <a:noFill/>
                  </a:ln>
                  <a:solidFill>
                    <a:schemeClr val="bg1"/>
                  </a:solidFill>
                  <a:latin typeface="站酷快乐体2016修订版" panose="02010600030101010101" pitchFamily="2" charset="-122"/>
                  <a:ea typeface="站酷快乐体2016修订版" panose="02010600030101010101" pitchFamily="2" charset="-122"/>
                  <a:cs typeface="+mn-ea"/>
                  <a:sym typeface="+mn-lt"/>
                </a:rPr>
                <a:t>2025.2.26</a:t>
              </a:r>
              <a:endParaRPr lang="en-US" altLang="zh-CN" sz="1600" kern="0" dirty="0">
                <a:ln w="3175">
                  <a:noFill/>
                </a:ln>
                <a:solidFill>
                  <a:schemeClr val="bg1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4426"/>
            <a:ext cx="3653845" cy="3653845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5784142" y="5031245"/>
            <a:ext cx="1935794" cy="496916"/>
          </a:xfrm>
          <a:prstGeom prst="ellipse">
            <a:avLst/>
          </a:prstGeom>
          <a:solidFill>
            <a:srgbClr val="F9B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099717" y="5161575"/>
            <a:ext cx="13024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 smtClean="0">
                <a:solidFill>
                  <a:srgbClr val="2081C1"/>
                </a:solidFill>
              </a:rPr>
              <a:t>有动画，可修改</a:t>
            </a:r>
            <a:endParaRPr lang="zh-CN" altLang="en-US" sz="1200" b="1" dirty="0">
              <a:solidFill>
                <a:srgbClr val="2081C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72" y="817438"/>
            <a:ext cx="6056828" cy="605682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6728676" y="1981286"/>
            <a:ext cx="1945006" cy="652158"/>
            <a:chOff x="6728676" y="1981286"/>
            <a:chExt cx="1945006" cy="652158"/>
          </a:xfrm>
        </p:grpSpPr>
        <p:sp>
          <p:nvSpPr>
            <p:cNvPr id="8" name="ïṡļîďe"/>
            <p:cNvSpPr txBox="1"/>
            <p:nvPr/>
          </p:nvSpPr>
          <p:spPr>
            <a:xfrm>
              <a:off x="7280690" y="1981286"/>
              <a:ext cx="1392992" cy="6521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0000" tIns="46800" rIns="90000" bIns="46800" anchor="b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081C1"/>
                  </a:solidFill>
                  <a:effectLst/>
                  <a:uLnTx/>
                  <a:uFillTx/>
                  <a:latin typeface="印品灵秀体" panose="02000000000000000000" pitchFamily="2" charset="-122"/>
                  <a:ea typeface="印品灵秀体" panose="02000000000000000000" pitchFamily="2" charset="-122"/>
                  <a:cs typeface="+mn-ea"/>
                  <a:sym typeface="印品灵秀体" panose="02000000000000000000" pitchFamily="2" charset="-122"/>
                </a:rPr>
                <a:t>03.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2081C1"/>
                </a:solidFill>
                <a:effectLst/>
                <a:uLnTx/>
                <a:uFillTx/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endParaRPr>
            </a:p>
          </p:txBody>
        </p:sp>
        <p:sp>
          <p:nvSpPr>
            <p:cNvPr id="9" name="等腰三角形 8"/>
            <p:cNvSpPr/>
            <p:nvPr/>
          </p:nvSpPr>
          <p:spPr>
            <a:xfrm rot="5400000">
              <a:off x="6695688" y="2113289"/>
              <a:ext cx="478329" cy="412353"/>
            </a:xfrm>
            <a:prstGeom prst="triangle">
              <a:avLst/>
            </a:prstGeom>
            <a:solidFill>
              <a:srgbClr val="208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10" name="ïṡļîďe"/>
          <p:cNvSpPr txBox="1"/>
          <p:nvPr/>
        </p:nvSpPr>
        <p:spPr>
          <a:xfrm>
            <a:off x="6286500" y="2900341"/>
            <a:ext cx="5905500" cy="652158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b" anchorCtr="0">
            <a:noAutofit/>
          </a:bodyPr>
          <a:lstStyle/>
          <a:p>
            <a:pPr lvl="0"/>
            <a:r>
              <a:rPr lang="zh-CN" altLang="en-US" sz="4800" dirty="0">
                <a:solidFill>
                  <a:srgbClr val="E7E6E6">
                    <a:lumMod val="25000"/>
                  </a:srgb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诺如病毒</a:t>
            </a:r>
            <a:r>
              <a:rPr lang="zh-CN" altLang="en-US" sz="4800" dirty="0" smtClean="0">
                <a:solidFill>
                  <a:srgbClr val="E7E6E6">
                    <a:lumMod val="25000"/>
                  </a:srgb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的预防方法</a:t>
            </a:r>
            <a:endParaRPr lang="zh-CN" altLang="en-US" sz="4800" dirty="0">
              <a:solidFill>
                <a:srgbClr val="E7E6E6">
                  <a:lumMod val="25000"/>
                </a:srgbClr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9"/>
          <p:cNvSpPr/>
          <p:nvPr/>
        </p:nvSpPr>
        <p:spPr>
          <a:xfrm>
            <a:off x="1017196" y="343199"/>
            <a:ext cx="3877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2">
                    <a:lumMod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诺如病毒的预防方法</a:t>
            </a:r>
            <a:endParaRPr lang="zh-CN" altLang="en-US" sz="3200" dirty="0">
              <a:solidFill>
                <a:schemeClr val="bg2">
                  <a:lumMod val="25000"/>
                </a:schemeClr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84186" y="2153298"/>
            <a:ext cx="10823628" cy="401185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22" name="Rectangle 3"/>
          <p:cNvSpPr>
            <a:spLocks noGrp="1" noChangeArrowheads="1"/>
          </p:cNvSpPr>
          <p:nvPr/>
        </p:nvSpPr>
        <p:spPr>
          <a:xfrm>
            <a:off x="767123" y="1446357"/>
            <a:ext cx="6821143" cy="547623"/>
          </a:xfrm>
          <a:prstGeom prst="rect">
            <a:avLst/>
          </a:prstGeom>
          <a:solidFill>
            <a:srgbClr val="2081C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solidFill>
                  <a:schemeClr val="bg1"/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  来自中国疾控中心权威建议</a:t>
            </a:r>
            <a:endParaRPr lang="zh-CN" altLang="en-US" dirty="0">
              <a:solidFill>
                <a:schemeClr val="bg1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sp>
        <p:nvSpPr>
          <p:cNvPr id="23" name="Synergistically utilize technically sound portals with frictionless chains. Dramatically customize…"/>
          <p:cNvSpPr txBox="1"/>
          <p:nvPr/>
        </p:nvSpPr>
        <p:spPr>
          <a:xfrm>
            <a:off x="1181101" y="2669222"/>
            <a:ext cx="4114799" cy="276998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marL="342900" indent="-342900" defTabSz="412750" hangingPunct="0">
              <a:lnSpc>
                <a:spcPct val="150000"/>
              </a:lnSpc>
              <a:buClr>
                <a:srgbClr val="2081C1"/>
              </a:buClr>
              <a:buFont typeface="Wingdings" panose="05000000000000000000" pitchFamily="2" charset="2"/>
              <a:buChar char="l"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zh-CN" altLang="en-US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个人卫生、食品卫生和饮水卫生是预防的关键</a:t>
            </a:r>
            <a:r>
              <a:rPr lang="zh-CN" altLang="en-US" sz="2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。</a:t>
            </a:r>
            <a:endParaRPr lang="en-US" altLang="zh-CN" sz="2400" kern="0" dirty="0" smtClean="0">
              <a:solidFill>
                <a:schemeClr val="tx1">
                  <a:lumMod val="75000"/>
                  <a:lumOff val="25000"/>
                </a:schemeClr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  <a:p>
            <a:pPr marL="342900" indent="-342900" defTabSz="412750" hangingPunct="0">
              <a:lnSpc>
                <a:spcPct val="150000"/>
              </a:lnSpc>
              <a:buClr>
                <a:srgbClr val="2081C1"/>
              </a:buClr>
              <a:buFont typeface="Wingdings" panose="05000000000000000000" pitchFamily="2" charset="2"/>
              <a:buChar char="l"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zh-CN" altLang="en-US" sz="2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应</a:t>
            </a:r>
            <a:r>
              <a:rPr lang="zh-CN" altLang="en-US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养成勤洗手、不喝生水、生熟食物分开避免交叉感染等健康生活习惯。</a:t>
            </a:r>
            <a:endParaRPr lang="zh-CN" altLang="en-US" sz="2400" kern="0" dirty="0">
              <a:solidFill>
                <a:schemeClr val="tx1">
                  <a:lumMod val="75000"/>
                  <a:lumOff val="25000"/>
                </a:schemeClr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60432" y="1282018"/>
            <a:ext cx="5347382" cy="5347382"/>
          </a:xfrm>
          <a:prstGeom prst="rect">
            <a:avLst/>
          </a:prstGeom>
        </p:spPr>
      </p:pic>
      <p:sp>
        <p:nvSpPr>
          <p:cNvPr id="9" name="Oval 11"/>
          <p:cNvSpPr/>
          <p:nvPr/>
        </p:nvSpPr>
        <p:spPr>
          <a:xfrm>
            <a:off x="388006" y="391998"/>
            <a:ext cx="379117" cy="379117"/>
          </a:xfrm>
          <a:prstGeom prst="ellipse">
            <a:avLst/>
          </a:prstGeom>
          <a:solidFill>
            <a:srgbClr val="2081C1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0" name="Oval 11"/>
          <p:cNvSpPr/>
          <p:nvPr/>
        </p:nvSpPr>
        <p:spPr>
          <a:xfrm>
            <a:off x="526310" y="391998"/>
            <a:ext cx="379117" cy="379117"/>
          </a:xfrm>
          <a:prstGeom prst="ellipse">
            <a:avLst/>
          </a:prstGeom>
          <a:solidFill>
            <a:srgbClr val="2081C1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22" grpId="0" animBg="1"/>
      <p:bldP spid="23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332"/>
          <p:cNvGrpSpPr/>
          <p:nvPr/>
        </p:nvGrpSpPr>
        <p:grpSpPr>
          <a:xfrm>
            <a:off x="6191251" y="4065896"/>
            <a:ext cx="384635" cy="384635"/>
            <a:chOff x="4643438" y="2786064"/>
            <a:chExt cx="288476" cy="288476"/>
          </a:xfrm>
        </p:grpSpPr>
        <p:sp>
          <p:nvSpPr>
            <p:cNvPr id="24" name="Oval 326"/>
            <p:cNvSpPr/>
            <p:nvPr/>
          </p:nvSpPr>
          <p:spPr>
            <a:xfrm>
              <a:off x="4643438" y="2786064"/>
              <a:ext cx="288476" cy="28847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5" name="Freeform 26"/>
            <p:cNvSpPr/>
            <p:nvPr/>
          </p:nvSpPr>
          <p:spPr bwMode="auto">
            <a:xfrm>
              <a:off x="4735506" y="2871746"/>
              <a:ext cx="114518" cy="118766"/>
            </a:xfrm>
            <a:custGeom>
              <a:avLst/>
              <a:gdLst>
                <a:gd name="T0" fmla="*/ 103 w 274"/>
                <a:gd name="T1" fmla="*/ 284 h 284"/>
                <a:gd name="T2" fmla="*/ 80 w 274"/>
                <a:gd name="T3" fmla="*/ 273 h 284"/>
                <a:gd name="T4" fmla="*/ 9 w 274"/>
                <a:gd name="T5" fmla="*/ 178 h 284"/>
                <a:gd name="T6" fmla="*/ 14 w 274"/>
                <a:gd name="T7" fmla="*/ 139 h 284"/>
                <a:gd name="T8" fmla="*/ 53 w 274"/>
                <a:gd name="T9" fmla="*/ 145 h 284"/>
                <a:gd name="T10" fmla="*/ 100 w 274"/>
                <a:gd name="T11" fmla="*/ 207 h 284"/>
                <a:gd name="T12" fmla="*/ 219 w 274"/>
                <a:gd name="T13" fmla="*/ 17 h 284"/>
                <a:gd name="T14" fmla="*/ 257 w 274"/>
                <a:gd name="T15" fmla="*/ 8 h 284"/>
                <a:gd name="T16" fmla="*/ 266 w 274"/>
                <a:gd name="T17" fmla="*/ 47 h 284"/>
                <a:gd name="T18" fmla="*/ 126 w 274"/>
                <a:gd name="T19" fmla="*/ 271 h 284"/>
                <a:gd name="T20" fmla="*/ 104 w 274"/>
                <a:gd name="T21" fmla="*/ 284 h 284"/>
                <a:gd name="T22" fmla="*/ 103 w 274"/>
                <a:gd name="T2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4" h="284">
                  <a:moveTo>
                    <a:pt x="103" y="284"/>
                  </a:moveTo>
                  <a:cubicBezTo>
                    <a:pt x="94" y="284"/>
                    <a:pt x="86" y="280"/>
                    <a:pt x="80" y="273"/>
                  </a:cubicBezTo>
                  <a:cubicBezTo>
                    <a:pt x="9" y="178"/>
                    <a:pt x="9" y="178"/>
                    <a:pt x="9" y="178"/>
                  </a:cubicBezTo>
                  <a:cubicBezTo>
                    <a:pt x="0" y="166"/>
                    <a:pt x="2" y="149"/>
                    <a:pt x="14" y="139"/>
                  </a:cubicBezTo>
                  <a:cubicBezTo>
                    <a:pt x="27" y="130"/>
                    <a:pt x="44" y="133"/>
                    <a:pt x="53" y="145"/>
                  </a:cubicBezTo>
                  <a:cubicBezTo>
                    <a:pt x="100" y="207"/>
                    <a:pt x="100" y="207"/>
                    <a:pt x="100" y="207"/>
                  </a:cubicBezTo>
                  <a:cubicBezTo>
                    <a:pt x="219" y="17"/>
                    <a:pt x="219" y="17"/>
                    <a:pt x="219" y="17"/>
                  </a:cubicBezTo>
                  <a:cubicBezTo>
                    <a:pt x="227" y="4"/>
                    <a:pt x="244" y="0"/>
                    <a:pt x="257" y="8"/>
                  </a:cubicBezTo>
                  <a:cubicBezTo>
                    <a:pt x="270" y="16"/>
                    <a:pt x="274" y="33"/>
                    <a:pt x="266" y="47"/>
                  </a:cubicBezTo>
                  <a:cubicBezTo>
                    <a:pt x="126" y="271"/>
                    <a:pt x="126" y="271"/>
                    <a:pt x="126" y="271"/>
                  </a:cubicBezTo>
                  <a:cubicBezTo>
                    <a:pt x="121" y="279"/>
                    <a:pt x="113" y="283"/>
                    <a:pt x="104" y="284"/>
                  </a:cubicBezTo>
                  <a:cubicBezTo>
                    <a:pt x="104" y="284"/>
                    <a:pt x="103" y="284"/>
                    <a:pt x="103" y="2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7" name="Rectangle 330"/>
          <p:cNvSpPr/>
          <p:nvPr/>
        </p:nvSpPr>
        <p:spPr>
          <a:xfrm>
            <a:off x="6762755" y="2371057"/>
            <a:ext cx="5158785" cy="503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335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不吃生食、半生食海鲜及肉类，生熟食物分开放置、避免交叉感染，不喝生水，水果要彻底清洗干净后方可食用。</a:t>
            </a:r>
            <a:endParaRPr lang="zh-CN" altLang="en-US" sz="1335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Oval 326"/>
          <p:cNvSpPr/>
          <p:nvPr/>
        </p:nvSpPr>
        <p:spPr>
          <a:xfrm>
            <a:off x="6191251" y="2319696"/>
            <a:ext cx="384635" cy="384635"/>
          </a:xfrm>
          <a:prstGeom prst="ellipse">
            <a:avLst/>
          </a:prstGeom>
          <a:solidFill>
            <a:srgbClr val="E702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Freeform 26"/>
          <p:cNvSpPr/>
          <p:nvPr/>
        </p:nvSpPr>
        <p:spPr bwMode="auto">
          <a:xfrm>
            <a:off x="6314008" y="2421004"/>
            <a:ext cx="152691" cy="158355"/>
          </a:xfrm>
          <a:custGeom>
            <a:avLst/>
            <a:gdLst>
              <a:gd name="T0" fmla="*/ 103 w 274"/>
              <a:gd name="T1" fmla="*/ 284 h 284"/>
              <a:gd name="T2" fmla="*/ 80 w 274"/>
              <a:gd name="T3" fmla="*/ 273 h 284"/>
              <a:gd name="T4" fmla="*/ 9 w 274"/>
              <a:gd name="T5" fmla="*/ 178 h 284"/>
              <a:gd name="T6" fmla="*/ 14 w 274"/>
              <a:gd name="T7" fmla="*/ 139 h 284"/>
              <a:gd name="T8" fmla="*/ 53 w 274"/>
              <a:gd name="T9" fmla="*/ 145 h 284"/>
              <a:gd name="T10" fmla="*/ 100 w 274"/>
              <a:gd name="T11" fmla="*/ 207 h 284"/>
              <a:gd name="T12" fmla="*/ 219 w 274"/>
              <a:gd name="T13" fmla="*/ 17 h 284"/>
              <a:gd name="T14" fmla="*/ 257 w 274"/>
              <a:gd name="T15" fmla="*/ 8 h 284"/>
              <a:gd name="T16" fmla="*/ 266 w 274"/>
              <a:gd name="T17" fmla="*/ 47 h 284"/>
              <a:gd name="T18" fmla="*/ 126 w 274"/>
              <a:gd name="T19" fmla="*/ 271 h 284"/>
              <a:gd name="T20" fmla="*/ 104 w 274"/>
              <a:gd name="T21" fmla="*/ 284 h 284"/>
              <a:gd name="T22" fmla="*/ 103 w 274"/>
              <a:gd name="T23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4" h="284">
                <a:moveTo>
                  <a:pt x="103" y="284"/>
                </a:moveTo>
                <a:cubicBezTo>
                  <a:pt x="94" y="284"/>
                  <a:pt x="86" y="280"/>
                  <a:pt x="80" y="273"/>
                </a:cubicBezTo>
                <a:cubicBezTo>
                  <a:pt x="9" y="178"/>
                  <a:pt x="9" y="178"/>
                  <a:pt x="9" y="178"/>
                </a:cubicBezTo>
                <a:cubicBezTo>
                  <a:pt x="0" y="166"/>
                  <a:pt x="2" y="149"/>
                  <a:pt x="14" y="139"/>
                </a:cubicBezTo>
                <a:cubicBezTo>
                  <a:pt x="27" y="130"/>
                  <a:pt x="44" y="133"/>
                  <a:pt x="53" y="145"/>
                </a:cubicBezTo>
                <a:cubicBezTo>
                  <a:pt x="100" y="207"/>
                  <a:pt x="100" y="207"/>
                  <a:pt x="100" y="207"/>
                </a:cubicBezTo>
                <a:cubicBezTo>
                  <a:pt x="219" y="17"/>
                  <a:pt x="219" y="17"/>
                  <a:pt x="219" y="17"/>
                </a:cubicBezTo>
                <a:cubicBezTo>
                  <a:pt x="227" y="4"/>
                  <a:pt x="244" y="0"/>
                  <a:pt x="257" y="8"/>
                </a:cubicBezTo>
                <a:cubicBezTo>
                  <a:pt x="270" y="16"/>
                  <a:pt x="274" y="33"/>
                  <a:pt x="266" y="47"/>
                </a:cubicBezTo>
                <a:cubicBezTo>
                  <a:pt x="126" y="271"/>
                  <a:pt x="126" y="271"/>
                  <a:pt x="126" y="271"/>
                </a:cubicBezTo>
                <a:cubicBezTo>
                  <a:pt x="121" y="279"/>
                  <a:pt x="113" y="283"/>
                  <a:pt x="104" y="284"/>
                </a:cubicBezTo>
                <a:cubicBezTo>
                  <a:pt x="104" y="284"/>
                  <a:pt x="103" y="284"/>
                  <a:pt x="103" y="28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Rectangle 335"/>
          <p:cNvSpPr/>
          <p:nvPr/>
        </p:nvSpPr>
        <p:spPr>
          <a:xfrm>
            <a:off x="6762755" y="3432470"/>
            <a:ext cx="5158785" cy="503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335" dirty="0">
                <a:cs typeface="+mn-ea"/>
                <a:sym typeface="+mn-lt"/>
              </a:rPr>
              <a:t>尽量避免带幼儿去人多拥挤的公共场所，如电影院、聚会场所、大商场等。</a:t>
            </a:r>
            <a:endParaRPr lang="zh-CN" altLang="en-US" sz="1335" dirty="0">
              <a:cs typeface="+mn-ea"/>
              <a:sym typeface="+mn-lt"/>
            </a:endParaRPr>
          </a:p>
        </p:txBody>
      </p:sp>
      <p:sp>
        <p:nvSpPr>
          <p:cNvPr id="14" name="Oval 328"/>
          <p:cNvSpPr/>
          <p:nvPr/>
        </p:nvSpPr>
        <p:spPr>
          <a:xfrm>
            <a:off x="6191251" y="3483828"/>
            <a:ext cx="384635" cy="384635"/>
          </a:xfrm>
          <a:prstGeom prst="ellipse">
            <a:avLst/>
          </a:prstGeom>
          <a:solidFill>
            <a:srgbClr val="E702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Freeform 26"/>
          <p:cNvSpPr/>
          <p:nvPr/>
        </p:nvSpPr>
        <p:spPr bwMode="auto">
          <a:xfrm>
            <a:off x="6314008" y="3608256"/>
            <a:ext cx="152691" cy="158355"/>
          </a:xfrm>
          <a:custGeom>
            <a:avLst/>
            <a:gdLst>
              <a:gd name="T0" fmla="*/ 103 w 274"/>
              <a:gd name="T1" fmla="*/ 284 h 284"/>
              <a:gd name="T2" fmla="*/ 80 w 274"/>
              <a:gd name="T3" fmla="*/ 273 h 284"/>
              <a:gd name="T4" fmla="*/ 9 w 274"/>
              <a:gd name="T5" fmla="*/ 178 h 284"/>
              <a:gd name="T6" fmla="*/ 14 w 274"/>
              <a:gd name="T7" fmla="*/ 139 h 284"/>
              <a:gd name="T8" fmla="*/ 53 w 274"/>
              <a:gd name="T9" fmla="*/ 145 h 284"/>
              <a:gd name="T10" fmla="*/ 100 w 274"/>
              <a:gd name="T11" fmla="*/ 207 h 284"/>
              <a:gd name="T12" fmla="*/ 219 w 274"/>
              <a:gd name="T13" fmla="*/ 17 h 284"/>
              <a:gd name="T14" fmla="*/ 257 w 274"/>
              <a:gd name="T15" fmla="*/ 8 h 284"/>
              <a:gd name="T16" fmla="*/ 266 w 274"/>
              <a:gd name="T17" fmla="*/ 47 h 284"/>
              <a:gd name="T18" fmla="*/ 126 w 274"/>
              <a:gd name="T19" fmla="*/ 271 h 284"/>
              <a:gd name="T20" fmla="*/ 104 w 274"/>
              <a:gd name="T21" fmla="*/ 284 h 284"/>
              <a:gd name="T22" fmla="*/ 103 w 274"/>
              <a:gd name="T23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4" h="284">
                <a:moveTo>
                  <a:pt x="103" y="284"/>
                </a:moveTo>
                <a:cubicBezTo>
                  <a:pt x="94" y="284"/>
                  <a:pt x="86" y="280"/>
                  <a:pt x="80" y="273"/>
                </a:cubicBezTo>
                <a:cubicBezTo>
                  <a:pt x="9" y="178"/>
                  <a:pt x="9" y="178"/>
                  <a:pt x="9" y="178"/>
                </a:cubicBezTo>
                <a:cubicBezTo>
                  <a:pt x="0" y="166"/>
                  <a:pt x="2" y="149"/>
                  <a:pt x="14" y="139"/>
                </a:cubicBezTo>
                <a:cubicBezTo>
                  <a:pt x="27" y="130"/>
                  <a:pt x="44" y="133"/>
                  <a:pt x="53" y="145"/>
                </a:cubicBezTo>
                <a:cubicBezTo>
                  <a:pt x="100" y="207"/>
                  <a:pt x="100" y="207"/>
                  <a:pt x="100" y="207"/>
                </a:cubicBezTo>
                <a:cubicBezTo>
                  <a:pt x="219" y="17"/>
                  <a:pt x="219" y="17"/>
                  <a:pt x="219" y="17"/>
                </a:cubicBezTo>
                <a:cubicBezTo>
                  <a:pt x="227" y="4"/>
                  <a:pt x="244" y="0"/>
                  <a:pt x="257" y="8"/>
                </a:cubicBezTo>
                <a:cubicBezTo>
                  <a:pt x="270" y="16"/>
                  <a:pt x="274" y="33"/>
                  <a:pt x="266" y="47"/>
                </a:cubicBezTo>
                <a:cubicBezTo>
                  <a:pt x="126" y="271"/>
                  <a:pt x="126" y="271"/>
                  <a:pt x="126" y="271"/>
                </a:cubicBezTo>
                <a:cubicBezTo>
                  <a:pt x="121" y="279"/>
                  <a:pt x="113" y="283"/>
                  <a:pt x="104" y="284"/>
                </a:cubicBezTo>
                <a:cubicBezTo>
                  <a:pt x="104" y="284"/>
                  <a:pt x="103" y="284"/>
                  <a:pt x="103" y="28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" name="Rectangle 330"/>
          <p:cNvSpPr/>
          <p:nvPr/>
        </p:nvSpPr>
        <p:spPr>
          <a:xfrm>
            <a:off x="6762755" y="3004484"/>
            <a:ext cx="3958135" cy="297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35" dirty="0">
                <a:cs typeface="+mn-ea"/>
                <a:sym typeface="+mn-lt"/>
              </a:rPr>
              <a:t>尽量避免带幼儿到没有卫生保障的公共场所用餐。</a:t>
            </a:r>
            <a:endParaRPr lang="zh-CN" altLang="en-US" sz="1335" dirty="0">
              <a:cs typeface="+mn-ea"/>
              <a:sym typeface="+mn-lt"/>
            </a:endParaRPr>
          </a:p>
        </p:txBody>
      </p:sp>
      <p:grpSp>
        <p:nvGrpSpPr>
          <p:cNvPr id="18" name="Group 332"/>
          <p:cNvGrpSpPr/>
          <p:nvPr/>
        </p:nvGrpSpPr>
        <p:grpSpPr>
          <a:xfrm>
            <a:off x="6191251" y="2901762"/>
            <a:ext cx="384635" cy="384635"/>
            <a:chOff x="4643438" y="2786064"/>
            <a:chExt cx="288476" cy="288476"/>
          </a:xfrm>
        </p:grpSpPr>
        <p:sp>
          <p:nvSpPr>
            <p:cNvPr id="19" name="Oval 326"/>
            <p:cNvSpPr/>
            <p:nvPr/>
          </p:nvSpPr>
          <p:spPr>
            <a:xfrm>
              <a:off x="4643438" y="2786064"/>
              <a:ext cx="288476" cy="28847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0" name="Freeform 26"/>
            <p:cNvSpPr/>
            <p:nvPr/>
          </p:nvSpPr>
          <p:spPr bwMode="auto">
            <a:xfrm>
              <a:off x="4735506" y="2871746"/>
              <a:ext cx="114518" cy="118766"/>
            </a:xfrm>
            <a:custGeom>
              <a:avLst/>
              <a:gdLst>
                <a:gd name="T0" fmla="*/ 103 w 274"/>
                <a:gd name="T1" fmla="*/ 284 h 284"/>
                <a:gd name="T2" fmla="*/ 80 w 274"/>
                <a:gd name="T3" fmla="*/ 273 h 284"/>
                <a:gd name="T4" fmla="*/ 9 w 274"/>
                <a:gd name="T5" fmla="*/ 178 h 284"/>
                <a:gd name="T6" fmla="*/ 14 w 274"/>
                <a:gd name="T7" fmla="*/ 139 h 284"/>
                <a:gd name="T8" fmla="*/ 53 w 274"/>
                <a:gd name="T9" fmla="*/ 145 h 284"/>
                <a:gd name="T10" fmla="*/ 100 w 274"/>
                <a:gd name="T11" fmla="*/ 207 h 284"/>
                <a:gd name="T12" fmla="*/ 219 w 274"/>
                <a:gd name="T13" fmla="*/ 17 h 284"/>
                <a:gd name="T14" fmla="*/ 257 w 274"/>
                <a:gd name="T15" fmla="*/ 8 h 284"/>
                <a:gd name="T16" fmla="*/ 266 w 274"/>
                <a:gd name="T17" fmla="*/ 47 h 284"/>
                <a:gd name="T18" fmla="*/ 126 w 274"/>
                <a:gd name="T19" fmla="*/ 271 h 284"/>
                <a:gd name="T20" fmla="*/ 104 w 274"/>
                <a:gd name="T21" fmla="*/ 284 h 284"/>
                <a:gd name="T22" fmla="*/ 103 w 274"/>
                <a:gd name="T2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4" h="284">
                  <a:moveTo>
                    <a:pt x="103" y="284"/>
                  </a:moveTo>
                  <a:cubicBezTo>
                    <a:pt x="94" y="284"/>
                    <a:pt x="86" y="280"/>
                    <a:pt x="80" y="273"/>
                  </a:cubicBezTo>
                  <a:cubicBezTo>
                    <a:pt x="9" y="178"/>
                    <a:pt x="9" y="178"/>
                    <a:pt x="9" y="178"/>
                  </a:cubicBezTo>
                  <a:cubicBezTo>
                    <a:pt x="0" y="166"/>
                    <a:pt x="2" y="149"/>
                    <a:pt x="14" y="139"/>
                  </a:cubicBezTo>
                  <a:cubicBezTo>
                    <a:pt x="27" y="130"/>
                    <a:pt x="44" y="133"/>
                    <a:pt x="53" y="145"/>
                  </a:cubicBezTo>
                  <a:cubicBezTo>
                    <a:pt x="100" y="207"/>
                    <a:pt x="100" y="207"/>
                    <a:pt x="100" y="207"/>
                  </a:cubicBezTo>
                  <a:cubicBezTo>
                    <a:pt x="219" y="17"/>
                    <a:pt x="219" y="17"/>
                    <a:pt x="219" y="17"/>
                  </a:cubicBezTo>
                  <a:cubicBezTo>
                    <a:pt x="227" y="4"/>
                    <a:pt x="244" y="0"/>
                    <a:pt x="257" y="8"/>
                  </a:cubicBezTo>
                  <a:cubicBezTo>
                    <a:pt x="270" y="16"/>
                    <a:pt x="274" y="33"/>
                    <a:pt x="266" y="47"/>
                  </a:cubicBezTo>
                  <a:cubicBezTo>
                    <a:pt x="126" y="271"/>
                    <a:pt x="126" y="271"/>
                    <a:pt x="126" y="271"/>
                  </a:cubicBezTo>
                  <a:cubicBezTo>
                    <a:pt x="121" y="279"/>
                    <a:pt x="113" y="283"/>
                    <a:pt x="104" y="284"/>
                  </a:cubicBezTo>
                  <a:cubicBezTo>
                    <a:pt x="104" y="284"/>
                    <a:pt x="103" y="284"/>
                    <a:pt x="103" y="2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22" name="Rectangle 330"/>
          <p:cNvSpPr/>
          <p:nvPr/>
        </p:nvSpPr>
        <p:spPr>
          <a:xfrm>
            <a:off x="6762755" y="4065896"/>
            <a:ext cx="5158785" cy="1016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335" dirty="0">
                <a:cs typeface="+mn-ea"/>
                <a:sym typeface="+mn-lt"/>
              </a:rPr>
              <a:t>如家中发现疑似患儿，要对其呕吐物的污染处进行消毒处理，建议家长可以用</a:t>
            </a:r>
            <a:r>
              <a:rPr lang="en-US" altLang="zh-CN" sz="1335" dirty="0">
                <a:cs typeface="+mn-ea"/>
                <a:sym typeface="+mn-lt"/>
              </a:rPr>
              <a:t>84</a:t>
            </a:r>
            <a:r>
              <a:rPr lang="zh-CN" altLang="en-US" sz="1335" dirty="0">
                <a:cs typeface="+mn-ea"/>
                <a:sym typeface="+mn-lt"/>
              </a:rPr>
              <a:t>消毒液浸泡污染物</a:t>
            </a:r>
            <a:r>
              <a:rPr lang="en-US" altLang="zh-CN" sz="1335" dirty="0">
                <a:cs typeface="+mn-ea"/>
                <a:sym typeface="+mn-lt"/>
              </a:rPr>
              <a:t>30</a:t>
            </a:r>
            <a:r>
              <a:rPr lang="zh-CN" altLang="en-US" sz="1335" dirty="0">
                <a:cs typeface="+mn-ea"/>
                <a:sym typeface="+mn-lt"/>
              </a:rPr>
              <a:t>分钟以上，室内通风</a:t>
            </a:r>
            <a:r>
              <a:rPr lang="en-US" altLang="zh-CN" sz="1335" dirty="0">
                <a:cs typeface="+mn-ea"/>
                <a:sym typeface="+mn-lt"/>
              </a:rPr>
              <a:t>1</a:t>
            </a:r>
            <a:r>
              <a:rPr lang="zh-CN" altLang="en-US" sz="1335" dirty="0">
                <a:cs typeface="+mn-ea"/>
                <a:sym typeface="+mn-lt"/>
              </a:rPr>
              <a:t>小时以上，在操作时尽量戴上橡胶手套或一次性手套，避免交叉感染。</a:t>
            </a:r>
            <a:endParaRPr lang="zh-CN" altLang="en-US" sz="1335" dirty="0">
              <a:cs typeface="+mn-ea"/>
              <a:sym typeface="+mn-lt"/>
            </a:endParaRPr>
          </a:p>
        </p:txBody>
      </p:sp>
      <p:sp>
        <p:nvSpPr>
          <p:cNvPr id="21" name="Rectangle 19"/>
          <p:cNvSpPr/>
          <p:nvPr/>
        </p:nvSpPr>
        <p:spPr>
          <a:xfrm>
            <a:off x="1017196" y="343199"/>
            <a:ext cx="3877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2">
                    <a:lumMod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诺如病毒的预防方法</a:t>
            </a:r>
            <a:endParaRPr lang="zh-CN" altLang="en-US" sz="3200" dirty="0">
              <a:solidFill>
                <a:schemeClr val="bg2">
                  <a:lumMod val="25000"/>
                </a:schemeClr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grpSp>
        <p:nvGrpSpPr>
          <p:cNvPr id="28" name="Group 332"/>
          <p:cNvGrpSpPr/>
          <p:nvPr/>
        </p:nvGrpSpPr>
        <p:grpSpPr>
          <a:xfrm>
            <a:off x="6198035" y="1737630"/>
            <a:ext cx="384635" cy="384635"/>
            <a:chOff x="4643438" y="2786064"/>
            <a:chExt cx="288476" cy="288476"/>
          </a:xfrm>
        </p:grpSpPr>
        <p:sp>
          <p:nvSpPr>
            <p:cNvPr id="29" name="Oval 326"/>
            <p:cNvSpPr/>
            <p:nvPr/>
          </p:nvSpPr>
          <p:spPr>
            <a:xfrm>
              <a:off x="4643438" y="2786064"/>
              <a:ext cx="288476" cy="28847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0" name="Freeform 26"/>
            <p:cNvSpPr/>
            <p:nvPr/>
          </p:nvSpPr>
          <p:spPr bwMode="auto">
            <a:xfrm>
              <a:off x="4735506" y="2871746"/>
              <a:ext cx="114518" cy="118766"/>
            </a:xfrm>
            <a:custGeom>
              <a:avLst/>
              <a:gdLst>
                <a:gd name="T0" fmla="*/ 103 w 274"/>
                <a:gd name="T1" fmla="*/ 284 h 284"/>
                <a:gd name="T2" fmla="*/ 80 w 274"/>
                <a:gd name="T3" fmla="*/ 273 h 284"/>
                <a:gd name="T4" fmla="*/ 9 w 274"/>
                <a:gd name="T5" fmla="*/ 178 h 284"/>
                <a:gd name="T6" fmla="*/ 14 w 274"/>
                <a:gd name="T7" fmla="*/ 139 h 284"/>
                <a:gd name="T8" fmla="*/ 53 w 274"/>
                <a:gd name="T9" fmla="*/ 145 h 284"/>
                <a:gd name="T10" fmla="*/ 100 w 274"/>
                <a:gd name="T11" fmla="*/ 207 h 284"/>
                <a:gd name="T12" fmla="*/ 219 w 274"/>
                <a:gd name="T13" fmla="*/ 17 h 284"/>
                <a:gd name="T14" fmla="*/ 257 w 274"/>
                <a:gd name="T15" fmla="*/ 8 h 284"/>
                <a:gd name="T16" fmla="*/ 266 w 274"/>
                <a:gd name="T17" fmla="*/ 47 h 284"/>
                <a:gd name="T18" fmla="*/ 126 w 274"/>
                <a:gd name="T19" fmla="*/ 271 h 284"/>
                <a:gd name="T20" fmla="*/ 104 w 274"/>
                <a:gd name="T21" fmla="*/ 284 h 284"/>
                <a:gd name="T22" fmla="*/ 103 w 274"/>
                <a:gd name="T2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4" h="284">
                  <a:moveTo>
                    <a:pt x="103" y="284"/>
                  </a:moveTo>
                  <a:cubicBezTo>
                    <a:pt x="94" y="284"/>
                    <a:pt x="86" y="280"/>
                    <a:pt x="80" y="273"/>
                  </a:cubicBezTo>
                  <a:cubicBezTo>
                    <a:pt x="9" y="178"/>
                    <a:pt x="9" y="178"/>
                    <a:pt x="9" y="178"/>
                  </a:cubicBezTo>
                  <a:cubicBezTo>
                    <a:pt x="0" y="166"/>
                    <a:pt x="2" y="149"/>
                    <a:pt x="14" y="139"/>
                  </a:cubicBezTo>
                  <a:cubicBezTo>
                    <a:pt x="27" y="130"/>
                    <a:pt x="44" y="133"/>
                    <a:pt x="53" y="145"/>
                  </a:cubicBezTo>
                  <a:cubicBezTo>
                    <a:pt x="100" y="207"/>
                    <a:pt x="100" y="207"/>
                    <a:pt x="100" y="207"/>
                  </a:cubicBezTo>
                  <a:cubicBezTo>
                    <a:pt x="219" y="17"/>
                    <a:pt x="219" y="17"/>
                    <a:pt x="219" y="17"/>
                  </a:cubicBezTo>
                  <a:cubicBezTo>
                    <a:pt x="227" y="4"/>
                    <a:pt x="244" y="0"/>
                    <a:pt x="257" y="8"/>
                  </a:cubicBezTo>
                  <a:cubicBezTo>
                    <a:pt x="270" y="16"/>
                    <a:pt x="274" y="33"/>
                    <a:pt x="266" y="47"/>
                  </a:cubicBezTo>
                  <a:cubicBezTo>
                    <a:pt x="126" y="271"/>
                    <a:pt x="126" y="271"/>
                    <a:pt x="126" y="271"/>
                  </a:cubicBezTo>
                  <a:cubicBezTo>
                    <a:pt x="121" y="279"/>
                    <a:pt x="113" y="283"/>
                    <a:pt x="104" y="284"/>
                  </a:cubicBezTo>
                  <a:cubicBezTo>
                    <a:pt x="104" y="284"/>
                    <a:pt x="103" y="284"/>
                    <a:pt x="103" y="2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31" name="Rectangle 330"/>
          <p:cNvSpPr/>
          <p:nvPr/>
        </p:nvSpPr>
        <p:spPr>
          <a:xfrm>
            <a:off x="6762755" y="1737630"/>
            <a:ext cx="5158785" cy="503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335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养成良好的卫生习惯，勤洗手，并且要用肥皂或流动水洗手，尤其是饭前和便后以及外出归来后</a:t>
            </a:r>
            <a:r>
              <a:rPr lang="zh-CN" altLang="en-US" sz="1335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。</a:t>
            </a:r>
            <a:endParaRPr lang="zh-CN" altLang="en-US" sz="1335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27" y="1293854"/>
            <a:ext cx="4379947" cy="4379947"/>
          </a:xfrm>
          <a:prstGeom prst="rect">
            <a:avLst/>
          </a:prstGeom>
        </p:spPr>
      </p:pic>
      <p:sp>
        <p:nvSpPr>
          <p:cNvPr id="33" name="Oval 11"/>
          <p:cNvSpPr/>
          <p:nvPr/>
        </p:nvSpPr>
        <p:spPr>
          <a:xfrm>
            <a:off x="388006" y="391998"/>
            <a:ext cx="379117" cy="379117"/>
          </a:xfrm>
          <a:prstGeom prst="ellipse">
            <a:avLst/>
          </a:prstGeom>
          <a:solidFill>
            <a:srgbClr val="2081C1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34" name="Oval 11"/>
          <p:cNvSpPr/>
          <p:nvPr/>
        </p:nvSpPr>
        <p:spPr>
          <a:xfrm>
            <a:off x="526310" y="391998"/>
            <a:ext cx="379117" cy="379117"/>
          </a:xfrm>
          <a:prstGeom prst="ellipse">
            <a:avLst/>
          </a:prstGeom>
          <a:solidFill>
            <a:srgbClr val="2081C1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3"/>
          <p:cNvSpPr/>
          <p:nvPr/>
        </p:nvSpPr>
        <p:spPr>
          <a:xfrm>
            <a:off x="1675957" y="4210595"/>
            <a:ext cx="2458633" cy="1288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335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注意个人卫生习惯，勤洗手，特别是饭前便后，外出回家后；尽量用洗手液或肥皂、流动水洗净</a:t>
            </a:r>
            <a:endParaRPr lang="zh-CN" altLang="en-US" sz="1335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" name="Rectangle 23"/>
          <p:cNvSpPr/>
          <p:nvPr/>
        </p:nvSpPr>
        <p:spPr>
          <a:xfrm>
            <a:off x="4747491" y="4218278"/>
            <a:ext cx="2532852" cy="672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335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要有经常运动的意识，从而增强自身的抵抗力</a:t>
            </a:r>
            <a:endParaRPr lang="zh-CN" altLang="en-US" sz="1335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Rectangle 23"/>
          <p:cNvSpPr/>
          <p:nvPr/>
        </p:nvSpPr>
        <p:spPr>
          <a:xfrm>
            <a:off x="8167037" y="4201359"/>
            <a:ext cx="2473257" cy="672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335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保证充足睡眠，不挑食，从而增强自身免疫力。</a:t>
            </a:r>
            <a:endParaRPr lang="zh-CN" altLang="en-US" sz="1335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66463" y="3797684"/>
            <a:ext cx="194765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65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一</a:t>
            </a:r>
            <a:endParaRPr lang="zh-CN" altLang="en-US" sz="1865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90973" y="3814603"/>
            <a:ext cx="194765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65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二</a:t>
            </a:r>
            <a:endParaRPr lang="zh-CN" altLang="en-US" sz="1865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329990" y="3965633"/>
            <a:ext cx="217316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65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三</a:t>
            </a:r>
            <a:endParaRPr lang="zh-CN" altLang="en-US" sz="1865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" name="Rectangle 19"/>
          <p:cNvSpPr/>
          <p:nvPr/>
        </p:nvSpPr>
        <p:spPr>
          <a:xfrm>
            <a:off x="1017196" y="343199"/>
            <a:ext cx="3877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2">
                    <a:lumMod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诺如病毒的预防方法</a:t>
            </a:r>
            <a:endParaRPr lang="zh-CN" altLang="en-US" sz="3200" dirty="0">
              <a:solidFill>
                <a:schemeClr val="bg2">
                  <a:lumMod val="25000"/>
                </a:schemeClr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sp>
        <p:nvSpPr>
          <p:cNvPr id="20" name="Rectangle 3"/>
          <p:cNvSpPr>
            <a:spLocks noGrp="1" noChangeArrowheads="1"/>
          </p:cNvSpPr>
          <p:nvPr/>
        </p:nvSpPr>
        <p:spPr>
          <a:xfrm>
            <a:off x="767123" y="1446357"/>
            <a:ext cx="6821143" cy="547623"/>
          </a:xfrm>
          <a:prstGeom prst="rect">
            <a:avLst/>
          </a:prstGeom>
          <a:solidFill>
            <a:srgbClr val="2081C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solidFill>
                  <a:schemeClr val="bg1"/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 孩子这样做</a:t>
            </a:r>
            <a:endParaRPr lang="zh-CN" altLang="en-US" dirty="0">
              <a:solidFill>
                <a:schemeClr val="bg1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7163" l="0" r="100000">
                        <a14:foregroundMark x1="5860" y1="48632" x2="12611" y2="72948"/>
                        <a14:foregroundMark x1="7771" y1="64742" x2="9045" y2="67984"/>
                        <a14:foregroundMark x1="6624" y1="63425" x2="9682" y2="67477"/>
                        <a14:foregroundMark x1="95669" y1="22188" x2="94522" y2="48835"/>
                        <a14:foregroundMark x1="65350" y1="78723" x2="72102" y2="83891"/>
                        <a14:foregroundMark x1="37197" y1="89666" x2="58854" y2="90983"/>
                        <a14:foregroundMark x1="28280" y1="48126" x2="32611" y2="48835"/>
                        <a14:foregroundMark x1="68280" y1="41337" x2="67516" y2="44681"/>
                        <a14:foregroundMark x1="37707" y1="64539" x2="40764" y2="68997"/>
                        <a14:foregroundMark x1="56178" y1="69200" x2="70701" y2="56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51"/>
          <a:stretch>
            <a:fillRect/>
          </a:stretch>
        </p:blipFill>
        <p:spPr>
          <a:xfrm>
            <a:off x="8680843" y="2512363"/>
            <a:ext cx="1404957" cy="134459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95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91" y="2096401"/>
            <a:ext cx="2173164" cy="2011772"/>
          </a:xfrm>
          <a:prstGeom prst="rect">
            <a:avLst/>
          </a:prstGeom>
        </p:spPr>
      </p:pic>
      <p:pic>
        <p:nvPicPr>
          <p:cNvPr id="16" name="图片 15" descr="D:\素材\生活\57.png5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654589" y="2512363"/>
            <a:ext cx="2037831" cy="1302240"/>
          </a:xfrm>
          <a:prstGeom prst="rect">
            <a:avLst/>
          </a:prstGeom>
        </p:spPr>
      </p:pic>
      <p:sp>
        <p:nvSpPr>
          <p:cNvPr id="21" name="Oval 11"/>
          <p:cNvSpPr/>
          <p:nvPr/>
        </p:nvSpPr>
        <p:spPr>
          <a:xfrm>
            <a:off x="388006" y="391998"/>
            <a:ext cx="379117" cy="379117"/>
          </a:xfrm>
          <a:prstGeom prst="ellipse">
            <a:avLst/>
          </a:prstGeom>
          <a:solidFill>
            <a:srgbClr val="2081C1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22" name="Oval 11"/>
          <p:cNvSpPr/>
          <p:nvPr/>
        </p:nvSpPr>
        <p:spPr>
          <a:xfrm>
            <a:off x="526310" y="391998"/>
            <a:ext cx="379117" cy="379117"/>
          </a:xfrm>
          <a:prstGeom prst="ellipse">
            <a:avLst/>
          </a:prstGeom>
          <a:solidFill>
            <a:srgbClr val="2081C1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762" y="3600086"/>
            <a:ext cx="3045191" cy="177024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872" y="1713461"/>
            <a:ext cx="3286233" cy="213139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0" b="98795" l="9890" r="89927">
                        <a14:foregroundMark x1="75824" y1="20964" x2="78388" y2="51807"/>
                        <a14:foregroundMark x1="83333" y1="46265" x2="81502" y2="36867"/>
                        <a14:foregroundMark x1="69963" y1="48434" x2="81319" y2="53976"/>
                        <a14:foregroundMark x1="24542" y1="29157" x2="34432" y2="92530"/>
                        <a14:foregroundMark x1="36264" y1="65542" x2="48718" y2="76867"/>
                        <a14:foregroundMark x1="31319" y1="40241" x2="63187" y2="18313"/>
                        <a14:foregroundMark x1="54579" y1="38313" x2="61722" y2="47229"/>
                        <a14:foregroundMark x1="50916" y1="55663" x2="46337" y2="46506"/>
                        <a14:foregroundMark x1="42491" y1="17590" x2="44139" y2="226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7653" y="1366160"/>
            <a:ext cx="3769141" cy="259154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039035" y="1782192"/>
            <a:ext cx="88750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735" dirty="0">
                <a:solidFill>
                  <a:srgbClr val="2081C1"/>
                </a:solidFill>
                <a:cs typeface="+mn-ea"/>
                <a:sym typeface="+mn-lt"/>
              </a:rPr>
              <a:t>01</a:t>
            </a:r>
            <a:endParaRPr lang="zh-CN" altLang="en-US" sz="3735" dirty="0">
              <a:solidFill>
                <a:srgbClr val="2081C1"/>
              </a:solidFill>
              <a:cs typeface="+mn-ea"/>
              <a:sym typeface="+mn-lt"/>
            </a:endParaRPr>
          </a:p>
        </p:txBody>
      </p:sp>
      <p:sp>
        <p:nvSpPr>
          <p:cNvPr id="8" name="Rectangle 23"/>
          <p:cNvSpPr/>
          <p:nvPr/>
        </p:nvSpPr>
        <p:spPr>
          <a:xfrm>
            <a:off x="3039036" y="2640983"/>
            <a:ext cx="3030068" cy="89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1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、 坚持做好每日晨、午检工作，认真执行一摸、二看、三问、四查的原则，发现异常情况及时处理。 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126070" y="1782192"/>
            <a:ext cx="88750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735" dirty="0">
                <a:solidFill>
                  <a:srgbClr val="2081C1"/>
                </a:solidFill>
                <a:cs typeface="+mn-ea"/>
                <a:sym typeface="+mn-lt"/>
              </a:rPr>
              <a:t>02</a:t>
            </a:r>
            <a:endParaRPr lang="zh-CN" altLang="en-US" sz="3735" dirty="0">
              <a:solidFill>
                <a:srgbClr val="2081C1"/>
              </a:solidFill>
              <a:cs typeface="+mn-ea"/>
              <a:sym typeface="+mn-lt"/>
            </a:endParaRPr>
          </a:p>
        </p:txBody>
      </p:sp>
      <p:sp>
        <p:nvSpPr>
          <p:cNvPr id="10" name="Rectangle 23"/>
          <p:cNvSpPr/>
          <p:nvPr/>
        </p:nvSpPr>
        <p:spPr>
          <a:xfrm>
            <a:off x="9126070" y="2709714"/>
            <a:ext cx="3030069" cy="89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班级教室每天坚开窗通风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2-3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次，每次不少于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20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分钟，降低室内空气中微生物的数量，改善室内空气质量。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69498" y="3600086"/>
            <a:ext cx="96818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735" dirty="0">
                <a:solidFill>
                  <a:srgbClr val="2081C1"/>
                </a:solidFill>
                <a:cs typeface="+mn-ea"/>
                <a:sym typeface="+mn-lt"/>
              </a:rPr>
              <a:t>03</a:t>
            </a:r>
            <a:endParaRPr lang="zh-CN" altLang="en-US" sz="3735" dirty="0">
              <a:solidFill>
                <a:srgbClr val="2081C1"/>
              </a:solidFill>
              <a:cs typeface="+mn-ea"/>
              <a:sym typeface="+mn-lt"/>
            </a:endParaRPr>
          </a:p>
        </p:txBody>
      </p:sp>
      <p:sp>
        <p:nvSpPr>
          <p:cNvPr id="12" name="Rectangle 23"/>
          <p:cNvSpPr/>
          <p:nvPr/>
        </p:nvSpPr>
        <p:spPr>
          <a:xfrm>
            <a:off x="0" y="4407031"/>
            <a:ext cx="3039035" cy="89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培养幼幼儿园儿良好的个人卫生习惯，饭前、便后及户外活动回到教室之后用肥皂水或流动水洗手，饭后漱口、洗脸。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297487" y="3600086"/>
            <a:ext cx="88750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735" dirty="0">
                <a:solidFill>
                  <a:srgbClr val="2081C1"/>
                </a:solidFill>
                <a:cs typeface="+mn-ea"/>
                <a:sym typeface="+mn-lt"/>
              </a:rPr>
              <a:t>04</a:t>
            </a:r>
            <a:endParaRPr lang="zh-CN" altLang="en-US" sz="3735" dirty="0">
              <a:solidFill>
                <a:srgbClr val="2081C1"/>
              </a:solidFill>
              <a:cs typeface="+mn-ea"/>
              <a:sym typeface="+mn-lt"/>
            </a:endParaRPr>
          </a:p>
        </p:txBody>
      </p:sp>
      <p:sp>
        <p:nvSpPr>
          <p:cNvPr id="14" name="Rectangle 23"/>
          <p:cNvSpPr/>
          <p:nvPr/>
        </p:nvSpPr>
        <p:spPr>
          <a:xfrm>
            <a:off x="6340314" y="4414820"/>
            <a:ext cx="2864659" cy="336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适当增加孩子们的喝水次数及水量。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Rectangle 3"/>
          <p:cNvSpPr>
            <a:spLocks noGrp="1" noChangeArrowheads="1"/>
          </p:cNvSpPr>
          <p:nvPr/>
        </p:nvSpPr>
        <p:spPr>
          <a:xfrm>
            <a:off x="383665" y="1165838"/>
            <a:ext cx="6821143" cy="547623"/>
          </a:xfrm>
          <a:prstGeom prst="rect">
            <a:avLst/>
          </a:prstGeom>
          <a:solidFill>
            <a:srgbClr val="2081C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zh-CN" altLang="en-US" dirty="0" smtClean="0">
                <a:solidFill>
                  <a:schemeClr val="bg1"/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幼儿园预防</a:t>
            </a:r>
            <a:r>
              <a:rPr lang="zh-CN" altLang="en-US" dirty="0">
                <a:solidFill>
                  <a:schemeClr val="bg1"/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措施</a:t>
            </a:r>
            <a:endParaRPr lang="zh-CN" altLang="en-US" dirty="0">
              <a:solidFill>
                <a:schemeClr val="bg1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sp>
        <p:nvSpPr>
          <p:cNvPr id="18" name="Rectangle 19"/>
          <p:cNvSpPr/>
          <p:nvPr/>
        </p:nvSpPr>
        <p:spPr>
          <a:xfrm>
            <a:off x="1017196" y="343199"/>
            <a:ext cx="3877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2">
                    <a:lumMod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诺如病毒的预防方法</a:t>
            </a:r>
            <a:endParaRPr lang="zh-CN" altLang="en-US" sz="3200" dirty="0">
              <a:solidFill>
                <a:schemeClr val="bg2">
                  <a:lumMod val="25000"/>
                </a:schemeClr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59" b="98995" l="20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793" y="3600086"/>
            <a:ext cx="2632915" cy="1770242"/>
          </a:xfrm>
          <a:prstGeom prst="rect">
            <a:avLst/>
          </a:prstGeom>
        </p:spPr>
      </p:pic>
      <p:sp>
        <p:nvSpPr>
          <p:cNvPr id="22" name="Oval 11"/>
          <p:cNvSpPr/>
          <p:nvPr/>
        </p:nvSpPr>
        <p:spPr>
          <a:xfrm>
            <a:off x="388006" y="391998"/>
            <a:ext cx="379117" cy="379117"/>
          </a:xfrm>
          <a:prstGeom prst="ellipse">
            <a:avLst/>
          </a:prstGeom>
          <a:solidFill>
            <a:srgbClr val="2081C1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23" name="Oval 11"/>
          <p:cNvSpPr/>
          <p:nvPr/>
        </p:nvSpPr>
        <p:spPr>
          <a:xfrm>
            <a:off x="526310" y="391998"/>
            <a:ext cx="379117" cy="379117"/>
          </a:xfrm>
          <a:prstGeom prst="ellipse">
            <a:avLst/>
          </a:prstGeom>
          <a:solidFill>
            <a:srgbClr val="2081C1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04149" y="3600085"/>
            <a:ext cx="3030069" cy="173659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046596" y="1825194"/>
            <a:ext cx="88750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735" dirty="0" smtClean="0">
                <a:solidFill>
                  <a:srgbClr val="2081C1"/>
                </a:solidFill>
                <a:cs typeface="+mn-ea"/>
                <a:sym typeface="+mn-lt"/>
              </a:rPr>
              <a:t>05</a:t>
            </a:r>
            <a:endParaRPr lang="zh-CN" altLang="en-US" sz="3735" dirty="0">
              <a:solidFill>
                <a:srgbClr val="2081C1"/>
              </a:solidFill>
              <a:cs typeface="+mn-ea"/>
              <a:sym typeface="+mn-lt"/>
            </a:endParaRPr>
          </a:p>
        </p:txBody>
      </p:sp>
      <p:sp>
        <p:nvSpPr>
          <p:cNvPr id="8" name="Rectangle 23"/>
          <p:cNvSpPr/>
          <p:nvPr/>
        </p:nvSpPr>
        <p:spPr>
          <a:xfrm>
            <a:off x="3004150" y="2413567"/>
            <a:ext cx="3030068" cy="116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加强户外锻炼，保证足够的活动时间，让幼儿得到足够的日光照射，充分呼吸新鲜空气。安排多样化的体育锻炼项目，以提高幼儿自身的抵抗力。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126070" y="1825194"/>
            <a:ext cx="88750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735" dirty="0">
                <a:solidFill>
                  <a:srgbClr val="2081C1"/>
                </a:solidFill>
                <a:cs typeface="+mn-ea"/>
                <a:sym typeface="+mn-lt"/>
              </a:rPr>
              <a:t>06</a:t>
            </a:r>
            <a:endParaRPr lang="zh-CN" altLang="en-US" sz="3735" dirty="0">
              <a:solidFill>
                <a:srgbClr val="2081C1"/>
              </a:solidFill>
              <a:cs typeface="+mn-ea"/>
              <a:sym typeface="+mn-lt"/>
            </a:endParaRPr>
          </a:p>
        </p:txBody>
      </p:sp>
      <p:sp>
        <p:nvSpPr>
          <p:cNvPr id="10" name="Rectangle 23"/>
          <p:cNvSpPr/>
          <p:nvPr/>
        </p:nvSpPr>
        <p:spPr>
          <a:xfrm>
            <a:off x="9069465" y="2490402"/>
            <a:ext cx="3030069" cy="89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加强食堂饮食卫生安全的管理，严把食堂食品采购、烹饪制作及食物留样关，严防食物中毒事故的发生。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329129" y="3580938"/>
            <a:ext cx="96818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735" dirty="0">
                <a:solidFill>
                  <a:srgbClr val="2081C1"/>
                </a:solidFill>
                <a:cs typeface="+mn-ea"/>
                <a:sym typeface="+mn-lt"/>
              </a:rPr>
              <a:t>07</a:t>
            </a:r>
            <a:endParaRPr lang="zh-CN" altLang="en-US" sz="3735" dirty="0">
              <a:solidFill>
                <a:srgbClr val="2081C1"/>
              </a:solidFill>
              <a:cs typeface="+mn-ea"/>
              <a:sym typeface="+mn-lt"/>
            </a:endParaRPr>
          </a:p>
        </p:txBody>
      </p:sp>
      <p:sp>
        <p:nvSpPr>
          <p:cNvPr id="12" name="Rectangle 23"/>
          <p:cNvSpPr/>
          <p:nvPr/>
        </p:nvSpPr>
        <p:spPr>
          <a:xfrm>
            <a:off x="7561" y="4117630"/>
            <a:ext cx="3039035" cy="2275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认真做好清洁消毒工作，创造良好的校园环境。严格执行班级日常卫生消毒工作，实行一人一杯、一巾专用制度，各人做好标记，做到口杯、毛巾每餐消毒；定期利用空气和日光中的紫外线消毒一些不宜清洗的玩具、图书、被褥等；及时换洗被褥、枕套、晾晒（每两周至少一次）；每天定时用紫外线灯对教室整体进行紫外线消毒。 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181960" y="3580938"/>
            <a:ext cx="88750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735" dirty="0">
                <a:solidFill>
                  <a:srgbClr val="2081C1"/>
                </a:solidFill>
                <a:cs typeface="+mn-ea"/>
                <a:sym typeface="+mn-lt"/>
              </a:rPr>
              <a:t>08</a:t>
            </a:r>
            <a:endParaRPr lang="zh-CN" altLang="en-US" sz="3735" dirty="0">
              <a:solidFill>
                <a:srgbClr val="2081C1"/>
              </a:solidFill>
              <a:cs typeface="+mn-ea"/>
              <a:sym typeface="+mn-lt"/>
            </a:endParaRPr>
          </a:p>
        </p:txBody>
      </p:sp>
      <p:sp>
        <p:nvSpPr>
          <p:cNvPr id="14" name="Rectangle 23"/>
          <p:cNvSpPr/>
          <p:nvPr/>
        </p:nvSpPr>
        <p:spPr>
          <a:xfrm>
            <a:off x="6351790" y="4247724"/>
            <a:ext cx="2864659" cy="116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做好流行性传染病的预防、管理工作，对体弱儿加强检疫，防止传染病的蔓延，对有传染病患儿所在班级的玩具、物品进行彻底消毒、暴晒。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Rectangle 3"/>
          <p:cNvSpPr>
            <a:spLocks noGrp="1" noChangeArrowheads="1"/>
          </p:cNvSpPr>
          <p:nvPr/>
        </p:nvSpPr>
        <p:spPr>
          <a:xfrm>
            <a:off x="383665" y="1165838"/>
            <a:ext cx="6821143" cy="547623"/>
          </a:xfrm>
          <a:prstGeom prst="rect">
            <a:avLst/>
          </a:prstGeom>
          <a:solidFill>
            <a:srgbClr val="2081C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zh-CN" altLang="en-US" dirty="0" smtClean="0">
                <a:solidFill>
                  <a:schemeClr val="bg1"/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幼儿园预防</a:t>
            </a:r>
            <a:r>
              <a:rPr lang="zh-CN" altLang="en-US" dirty="0">
                <a:solidFill>
                  <a:schemeClr val="bg1"/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措施</a:t>
            </a:r>
            <a:endParaRPr lang="zh-CN" altLang="en-US" dirty="0">
              <a:solidFill>
                <a:schemeClr val="bg1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sp>
        <p:nvSpPr>
          <p:cNvPr id="18" name="Rectangle 19"/>
          <p:cNvSpPr/>
          <p:nvPr/>
        </p:nvSpPr>
        <p:spPr>
          <a:xfrm>
            <a:off x="1017196" y="343199"/>
            <a:ext cx="3877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2">
                    <a:lumMod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诺如病毒的预防方法</a:t>
            </a:r>
            <a:endParaRPr lang="zh-CN" altLang="en-US" sz="3200" dirty="0">
              <a:solidFill>
                <a:schemeClr val="bg2">
                  <a:lumMod val="25000"/>
                </a:schemeClr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75" y="1972359"/>
            <a:ext cx="2759987" cy="16085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1972359"/>
            <a:ext cx="2944760" cy="160858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090" y="3580938"/>
            <a:ext cx="2883444" cy="1755744"/>
          </a:xfrm>
          <a:prstGeom prst="rect">
            <a:avLst/>
          </a:prstGeom>
        </p:spPr>
      </p:pic>
      <p:sp>
        <p:nvSpPr>
          <p:cNvPr id="23" name="Oval 11"/>
          <p:cNvSpPr/>
          <p:nvPr/>
        </p:nvSpPr>
        <p:spPr>
          <a:xfrm>
            <a:off x="388006" y="391998"/>
            <a:ext cx="379117" cy="379117"/>
          </a:xfrm>
          <a:prstGeom prst="ellipse">
            <a:avLst/>
          </a:prstGeom>
          <a:solidFill>
            <a:srgbClr val="2081C1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24" name="Oval 11"/>
          <p:cNvSpPr/>
          <p:nvPr/>
        </p:nvSpPr>
        <p:spPr>
          <a:xfrm>
            <a:off x="526310" y="391998"/>
            <a:ext cx="379117" cy="379117"/>
          </a:xfrm>
          <a:prstGeom prst="ellipse">
            <a:avLst/>
          </a:prstGeom>
          <a:solidFill>
            <a:srgbClr val="2081C1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684186" y="2153298"/>
            <a:ext cx="10823628" cy="401185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7" name="Content Placeholder 2"/>
          <p:cNvSpPr txBox="1"/>
          <p:nvPr/>
        </p:nvSpPr>
        <p:spPr>
          <a:xfrm>
            <a:off x="905427" y="2622724"/>
            <a:ext cx="5811308" cy="307300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450340">
              <a:lnSpc>
                <a:spcPct val="150000"/>
              </a:lnSpc>
              <a:spcBef>
                <a:spcPts val="0"/>
              </a:spcBef>
              <a:buClr>
                <a:srgbClr val="008DBB"/>
              </a:buClr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加强晨午检和因病缺课学生追踪，出现症状及时就诊，居家隔离，不要带病上课；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  <a:p>
            <a:pPr defTabSz="1450340">
              <a:lnSpc>
                <a:spcPct val="150000"/>
              </a:lnSpc>
              <a:spcBef>
                <a:spcPts val="0"/>
              </a:spcBef>
              <a:buClr>
                <a:srgbClr val="008DBB"/>
              </a:buClr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ea"/>
              </a:rPr>
              <a:t>患病学生症状完全消失后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ea"/>
              </a:rPr>
              <a:t>天，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宋体" panose="02010600030101010101" pitchFamily="2" charset="-122"/>
              </a:rPr>
              <a:t>凭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宋体" panose="02010600030101010101" pitchFamily="2" charset="-122"/>
              </a:rPr>
              <a:t>复课证明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ea"/>
              </a:rPr>
              <a:t>才能回校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；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  <a:p>
            <a:pPr defTabSz="1450340">
              <a:lnSpc>
                <a:spcPct val="150000"/>
              </a:lnSpc>
              <a:spcBef>
                <a:spcPts val="0"/>
              </a:spcBef>
              <a:buClr>
                <a:srgbClr val="008DBB"/>
              </a:buClr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ea"/>
              </a:rPr>
              <a:t>班级出现数个类似症状的学生时，第一时间报告校医和对接学校领导；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  <a:p>
            <a:pPr defTabSz="1450340">
              <a:lnSpc>
                <a:spcPct val="150000"/>
              </a:lnSpc>
              <a:spcBef>
                <a:spcPts val="0"/>
              </a:spcBef>
              <a:buClr>
                <a:srgbClr val="008DBB"/>
              </a:buClr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学校班级、寝室做好通风消毒，引导学生养成勤洗手、不吃生冷食品、不喝生水、戴口罩卫生习惯。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  <a:p>
            <a:pPr marL="0" indent="0" defTabSz="1450340">
              <a:lnSpc>
                <a:spcPct val="150000"/>
              </a:lnSpc>
              <a:spcBef>
                <a:spcPts val="0"/>
              </a:spcBef>
              <a:buClr>
                <a:srgbClr val="008DBB"/>
              </a:buClr>
              <a:buFont typeface="Wingdings" panose="05000000000000000000" pitchFamily="2" charset="2"/>
              <a:buNone/>
            </a:pP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Rectangle 19"/>
          <p:cNvSpPr/>
          <p:nvPr/>
        </p:nvSpPr>
        <p:spPr>
          <a:xfrm>
            <a:off x="1017196" y="343199"/>
            <a:ext cx="3877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2">
                    <a:lumMod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诺如病毒的预防方法</a:t>
            </a:r>
            <a:endParaRPr lang="zh-CN" altLang="en-US" sz="3200" dirty="0">
              <a:solidFill>
                <a:schemeClr val="bg2">
                  <a:lumMod val="25000"/>
                </a:schemeClr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/>
        </p:nvSpPr>
        <p:spPr>
          <a:xfrm>
            <a:off x="767123" y="1446357"/>
            <a:ext cx="6821143" cy="547623"/>
          </a:xfrm>
          <a:prstGeom prst="rect">
            <a:avLst/>
          </a:prstGeom>
          <a:solidFill>
            <a:srgbClr val="2081C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solidFill>
                  <a:schemeClr val="bg1"/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学校防控措施</a:t>
            </a:r>
            <a:endParaRPr lang="zh-CN" altLang="en-US" dirty="0">
              <a:solidFill>
                <a:schemeClr val="bg1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sp>
        <p:nvSpPr>
          <p:cNvPr id="13" name="Oval 11"/>
          <p:cNvSpPr/>
          <p:nvPr/>
        </p:nvSpPr>
        <p:spPr>
          <a:xfrm>
            <a:off x="388006" y="391998"/>
            <a:ext cx="379117" cy="379117"/>
          </a:xfrm>
          <a:prstGeom prst="ellipse">
            <a:avLst/>
          </a:prstGeom>
          <a:solidFill>
            <a:srgbClr val="2081C1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4" name="Oval 11"/>
          <p:cNvSpPr/>
          <p:nvPr/>
        </p:nvSpPr>
        <p:spPr>
          <a:xfrm>
            <a:off x="526310" y="391998"/>
            <a:ext cx="379117" cy="379117"/>
          </a:xfrm>
          <a:prstGeom prst="ellipse">
            <a:avLst/>
          </a:prstGeom>
          <a:solidFill>
            <a:srgbClr val="2081C1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  <p:pic>
        <p:nvPicPr>
          <p:cNvPr id="3" name="图片 2" descr="55e45fc747a48d860e814e0dcb4e218c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544945" y="2512695"/>
            <a:ext cx="4881880" cy="3255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11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684186" y="2153298"/>
            <a:ext cx="10823628" cy="401185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7" name="Content Placeholder 2"/>
          <p:cNvSpPr txBox="1"/>
          <p:nvPr/>
        </p:nvSpPr>
        <p:spPr>
          <a:xfrm>
            <a:off x="905427" y="2622724"/>
            <a:ext cx="5811308" cy="307300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450340">
              <a:lnSpc>
                <a:spcPct val="150000"/>
              </a:lnSpc>
              <a:spcBef>
                <a:spcPts val="0"/>
              </a:spcBef>
              <a:buClr>
                <a:srgbClr val="008DBB"/>
              </a:buClr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平衡膳食，多吃健康的、纯天然的、富含多种维生素的食物；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  <a:p>
            <a:pPr defTabSz="1450340">
              <a:lnSpc>
                <a:spcPct val="150000"/>
              </a:lnSpc>
              <a:spcBef>
                <a:spcPts val="0"/>
              </a:spcBef>
              <a:buClr>
                <a:srgbClr val="008DBB"/>
              </a:buClr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加强锻炼，增强孩子的体质和抵抗力；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  <a:p>
            <a:pPr defTabSz="1450340">
              <a:lnSpc>
                <a:spcPct val="150000"/>
              </a:lnSpc>
              <a:spcBef>
                <a:spcPts val="0"/>
              </a:spcBef>
              <a:buClr>
                <a:srgbClr val="008DBB"/>
              </a:buClr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加强消毒，避免传染给家人；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  <a:p>
            <a:pPr defTabSz="1450340">
              <a:lnSpc>
                <a:spcPct val="150000"/>
              </a:lnSpc>
              <a:spcBef>
                <a:spcPts val="0"/>
              </a:spcBef>
              <a:buClr>
                <a:srgbClr val="008DBB"/>
              </a:buClr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提醒孩子，如果班级有同学呕吐时，一定要在老师的指导下离开现场，减少感染诺如病毒的可能；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  <a:p>
            <a:pPr defTabSz="1450340">
              <a:lnSpc>
                <a:spcPct val="150000"/>
              </a:lnSpc>
              <a:spcBef>
                <a:spcPts val="0"/>
              </a:spcBef>
              <a:buClr>
                <a:srgbClr val="008DBB"/>
              </a:buClr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如果您的孩子出现恶心、呕吐、腹泻等症状，一定要居家隔离，不要带病上学。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Rectangle 19"/>
          <p:cNvSpPr/>
          <p:nvPr/>
        </p:nvSpPr>
        <p:spPr>
          <a:xfrm>
            <a:off x="1017196" y="343199"/>
            <a:ext cx="3877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2">
                    <a:lumMod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诺如病毒的预防方法</a:t>
            </a:r>
            <a:endParaRPr lang="zh-CN" altLang="en-US" sz="3200" dirty="0">
              <a:solidFill>
                <a:schemeClr val="bg2">
                  <a:lumMod val="25000"/>
                </a:schemeClr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/>
        </p:nvSpPr>
        <p:spPr>
          <a:xfrm>
            <a:off x="767123" y="1446357"/>
            <a:ext cx="6821143" cy="547623"/>
          </a:xfrm>
          <a:prstGeom prst="rect">
            <a:avLst/>
          </a:prstGeom>
          <a:solidFill>
            <a:srgbClr val="2081C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solidFill>
                  <a:schemeClr val="bg1"/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 </a:t>
            </a:r>
            <a:r>
              <a:rPr lang="zh-CN" altLang="en-US" dirty="0" smtClean="0">
                <a:solidFill>
                  <a:schemeClr val="bg1"/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建议家长这样做</a:t>
            </a:r>
            <a:endParaRPr lang="zh-CN" altLang="en-US" dirty="0">
              <a:solidFill>
                <a:schemeClr val="bg1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7976" y="2622723"/>
            <a:ext cx="4256050" cy="3073005"/>
          </a:xfrm>
          <a:prstGeom prst="rect">
            <a:avLst/>
          </a:prstGeom>
        </p:spPr>
      </p:pic>
      <p:sp>
        <p:nvSpPr>
          <p:cNvPr id="13" name="Oval 11"/>
          <p:cNvSpPr/>
          <p:nvPr/>
        </p:nvSpPr>
        <p:spPr>
          <a:xfrm>
            <a:off x="388006" y="391998"/>
            <a:ext cx="379117" cy="379117"/>
          </a:xfrm>
          <a:prstGeom prst="ellipse">
            <a:avLst/>
          </a:prstGeom>
          <a:solidFill>
            <a:srgbClr val="2081C1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4" name="Oval 11"/>
          <p:cNvSpPr/>
          <p:nvPr/>
        </p:nvSpPr>
        <p:spPr>
          <a:xfrm>
            <a:off x="526310" y="391998"/>
            <a:ext cx="379117" cy="379117"/>
          </a:xfrm>
          <a:prstGeom prst="ellipse">
            <a:avLst/>
          </a:prstGeom>
          <a:solidFill>
            <a:srgbClr val="2081C1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8" grpId="0"/>
      <p:bldP spid="11" grpId="0" bldLvl="0" animBg="1"/>
      <p:bldP spid="13" grpId="0" bldLvl="0" animBg="1"/>
      <p:bldP spid="14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72" y="817438"/>
            <a:ext cx="6056828" cy="605682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6728676" y="1981286"/>
            <a:ext cx="1945006" cy="652158"/>
            <a:chOff x="6728676" y="1981286"/>
            <a:chExt cx="1945006" cy="652158"/>
          </a:xfrm>
        </p:grpSpPr>
        <p:sp>
          <p:nvSpPr>
            <p:cNvPr id="8" name="ïṡļîďe"/>
            <p:cNvSpPr txBox="1"/>
            <p:nvPr/>
          </p:nvSpPr>
          <p:spPr>
            <a:xfrm>
              <a:off x="7280690" y="1981286"/>
              <a:ext cx="1392992" cy="6521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0000" tIns="46800" rIns="90000" bIns="46800" anchor="b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081C1"/>
                  </a:solidFill>
                  <a:effectLst/>
                  <a:uLnTx/>
                  <a:uFillTx/>
                  <a:latin typeface="印品灵秀体" panose="02000000000000000000" pitchFamily="2" charset="-122"/>
                  <a:ea typeface="印品灵秀体" panose="02000000000000000000" pitchFamily="2" charset="-122"/>
                  <a:cs typeface="+mn-ea"/>
                  <a:sym typeface="印品灵秀体" panose="02000000000000000000" pitchFamily="2" charset="-122"/>
                </a:rPr>
                <a:t>04.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2081C1"/>
                </a:solidFill>
                <a:effectLst/>
                <a:uLnTx/>
                <a:uFillTx/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endParaRPr>
            </a:p>
          </p:txBody>
        </p:sp>
        <p:sp>
          <p:nvSpPr>
            <p:cNvPr id="9" name="等腰三角形 8"/>
            <p:cNvSpPr/>
            <p:nvPr/>
          </p:nvSpPr>
          <p:spPr>
            <a:xfrm rot="5400000">
              <a:off x="6695688" y="2113289"/>
              <a:ext cx="478329" cy="412353"/>
            </a:xfrm>
            <a:prstGeom prst="triangle">
              <a:avLst/>
            </a:prstGeom>
            <a:solidFill>
              <a:srgbClr val="208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10" name="ïṡļîďe"/>
          <p:cNvSpPr txBox="1"/>
          <p:nvPr/>
        </p:nvSpPr>
        <p:spPr>
          <a:xfrm>
            <a:off x="6286500" y="2900341"/>
            <a:ext cx="5905500" cy="652158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b" anchorCtr="0">
            <a:noAutofit/>
          </a:bodyPr>
          <a:lstStyle/>
          <a:p>
            <a:pPr lvl="0"/>
            <a:r>
              <a:rPr lang="zh-CN" altLang="en-US" sz="4800" dirty="0">
                <a:solidFill>
                  <a:srgbClr val="E7E6E6">
                    <a:lumMod val="25000"/>
                  </a:srgb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诺如病毒</a:t>
            </a:r>
            <a:r>
              <a:rPr lang="zh-CN" altLang="en-US" sz="4800" dirty="0" smtClean="0">
                <a:solidFill>
                  <a:srgbClr val="E7E6E6">
                    <a:lumMod val="25000"/>
                  </a:srgb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的消毒方法</a:t>
            </a:r>
            <a:endParaRPr lang="zh-CN" altLang="en-US" sz="4800" dirty="0">
              <a:solidFill>
                <a:srgbClr val="E7E6E6">
                  <a:lumMod val="25000"/>
                </a:srgbClr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684186" y="2153298"/>
            <a:ext cx="10823628" cy="401185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592" b="98817" l="10000" r="99630">
                        <a14:foregroundMark x1="79537" y1="62959" x2="85648" y2="67456"/>
                        <a14:foregroundMark x1="61852" y1="95148" x2="84167" y2="93018"/>
                        <a14:foregroundMark x1="26574" y1="34438" x2="35278" y2="18935"/>
                        <a14:foregroundMark x1="22685" y1="23787" x2="38889" y2="16095"/>
                        <a14:foregroundMark x1="41759" y1="54793" x2="42778" y2="56805"/>
                        <a14:foregroundMark x1="13704" y1="66982" x2="26574" y2="694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1806" y="2153298"/>
            <a:ext cx="5387249" cy="3937858"/>
          </a:xfrm>
          <a:prstGeom prst="rect">
            <a:avLst/>
          </a:prstGeom>
        </p:spPr>
      </p:pic>
      <p:sp>
        <p:nvSpPr>
          <p:cNvPr id="8" name="Rectangle 19"/>
          <p:cNvSpPr/>
          <p:nvPr/>
        </p:nvSpPr>
        <p:spPr>
          <a:xfrm>
            <a:off x="1017196" y="343199"/>
            <a:ext cx="3877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2">
                    <a:lumMod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诺如病毒</a:t>
            </a:r>
            <a:r>
              <a:rPr lang="zh-CN" altLang="en-US" sz="3200" dirty="0" smtClean="0">
                <a:solidFill>
                  <a:schemeClr val="bg2">
                    <a:lumMod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的消毒方法</a:t>
            </a:r>
            <a:endParaRPr lang="zh-CN" altLang="en-US" sz="3200" dirty="0">
              <a:solidFill>
                <a:schemeClr val="bg2">
                  <a:lumMod val="25000"/>
                </a:schemeClr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/>
        </p:nvSpPr>
        <p:spPr>
          <a:xfrm>
            <a:off x="767123" y="1446357"/>
            <a:ext cx="6821143" cy="547623"/>
          </a:xfrm>
          <a:prstGeom prst="rect">
            <a:avLst/>
          </a:prstGeom>
          <a:solidFill>
            <a:srgbClr val="2081C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solidFill>
                  <a:schemeClr val="bg1"/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 一、病人呕吐物、粪便</a:t>
            </a:r>
            <a:endParaRPr lang="zh-CN" altLang="en-US" dirty="0">
              <a:solidFill>
                <a:schemeClr val="bg1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  <a:p>
            <a:pPr marL="0" indent="0">
              <a:buNone/>
            </a:pPr>
            <a:endParaRPr lang="zh-CN" altLang="en-US" dirty="0">
              <a:solidFill>
                <a:schemeClr val="bg1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767123" y="2512363"/>
            <a:ext cx="6821143" cy="369316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疏散学生，开窗通风，用一次性吸水抹布沾取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5000mg/L~10000mg/L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的含氯消毒液（</a:t>
            </a:r>
            <a:r>
              <a:rPr lang="en-US" altLang="zh-CN" sz="1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84</a:t>
            </a:r>
            <a:r>
              <a:rPr lang="zh-CN" altLang="en-US" sz="1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消毒液</a:t>
            </a:r>
            <a:r>
              <a:rPr lang="en-US" altLang="zh-CN" sz="1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1:10-1:5</a:t>
            </a:r>
            <a:r>
              <a:rPr lang="zh-CN" altLang="en-US" sz="1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配比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）完全覆盖污染物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,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小心清除干净，做好个人防护（手套、口罩）。</a:t>
            </a:r>
            <a:endParaRPr lang="en-US" altLang="zh-CN" sz="1600" kern="0" dirty="0">
              <a:solidFill>
                <a:schemeClr val="tx1">
                  <a:lumMod val="75000"/>
                  <a:lumOff val="25000"/>
                </a:schemeClr>
              </a:solidFill>
              <a:latin typeface="Roboto Bold"/>
              <a:cs typeface="+mn-ea"/>
              <a:sym typeface="+mn-l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清除过程中避免接触污染物，清理的污染物按医疗废物集中处置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,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或用含有效氯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5000mg/L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消毒剂溶液浸泡消毒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30min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后处理。</a:t>
            </a:r>
            <a:endParaRPr lang="en-US" altLang="zh-CN" sz="1600" kern="0" dirty="0">
              <a:solidFill>
                <a:schemeClr val="tx1">
                  <a:lumMod val="75000"/>
                  <a:lumOff val="25000"/>
                </a:schemeClr>
              </a:solidFill>
              <a:latin typeface="Roboto Bold"/>
              <a:cs typeface="+mn-ea"/>
              <a:sym typeface="+mn-l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厕所马桶或容器内的污染物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,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可小心倒入足量的</a:t>
            </a:r>
            <a:r>
              <a:rPr lang="en-US" altLang="zh-CN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5000mg/L-10000mg/L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的含氯消毒液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,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作用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30min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以上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,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排入有消毒装置的污水处理系统。</a:t>
            </a:r>
            <a:endParaRPr lang="en-US" altLang="zh-CN" sz="1600" kern="0" dirty="0">
              <a:solidFill>
                <a:schemeClr val="tx1">
                  <a:lumMod val="75000"/>
                  <a:lumOff val="25000"/>
                </a:schemeClr>
              </a:solidFill>
              <a:latin typeface="Roboto Bold"/>
              <a:cs typeface="+mn-ea"/>
              <a:sym typeface="+mn-l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清洁中使用的拖把、抹布等工具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,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盛放污染物的容器都必须用含有效氯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5000mg/L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消毒剂溶液浸泡消毒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30min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后彻底冲洗，才可再次使用。厕所、卫生间的拖把应专用。</a:t>
            </a:r>
            <a:endParaRPr lang="zh-CN" altLang="en-US" sz="1600" kern="0" dirty="0">
              <a:solidFill>
                <a:schemeClr val="tx1">
                  <a:lumMod val="75000"/>
                  <a:lumOff val="25000"/>
                </a:schemeClr>
              </a:solidFill>
              <a:latin typeface="Roboto Bold"/>
              <a:cs typeface="+mn-ea"/>
              <a:sym typeface="+mn-lt"/>
            </a:endParaRPr>
          </a:p>
        </p:txBody>
      </p:sp>
      <p:sp>
        <p:nvSpPr>
          <p:cNvPr id="14" name="Oval 11"/>
          <p:cNvSpPr/>
          <p:nvPr/>
        </p:nvSpPr>
        <p:spPr>
          <a:xfrm>
            <a:off x="388006" y="391998"/>
            <a:ext cx="379117" cy="379117"/>
          </a:xfrm>
          <a:prstGeom prst="ellipse">
            <a:avLst/>
          </a:prstGeom>
          <a:solidFill>
            <a:srgbClr val="2081C1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5" name="Oval 11"/>
          <p:cNvSpPr/>
          <p:nvPr/>
        </p:nvSpPr>
        <p:spPr>
          <a:xfrm>
            <a:off x="526310" y="391998"/>
            <a:ext cx="379117" cy="379117"/>
          </a:xfrm>
          <a:prstGeom prst="ellipse">
            <a:avLst/>
          </a:prstGeom>
          <a:solidFill>
            <a:srgbClr val="2081C1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11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8"/>
          <a:stretch>
            <a:fillRect/>
          </a:stretch>
        </p:blipFill>
        <p:spPr>
          <a:xfrm>
            <a:off x="-106798" y="399076"/>
            <a:ext cx="6470027" cy="6421864"/>
          </a:xfrm>
          <a:prstGeom prst="rect">
            <a:avLst/>
          </a:prstGeom>
        </p:spPr>
      </p:pic>
      <p:sp>
        <p:nvSpPr>
          <p:cNvPr id="2050" name="Freeform 48"/>
          <p:cNvSpPr/>
          <p:nvPr>
            <p:custDataLst>
              <p:tags r:id="rId2"/>
            </p:custDataLst>
          </p:nvPr>
        </p:nvSpPr>
        <p:spPr bwMode="auto">
          <a:xfrm>
            <a:off x="5256214" y="1585913"/>
            <a:ext cx="547687" cy="596900"/>
          </a:xfrm>
          <a:custGeom>
            <a:avLst/>
            <a:gdLst>
              <a:gd name="T0" fmla="*/ 2147483646 w 187"/>
              <a:gd name="T1" fmla="*/ 2147483646 h 203"/>
              <a:gd name="T2" fmla="*/ 2147483646 w 187"/>
              <a:gd name="T3" fmla="*/ 2147483646 h 203"/>
              <a:gd name="T4" fmla="*/ 2147483646 w 187"/>
              <a:gd name="T5" fmla="*/ 2147483646 h 203"/>
              <a:gd name="T6" fmla="*/ 2147483646 w 187"/>
              <a:gd name="T7" fmla="*/ 2147483646 h 203"/>
              <a:gd name="T8" fmla="*/ 2147483646 w 187"/>
              <a:gd name="T9" fmla="*/ 2147483646 h 203"/>
              <a:gd name="T10" fmla="*/ 2147483646 w 187"/>
              <a:gd name="T11" fmla="*/ 2147483646 h 203"/>
              <a:gd name="T12" fmla="*/ 2147483646 w 187"/>
              <a:gd name="T13" fmla="*/ 2147483646 h 203"/>
              <a:gd name="T14" fmla="*/ 2147483646 w 187"/>
              <a:gd name="T15" fmla="*/ 2147483646 h 203"/>
              <a:gd name="T16" fmla="*/ 2147483646 w 187"/>
              <a:gd name="T17" fmla="*/ 2147483646 h 203"/>
              <a:gd name="T18" fmla="*/ 2147483646 w 187"/>
              <a:gd name="T19" fmla="*/ 2147483646 h 203"/>
              <a:gd name="T20" fmla="*/ 2147483646 w 187"/>
              <a:gd name="T21" fmla="*/ 2147483646 h 203"/>
              <a:gd name="T22" fmla="*/ 2147483646 w 187"/>
              <a:gd name="T23" fmla="*/ 2147483646 h 203"/>
              <a:gd name="T24" fmla="*/ 2147483646 w 187"/>
              <a:gd name="T25" fmla="*/ 2147483646 h 203"/>
              <a:gd name="T26" fmla="*/ 2147483646 w 187"/>
              <a:gd name="T27" fmla="*/ 2147483646 h 203"/>
              <a:gd name="T28" fmla="*/ 2147483646 w 187"/>
              <a:gd name="T29" fmla="*/ 2147483646 h 203"/>
              <a:gd name="T30" fmla="*/ 2147483646 w 187"/>
              <a:gd name="T31" fmla="*/ 2147483646 h 203"/>
              <a:gd name="T32" fmla="*/ 2147483646 w 187"/>
              <a:gd name="T33" fmla="*/ 2147483646 h 203"/>
              <a:gd name="T34" fmla="*/ 2147483646 w 187"/>
              <a:gd name="T35" fmla="*/ 2147483646 h 203"/>
              <a:gd name="T36" fmla="*/ 2147483646 w 187"/>
              <a:gd name="T37" fmla="*/ 2147483646 h 203"/>
              <a:gd name="T38" fmla="*/ 2147483646 w 187"/>
              <a:gd name="T39" fmla="*/ 2147483646 h 20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051" name="Freeform 52"/>
          <p:cNvSpPr/>
          <p:nvPr>
            <p:custDataLst>
              <p:tags r:id="rId3"/>
            </p:custDataLst>
          </p:nvPr>
        </p:nvSpPr>
        <p:spPr bwMode="auto">
          <a:xfrm>
            <a:off x="4553738" y="2674938"/>
            <a:ext cx="549275" cy="595312"/>
          </a:xfrm>
          <a:custGeom>
            <a:avLst/>
            <a:gdLst>
              <a:gd name="T0" fmla="*/ 2147483646 w 187"/>
              <a:gd name="T1" fmla="*/ 2147483646 h 203"/>
              <a:gd name="T2" fmla="*/ 2147483646 w 187"/>
              <a:gd name="T3" fmla="*/ 2147483646 h 203"/>
              <a:gd name="T4" fmla="*/ 2147483646 w 187"/>
              <a:gd name="T5" fmla="*/ 2147483646 h 203"/>
              <a:gd name="T6" fmla="*/ 2147483646 w 187"/>
              <a:gd name="T7" fmla="*/ 2147483646 h 203"/>
              <a:gd name="T8" fmla="*/ 2147483646 w 187"/>
              <a:gd name="T9" fmla="*/ 2147483646 h 203"/>
              <a:gd name="T10" fmla="*/ 2147483646 w 187"/>
              <a:gd name="T11" fmla="*/ 2147483646 h 203"/>
              <a:gd name="T12" fmla="*/ 2147483646 w 187"/>
              <a:gd name="T13" fmla="*/ 2147483646 h 203"/>
              <a:gd name="T14" fmla="*/ 2147483646 w 187"/>
              <a:gd name="T15" fmla="*/ 2147483646 h 203"/>
              <a:gd name="T16" fmla="*/ 2147483646 w 187"/>
              <a:gd name="T17" fmla="*/ 2147483646 h 203"/>
              <a:gd name="T18" fmla="*/ 2147483646 w 187"/>
              <a:gd name="T19" fmla="*/ 2147483646 h 203"/>
              <a:gd name="T20" fmla="*/ 2147483646 w 187"/>
              <a:gd name="T21" fmla="*/ 2147483646 h 203"/>
              <a:gd name="T22" fmla="*/ 2147483646 w 187"/>
              <a:gd name="T23" fmla="*/ 2147483646 h 203"/>
              <a:gd name="T24" fmla="*/ 2147483646 w 187"/>
              <a:gd name="T25" fmla="*/ 2147483646 h 203"/>
              <a:gd name="T26" fmla="*/ 2147483646 w 187"/>
              <a:gd name="T27" fmla="*/ 2147483646 h 203"/>
              <a:gd name="T28" fmla="*/ 2147483646 w 187"/>
              <a:gd name="T29" fmla="*/ 2147483646 h 203"/>
              <a:gd name="T30" fmla="*/ 2147483646 w 187"/>
              <a:gd name="T31" fmla="*/ 2147483646 h 203"/>
              <a:gd name="T32" fmla="*/ 2147483646 w 187"/>
              <a:gd name="T33" fmla="*/ 2147483646 h 203"/>
              <a:gd name="T34" fmla="*/ 2147483646 w 187"/>
              <a:gd name="T35" fmla="*/ 2147483646 h 203"/>
              <a:gd name="T36" fmla="*/ 2147483646 w 187"/>
              <a:gd name="T37" fmla="*/ 2147483646 h 203"/>
              <a:gd name="T38" fmla="*/ 2147483646 w 187"/>
              <a:gd name="T39" fmla="*/ 2147483646 h 20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0" name="Freeform 56"/>
          <p:cNvSpPr/>
          <p:nvPr>
            <p:custDataLst>
              <p:tags r:id="rId4"/>
            </p:custDataLst>
          </p:nvPr>
        </p:nvSpPr>
        <p:spPr bwMode="auto">
          <a:xfrm>
            <a:off x="4946506" y="3763963"/>
            <a:ext cx="547687" cy="595312"/>
          </a:xfrm>
          <a:custGeom>
            <a:avLst/>
            <a:gdLst>
              <a:gd name="T0" fmla="*/ 74 w 187"/>
              <a:gd name="T1" fmla="*/ 97 h 203"/>
              <a:gd name="T2" fmla="*/ 72 w 187"/>
              <a:gd name="T3" fmla="*/ 128 h 203"/>
              <a:gd name="T4" fmla="*/ 113 w 187"/>
              <a:gd name="T5" fmla="*/ 115 h 203"/>
              <a:gd name="T6" fmla="*/ 48 w 187"/>
              <a:gd name="T7" fmla="*/ 64 h 203"/>
              <a:gd name="T8" fmla="*/ 27 w 187"/>
              <a:gd name="T9" fmla="*/ 145 h 203"/>
              <a:gd name="T10" fmla="*/ 85 w 187"/>
              <a:gd name="T11" fmla="*/ 179 h 203"/>
              <a:gd name="T12" fmla="*/ 153 w 187"/>
              <a:gd name="T13" fmla="*/ 59 h 203"/>
              <a:gd name="T14" fmla="*/ 66 w 187"/>
              <a:gd name="T15" fmla="*/ 20 h 203"/>
              <a:gd name="T16" fmla="*/ 11 w 187"/>
              <a:gd name="T17" fmla="*/ 39 h 203"/>
              <a:gd name="T18" fmla="*/ 103 w 187"/>
              <a:gd name="T19" fmla="*/ 10 h 203"/>
              <a:gd name="T20" fmla="*/ 151 w 187"/>
              <a:gd name="T21" fmla="*/ 33 h 203"/>
              <a:gd name="T22" fmla="*/ 177 w 187"/>
              <a:gd name="T23" fmla="*/ 123 h 203"/>
              <a:gd name="T24" fmla="*/ 127 w 187"/>
              <a:gd name="T25" fmla="*/ 186 h 203"/>
              <a:gd name="T26" fmla="*/ 7 w 187"/>
              <a:gd name="T27" fmla="*/ 135 h 203"/>
              <a:gd name="T28" fmla="*/ 54 w 187"/>
              <a:gd name="T29" fmla="*/ 51 h 203"/>
              <a:gd name="T30" fmla="*/ 127 w 187"/>
              <a:gd name="T31" fmla="*/ 83 h 203"/>
              <a:gd name="T32" fmla="*/ 105 w 187"/>
              <a:gd name="T33" fmla="*/ 140 h 203"/>
              <a:gd name="T34" fmla="*/ 68 w 187"/>
              <a:gd name="T35" fmla="*/ 142 h 203"/>
              <a:gd name="T36" fmla="*/ 53 w 187"/>
              <a:gd name="T37" fmla="*/ 100 h 203"/>
              <a:gd name="T38" fmla="*/ 74 w 187"/>
              <a:gd name="T39" fmla="*/ 97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F49AC0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Freeform 60"/>
          <p:cNvSpPr/>
          <p:nvPr>
            <p:custDataLst>
              <p:tags r:id="rId5"/>
            </p:custDataLst>
          </p:nvPr>
        </p:nvSpPr>
        <p:spPr bwMode="auto">
          <a:xfrm>
            <a:off x="5291151" y="4851400"/>
            <a:ext cx="549275" cy="596900"/>
          </a:xfrm>
          <a:custGeom>
            <a:avLst/>
            <a:gdLst>
              <a:gd name="T0" fmla="*/ 74 w 187"/>
              <a:gd name="T1" fmla="*/ 97 h 203"/>
              <a:gd name="T2" fmla="*/ 72 w 187"/>
              <a:gd name="T3" fmla="*/ 128 h 203"/>
              <a:gd name="T4" fmla="*/ 113 w 187"/>
              <a:gd name="T5" fmla="*/ 115 h 203"/>
              <a:gd name="T6" fmla="*/ 48 w 187"/>
              <a:gd name="T7" fmla="*/ 64 h 203"/>
              <a:gd name="T8" fmla="*/ 27 w 187"/>
              <a:gd name="T9" fmla="*/ 145 h 203"/>
              <a:gd name="T10" fmla="*/ 85 w 187"/>
              <a:gd name="T11" fmla="*/ 179 h 203"/>
              <a:gd name="T12" fmla="*/ 153 w 187"/>
              <a:gd name="T13" fmla="*/ 59 h 203"/>
              <a:gd name="T14" fmla="*/ 66 w 187"/>
              <a:gd name="T15" fmla="*/ 20 h 203"/>
              <a:gd name="T16" fmla="*/ 11 w 187"/>
              <a:gd name="T17" fmla="*/ 39 h 203"/>
              <a:gd name="T18" fmla="*/ 103 w 187"/>
              <a:gd name="T19" fmla="*/ 10 h 203"/>
              <a:gd name="T20" fmla="*/ 151 w 187"/>
              <a:gd name="T21" fmla="*/ 33 h 203"/>
              <a:gd name="T22" fmla="*/ 177 w 187"/>
              <a:gd name="T23" fmla="*/ 123 h 203"/>
              <a:gd name="T24" fmla="*/ 127 w 187"/>
              <a:gd name="T25" fmla="*/ 186 h 203"/>
              <a:gd name="T26" fmla="*/ 7 w 187"/>
              <a:gd name="T27" fmla="*/ 135 h 203"/>
              <a:gd name="T28" fmla="*/ 54 w 187"/>
              <a:gd name="T29" fmla="*/ 51 h 203"/>
              <a:gd name="T30" fmla="*/ 127 w 187"/>
              <a:gd name="T31" fmla="*/ 83 h 203"/>
              <a:gd name="T32" fmla="*/ 105 w 187"/>
              <a:gd name="T33" fmla="*/ 140 h 203"/>
              <a:gd name="T34" fmla="*/ 68 w 187"/>
              <a:gd name="T35" fmla="*/ 142 h 203"/>
              <a:gd name="T36" fmla="*/ 53 w 187"/>
              <a:gd name="T37" fmla="*/ 100 h 203"/>
              <a:gd name="T38" fmla="*/ 74 w 187"/>
              <a:gd name="T39" fmla="*/ 97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文本框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892801" y="1516064"/>
            <a:ext cx="373856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2800" dirty="0">
                <a:latin typeface="+mn-lt"/>
                <a:ea typeface="+mn-ea"/>
                <a:cs typeface="+mn-ea"/>
                <a:sym typeface="+mn-lt"/>
              </a:rPr>
              <a:t>认识诺如病毒</a:t>
            </a:r>
            <a:endParaRPr lang="zh-CN" altLang="en-US" sz="28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文本框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099793" y="2622551"/>
            <a:ext cx="5249964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2800" dirty="0">
                <a:latin typeface="+mn-lt"/>
                <a:ea typeface="+mn-ea"/>
                <a:cs typeface="+mn-ea"/>
                <a:sym typeface="+mn-lt"/>
              </a:rPr>
              <a:t>诺如病毒</a:t>
            </a:r>
            <a:r>
              <a:rPr lang="zh-CN" altLang="en-US" sz="2800" dirty="0" smtClean="0">
                <a:latin typeface="+mn-lt"/>
                <a:ea typeface="+mn-ea"/>
                <a:cs typeface="+mn-ea"/>
                <a:sym typeface="+mn-lt"/>
              </a:rPr>
              <a:t>的临床表现及传</a:t>
            </a:r>
            <a:endParaRPr lang="en-US" altLang="zh-CN" sz="2800" dirty="0" smtClean="0">
              <a:latin typeface="+mn-lt"/>
              <a:ea typeface="+mn-ea"/>
              <a:cs typeface="+mn-ea"/>
              <a:sym typeface="+mn-lt"/>
            </a:endParaRPr>
          </a:p>
          <a:p>
            <a:pPr>
              <a:defRPr/>
            </a:pPr>
            <a:r>
              <a:rPr lang="zh-CN" altLang="en-US" sz="2800" dirty="0" smtClean="0">
                <a:latin typeface="+mn-lt"/>
                <a:ea typeface="+mn-ea"/>
                <a:cs typeface="+mn-ea"/>
                <a:sym typeface="+mn-lt"/>
              </a:rPr>
              <a:t>播</a:t>
            </a:r>
            <a:r>
              <a:rPr lang="zh-CN" altLang="en-US" sz="2800" dirty="0">
                <a:latin typeface="+mn-lt"/>
                <a:ea typeface="+mn-ea"/>
                <a:cs typeface="+mn-ea"/>
                <a:sym typeface="+mn-lt"/>
              </a:rPr>
              <a:t>途径</a:t>
            </a:r>
            <a:endParaRPr lang="zh-CN" altLang="en-US" sz="28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文本框 2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573548" y="3723888"/>
            <a:ext cx="36639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2800" dirty="0">
                <a:latin typeface="+mn-lt"/>
                <a:ea typeface="+mn-ea"/>
                <a:cs typeface="+mn-ea"/>
                <a:sym typeface="+mn-lt"/>
              </a:rPr>
              <a:t>诺如病毒的预防方法</a:t>
            </a:r>
            <a:endParaRPr lang="zh-CN" altLang="en-US" sz="28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文本框 26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892800" y="4808922"/>
            <a:ext cx="36639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2800" dirty="0">
                <a:latin typeface="+mn-lt"/>
                <a:ea typeface="+mn-ea"/>
                <a:cs typeface="+mn-ea"/>
                <a:sym typeface="+mn-lt"/>
              </a:rPr>
              <a:t>诺如病毒的消毒方法</a:t>
            </a:r>
            <a:endParaRPr lang="zh-CN" altLang="en-US" sz="28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54" name="文本框 15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-5324" y="921576"/>
            <a:ext cx="1016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6600" dirty="0">
                <a:solidFill>
                  <a:srgbClr val="2081C1"/>
                </a:solidFill>
                <a:latin typeface="+mn-lt"/>
                <a:ea typeface="+mn-ea"/>
                <a:cs typeface="+mn-ea"/>
                <a:sym typeface="+mn-lt"/>
              </a:rPr>
              <a:t>目</a:t>
            </a:r>
            <a:endParaRPr lang="zh-CN" altLang="en-US" sz="6600" dirty="0">
              <a:solidFill>
                <a:srgbClr val="2081C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55" name="文本框 159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24342" y="1771268"/>
            <a:ext cx="1016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6600" dirty="0">
                <a:solidFill>
                  <a:srgbClr val="2081C1"/>
                </a:solidFill>
                <a:latin typeface="+mn-lt"/>
                <a:ea typeface="+mn-ea"/>
                <a:cs typeface="+mn-ea"/>
                <a:sym typeface="+mn-lt"/>
              </a:rPr>
              <a:t>录</a:t>
            </a:r>
            <a:endParaRPr lang="zh-CN" altLang="en-US" sz="6600" dirty="0">
              <a:solidFill>
                <a:srgbClr val="2081C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1" name="文本框 160"/>
          <p:cNvSpPr txBox="1"/>
          <p:nvPr>
            <p:custDataLst>
              <p:tags r:id="rId12"/>
            </p:custDataLst>
          </p:nvPr>
        </p:nvSpPr>
        <p:spPr>
          <a:xfrm rot="5400000">
            <a:off x="-1064979" y="3250440"/>
            <a:ext cx="3097212" cy="719137"/>
          </a:xfrm>
          <a:prstGeom prst="rect">
            <a:avLst/>
          </a:prstGeom>
          <a:noFill/>
        </p:spPr>
        <p:txBody>
          <a:bodyPr lIns="0" tIns="0" rIns="0" bIns="0" anchor="ctr"/>
          <a:lstStyle>
            <a:defPPr>
              <a:defRPr lang="zh-CN"/>
            </a:defPPr>
            <a:lvl1pPr algn="ctr">
              <a:defRPr sz="6000">
                <a:solidFill>
                  <a:srgbClr val="B3D731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defRPr>
            </a:lvl1pPr>
          </a:lstStyle>
          <a:p>
            <a:pPr algn="l">
              <a:defRPr/>
            </a:pPr>
            <a:r>
              <a:rPr lang="en-US" altLang="zh-CN" sz="3200" dirty="0">
                <a:solidFill>
                  <a:srgbClr val="2081C1"/>
                </a:solidFill>
                <a:latin typeface="+mn-lt"/>
                <a:ea typeface="+mn-ea"/>
                <a:cs typeface="+mn-ea"/>
                <a:sym typeface="+mn-lt"/>
              </a:rPr>
              <a:t>CONTENTS</a:t>
            </a:r>
            <a:endParaRPr lang="zh-CN" altLang="en-US" sz="3600" dirty="0">
              <a:solidFill>
                <a:srgbClr val="2081C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151039" y="434592"/>
            <a:ext cx="5988816" cy="5988816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灵秀体" panose="02000000000000000000" pitchFamily="2" charset="-122"/>
              <a:ea typeface="印品灵秀体" panose="02000000000000000000" pitchFamily="2" charset="-122"/>
              <a:sym typeface="印品灵秀体" panose="02000000000000000000" pitchFamily="2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4331072" y="615462"/>
            <a:ext cx="5627914" cy="5627914"/>
          </a:xfrm>
          <a:prstGeom prst="ellipse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灵秀体" panose="02000000000000000000" pitchFamily="2" charset="-122"/>
              <a:ea typeface="印品灵秀体" panose="02000000000000000000" pitchFamily="2" charset="-122"/>
              <a:sym typeface="印品灵秀体" panose="02000000000000000000" pitchFamily="2" charset="-122"/>
            </a:endParaRPr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684186" y="2153298"/>
            <a:ext cx="10823628" cy="401185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8" name="Rectangle 19"/>
          <p:cNvSpPr/>
          <p:nvPr/>
        </p:nvSpPr>
        <p:spPr>
          <a:xfrm>
            <a:off x="1017196" y="343199"/>
            <a:ext cx="3877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2">
                    <a:lumMod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诺如病毒</a:t>
            </a:r>
            <a:r>
              <a:rPr lang="zh-CN" altLang="en-US" sz="3200" dirty="0" smtClean="0">
                <a:solidFill>
                  <a:schemeClr val="bg2">
                    <a:lumMod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的消毒方法</a:t>
            </a:r>
            <a:endParaRPr lang="zh-CN" altLang="en-US" sz="3200" dirty="0">
              <a:solidFill>
                <a:schemeClr val="bg2">
                  <a:lumMod val="25000"/>
                </a:schemeClr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/>
        </p:nvSpPr>
        <p:spPr>
          <a:xfrm>
            <a:off x="767123" y="1446357"/>
            <a:ext cx="6821143" cy="547623"/>
          </a:xfrm>
          <a:prstGeom prst="rect">
            <a:avLst/>
          </a:prstGeom>
          <a:solidFill>
            <a:srgbClr val="2081C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solidFill>
                  <a:schemeClr val="bg1"/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  二、地面、墙壁及物体表面</a:t>
            </a:r>
            <a:endParaRPr lang="zh-CN" altLang="en-US" dirty="0">
              <a:solidFill>
                <a:schemeClr val="bg1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767123" y="2437150"/>
            <a:ext cx="6031882" cy="344678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用于消毒地面、墙壁及物体表面的消毒液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,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应含有效氯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1000mg/L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。有肉眼可见污染物时应先清除污染物再消毒。无肉眼可见污染物时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,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家具和生活设施用消毒液进行浸泡、喷洒或擦拭消毒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,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作用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30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分钟后用清水擦拭干净。墙壁可直接用消毒剂按</a:t>
            </a:r>
            <a:r>
              <a:rPr lang="en-US" altLang="zh-CN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100mL/m</a:t>
            </a:r>
            <a:r>
              <a:rPr lang="en-US" altLang="zh-CN" sz="1600" kern="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2-</a:t>
            </a:r>
            <a:r>
              <a:rPr lang="en-US" altLang="zh-CN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300mL/m</a:t>
            </a:r>
            <a:r>
              <a:rPr lang="en-US" altLang="zh-CN" sz="1600" kern="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2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用量擦拭或喷洒消毒。地面消毒先由外向内喷洒一次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,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喷药量为</a:t>
            </a:r>
            <a:r>
              <a:rPr lang="en-US" altLang="zh-CN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100mL/m</a:t>
            </a:r>
            <a:r>
              <a:rPr lang="en-US" altLang="zh-CN" sz="1600" kern="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2</a:t>
            </a:r>
            <a:r>
              <a:rPr lang="en-US" altLang="zh-CN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-300mL/m</a:t>
            </a:r>
            <a:r>
              <a:rPr lang="en-US" altLang="zh-CN" sz="1600" kern="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2</a:t>
            </a:r>
            <a:r>
              <a:rPr lang="en-US" altLang="zh-CN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,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待室内消毒完毕后，再由内向外重复</a:t>
            </a:r>
            <a:r>
              <a:rPr lang="zh-CN" alt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喷洒一次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。消毒作用时间应不少于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15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cs typeface="+mn-ea"/>
                <a:sym typeface="+mn-lt"/>
              </a:rPr>
              <a:t>分钟。</a:t>
            </a:r>
            <a:endParaRPr lang="zh-CN" altLang="en-US" sz="1600" kern="0" dirty="0">
              <a:solidFill>
                <a:schemeClr val="tx1">
                  <a:lumMod val="75000"/>
                  <a:lumOff val="25000"/>
                </a:schemeClr>
              </a:solidFill>
              <a:latin typeface="Roboto Bold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20233" y="1993979"/>
            <a:ext cx="4526274" cy="4497657"/>
          </a:xfrm>
          <a:prstGeom prst="rect">
            <a:avLst/>
          </a:prstGeom>
        </p:spPr>
      </p:pic>
      <p:sp>
        <p:nvSpPr>
          <p:cNvPr id="14" name="Oval 11"/>
          <p:cNvSpPr/>
          <p:nvPr/>
        </p:nvSpPr>
        <p:spPr>
          <a:xfrm>
            <a:off x="388006" y="391998"/>
            <a:ext cx="379117" cy="379117"/>
          </a:xfrm>
          <a:prstGeom prst="ellipse">
            <a:avLst/>
          </a:prstGeom>
          <a:solidFill>
            <a:srgbClr val="2081C1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5" name="Oval 11"/>
          <p:cNvSpPr/>
          <p:nvPr/>
        </p:nvSpPr>
        <p:spPr>
          <a:xfrm>
            <a:off x="526310" y="391998"/>
            <a:ext cx="379117" cy="379117"/>
          </a:xfrm>
          <a:prstGeom prst="ellipse">
            <a:avLst/>
          </a:prstGeom>
          <a:solidFill>
            <a:srgbClr val="2081C1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11" grpId="0" animBg="1"/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684186" y="2153298"/>
            <a:ext cx="10823628" cy="401185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8" name="Rectangle 19"/>
          <p:cNvSpPr/>
          <p:nvPr/>
        </p:nvSpPr>
        <p:spPr>
          <a:xfrm>
            <a:off x="1017196" y="343199"/>
            <a:ext cx="3877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2">
                    <a:lumMod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诺如病毒</a:t>
            </a:r>
            <a:r>
              <a:rPr lang="zh-CN" altLang="en-US" sz="3200" dirty="0" smtClean="0">
                <a:solidFill>
                  <a:schemeClr val="bg2">
                    <a:lumMod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的消毒方法</a:t>
            </a:r>
            <a:endParaRPr lang="zh-CN" altLang="en-US" sz="3200" dirty="0">
              <a:solidFill>
                <a:schemeClr val="bg2">
                  <a:lumMod val="25000"/>
                </a:schemeClr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/>
        </p:nvSpPr>
        <p:spPr>
          <a:xfrm>
            <a:off x="767123" y="1446357"/>
            <a:ext cx="6821143" cy="547623"/>
          </a:xfrm>
          <a:prstGeom prst="rect">
            <a:avLst/>
          </a:prstGeom>
          <a:solidFill>
            <a:srgbClr val="2081C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solidFill>
                  <a:schemeClr val="bg1"/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  三、衣物、被褥等织物</a:t>
            </a:r>
            <a:endParaRPr lang="zh-CN" altLang="en-US" dirty="0">
              <a:solidFill>
                <a:schemeClr val="bg1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sp>
        <p:nvSpPr>
          <p:cNvPr id="14" name="Synergistically utilize technically sound portals with frictionless chains. Dramatically customize…"/>
          <p:cNvSpPr txBox="1"/>
          <p:nvPr/>
        </p:nvSpPr>
        <p:spPr>
          <a:xfrm>
            <a:off x="905426" y="2669222"/>
            <a:ext cx="5318393" cy="332359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收拾被污染的衣物、被褥等织物时应避免产生气溶胶。先将固体污秽物移除后浸在有效氯为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500mg/L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的含氯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消毒剂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+mn-lt"/>
              </a:rPr>
              <a:t>（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+mn-lt"/>
              </a:rPr>
              <a:t>84消毒液1:1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+mn-lt"/>
              </a:rPr>
              <a:t>00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+mn-lt"/>
              </a:rPr>
              <a:t>配比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+mn-lt"/>
              </a:rPr>
              <a:t>=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+mn-lt"/>
              </a:rPr>
              <a:t>1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+mn-lt"/>
              </a:rPr>
              <a:t>瓶盖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+mn-lt"/>
              </a:rPr>
              <a:t>84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+mn-lt"/>
              </a:rPr>
              <a:t>消毒液兑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+mn-lt"/>
              </a:rPr>
              <a:t>2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+mn-lt"/>
              </a:rPr>
              <a:t>瓶矿泉水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）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溶液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内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30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分钟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,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然后清洗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。也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可用流通蒸汽或煮沸消毒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30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分钟。若不能即时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消毒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，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应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把它们放置在密封的袋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内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，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并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尽快处理。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68715" y="2312957"/>
            <a:ext cx="6523285" cy="4011516"/>
          </a:xfrm>
          <a:prstGeom prst="rect">
            <a:avLst/>
          </a:prstGeom>
        </p:spPr>
      </p:pic>
      <p:sp>
        <p:nvSpPr>
          <p:cNvPr id="15" name="Oval 11"/>
          <p:cNvSpPr/>
          <p:nvPr/>
        </p:nvSpPr>
        <p:spPr>
          <a:xfrm>
            <a:off x="388006" y="391998"/>
            <a:ext cx="379117" cy="379117"/>
          </a:xfrm>
          <a:prstGeom prst="ellipse">
            <a:avLst/>
          </a:prstGeom>
          <a:solidFill>
            <a:srgbClr val="2081C1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6" name="Oval 11"/>
          <p:cNvSpPr/>
          <p:nvPr/>
        </p:nvSpPr>
        <p:spPr>
          <a:xfrm>
            <a:off x="526310" y="391998"/>
            <a:ext cx="379117" cy="379117"/>
          </a:xfrm>
          <a:prstGeom prst="ellipse">
            <a:avLst/>
          </a:prstGeom>
          <a:solidFill>
            <a:srgbClr val="2081C1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11" grpId="0" animBg="1"/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9"/>
          <p:cNvSpPr/>
          <p:nvPr/>
        </p:nvSpPr>
        <p:spPr>
          <a:xfrm>
            <a:off x="1017196" y="343199"/>
            <a:ext cx="3877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2">
                    <a:lumMod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诺如病毒</a:t>
            </a:r>
            <a:r>
              <a:rPr lang="zh-CN" altLang="en-US" sz="3200" dirty="0" smtClean="0">
                <a:solidFill>
                  <a:schemeClr val="bg2">
                    <a:lumMod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的消毒方法</a:t>
            </a:r>
            <a:endParaRPr lang="zh-CN" altLang="en-US" sz="3200" dirty="0">
              <a:solidFill>
                <a:schemeClr val="bg2">
                  <a:lumMod val="25000"/>
                </a:schemeClr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/>
        </p:nvSpPr>
        <p:spPr>
          <a:xfrm>
            <a:off x="767123" y="1446357"/>
            <a:ext cx="6821143" cy="547623"/>
          </a:xfrm>
          <a:prstGeom prst="rect">
            <a:avLst/>
          </a:prstGeom>
          <a:solidFill>
            <a:srgbClr val="2081C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solidFill>
                  <a:schemeClr val="bg1"/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 四 、食品用具</a:t>
            </a:r>
            <a:endParaRPr lang="zh-CN" altLang="en-US" dirty="0">
              <a:solidFill>
                <a:schemeClr val="bg1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150195" y="2142851"/>
            <a:ext cx="4438071" cy="1016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335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餐</a:t>
            </a:r>
            <a:r>
              <a:rPr lang="en-US" altLang="zh-CN" sz="1335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(</a:t>
            </a:r>
            <a:r>
              <a:rPr lang="zh-CN" altLang="en-US" sz="1335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饮</a:t>
            </a:r>
            <a:r>
              <a:rPr lang="en-US" altLang="zh-CN" sz="1335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)</a:t>
            </a:r>
            <a:r>
              <a:rPr lang="zh-CN" altLang="en-US" sz="1335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具和食品加工工具清除食物残渣</a:t>
            </a:r>
            <a:r>
              <a:rPr lang="zh-CN" altLang="en-US" sz="1335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后，煮沸</a:t>
            </a:r>
            <a:r>
              <a:rPr lang="zh-CN" altLang="en-US" sz="1335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消毒</a:t>
            </a:r>
            <a:r>
              <a:rPr lang="en-US" altLang="zh-CN" sz="1335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30</a:t>
            </a:r>
            <a:r>
              <a:rPr lang="zh-CN" altLang="en-US" sz="1335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分钟，也可用有效氯为</a:t>
            </a:r>
            <a:r>
              <a:rPr lang="en-US" altLang="zh-CN" sz="1335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500mg/L</a:t>
            </a:r>
            <a:r>
              <a:rPr lang="zh-CN" altLang="en-US" sz="1335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含氯消毒液浸泡或</a:t>
            </a:r>
            <a:r>
              <a:rPr lang="zh-CN" altLang="en-US" sz="1335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擦拭，作用</a:t>
            </a:r>
            <a:r>
              <a:rPr lang="en-US" altLang="zh-CN" sz="1335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30</a:t>
            </a:r>
            <a:r>
              <a:rPr lang="zh-CN" altLang="en-US" sz="1335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分钟后</a:t>
            </a:r>
            <a:r>
              <a:rPr lang="en-US" altLang="zh-CN" sz="1335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,</a:t>
            </a:r>
            <a:r>
              <a:rPr lang="zh-CN" altLang="en-US" sz="1335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再用清水洗净。</a:t>
            </a:r>
            <a:endParaRPr lang="zh-CN" altLang="en-US" sz="1335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Rectangle 3"/>
          <p:cNvSpPr>
            <a:spLocks noGrp="1" noChangeArrowheads="1"/>
          </p:cNvSpPr>
          <p:nvPr/>
        </p:nvSpPr>
        <p:spPr>
          <a:xfrm>
            <a:off x="767123" y="3619287"/>
            <a:ext cx="6821143" cy="547623"/>
          </a:xfrm>
          <a:prstGeom prst="rect">
            <a:avLst/>
          </a:prstGeom>
          <a:solidFill>
            <a:srgbClr val="2081C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solidFill>
                  <a:schemeClr val="bg1"/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五、皮肤、粘膜</a:t>
            </a:r>
            <a:endParaRPr lang="zh-CN" altLang="en-US" dirty="0">
              <a:solidFill>
                <a:schemeClr val="bg1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150195" y="4309711"/>
            <a:ext cx="4438071" cy="1324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335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皮肤被污染物污染时，应立即清除污染物</a:t>
            </a:r>
            <a:r>
              <a:rPr lang="en-US" altLang="zh-CN" sz="1335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,</a:t>
            </a:r>
            <a:r>
              <a:rPr lang="zh-CN" altLang="en-US" sz="1335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然后用一次性吸水材料沾取</a:t>
            </a:r>
            <a:r>
              <a:rPr lang="en-US" altLang="zh-CN" sz="1335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0.5%</a:t>
            </a:r>
            <a:r>
              <a:rPr lang="zh-CN" altLang="en-US" sz="1335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碘伏消毒液擦拭消毒</a:t>
            </a:r>
            <a:r>
              <a:rPr lang="en-US" altLang="zh-CN" sz="1335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3</a:t>
            </a:r>
            <a:r>
              <a:rPr lang="zh-CN" altLang="en-US" sz="1335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分钟以上，使用清水清洗干净</a:t>
            </a:r>
            <a:r>
              <a:rPr lang="en-US" altLang="zh-CN" sz="1335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;</a:t>
            </a:r>
            <a:r>
              <a:rPr lang="zh-CN" altLang="en-US" sz="1335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粘膜应用大量生理盐水冲洗或</a:t>
            </a:r>
            <a:r>
              <a:rPr lang="en-US" altLang="zh-CN" sz="1335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0.05%</a:t>
            </a:r>
            <a:r>
              <a:rPr lang="zh-CN" altLang="en-US" sz="1335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碘伏冲洗消毒。</a:t>
            </a:r>
            <a:endParaRPr lang="zh-CN" altLang="en-US" sz="1335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22000" y1="17056" x2="22250" y2="25135"/>
                        <a14:foregroundMark x1="17000" y1="35189" x2="21750" y2="31418"/>
                        <a14:foregroundMark x1="33750" y1="19928" x2="33500" y2="27110"/>
                        <a14:foregroundMark x1="44125" y1="26032" x2="44000" y2="31598"/>
                        <a14:foregroundMark x1="54625" y1="13106" x2="52750" y2="23519"/>
                        <a14:foregroundMark x1="30750" y1="46679" x2="49750" y2="80610"/>
                        <a14:foregroundMark x1="28125" y1="58348" x2="38250" y2="73070"/>
                        <a14:foregroundMark x1="43500" y1="56194" x2="49000" y2="65530"/>
                        <a14:foregroundMark x1="29375" y1="44883" x2="48125" y2="48833"/>
                        <a14:foregroundMark x1="22750" y1="79533" x2="41250" y2="82944"/>
                        <a14:foregroundMark x1="40125" y1="38241" x2="48250" y2="43806"/>
                        <a14:foregroundMark x1="41750" y1="43447" x2="44125" y2="4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03" y="1799394"/>
            <a:ext cx="3194478" cy="192473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8" b="97097" l="0" r="90000">
                        <a14:foregroundMark x1="44839" y1="29355" x2="49032" y2="31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06" y="4309711"/>
            <a:ext cx="3055374" cy="21242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9" b="99283" l="0" r="99907">
                        <a14:foregroundMark x1="76759" y1="26230" x2="73241" y2="92418"/>
                        <a14:foregroundMark x1="39630" y1="60553" x2="51667" y2="67213"/>
                        <a14:foregroundMark x1="37315" y1="65779" x2="49907" y2="72439"/>
                        <a14:foregroundMark x1="47222" y1="55840" x2="45278" y2="59324"/>
                        <a14:foregroundMark x1="36296" y1="66393" x2="83333" y2="30943"/>
                        <a14:foregroundMark x1="52222" y1="47234" x2="77315" y2="31762"/>
                        <a14:foregroundMark x1="53981" y1="30738" x2="71852" y2="31762"/>
                        <a14:foregroundMark x1="65093" y1="26844" x2="58333" y2="26844"/>
                        <a14:foregroundMark x1="64167" y1="26844" x2="71111" y2="28381"/>
                        <a14:foregroundMark x1="94074" y1="38012" x2="91481" y2="44672"/>
                        <a14:foregroundMark x1="86667" y1="43340" x2="87593" y2="45492"/>
                        <a14:foregroundMark x1="80833" y1="35656" x2="80648" y2="38832"/>
                        <a14:foregroundMark x1="79444" y1="29406" x2="80463" y2="29406"/>
                        <a14:foregroundMark x1="89815" y1="67725" x2="88611" y2="71107"/>
                        <a14:foregroundMark x1="82963" y1="56762" x2="84352" y2="61680"/>
                        <a14:foregroundMark x1="85741" y1="51127" x2="88056" y2="52254"/>
                        <a14:foregroundMark x1="67037" y1="55020" x2="73056" y2="53279"/>
                        <a14:foregroundMark x1="63889" y1="50717" x2="71481" y2="62500"/>
                        <a14:foregroundMark x1="56944" y1="70082" x2="60278" y2="64652"/>
                        <a14:foregroundMark x1="68241" y1="87500" x2="80278" y2="79303"/>
                        <a14:foregroundMark x1="67407" y1="73975" x2="61019" y2="89652"/>
                        <a14:foregroundMark x1="66667" y1="93955" x2="79444" y2="95594"/>
                        <a14:foregroundMark x1="80278" y1="91803" x2="82593" y2="83607"/>
                        <a14:foregroundMark x1="34167" y1="65574" x2="42593" y2="51127"/>
                        <a14:foregroundMark x1="44074" y1="46824" x2="58333" y2="83811"/>
                        <a14:foregroundMark x1="48148" y1="71824" x2="55185" y2="94160"/>
                        <a14:foregroundMark x1="78519" y1="32377" x2="88241" y2="3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217" y="1183527"/>
            <a:ext cx="4304783" cy="4188332"/>
          </a:xfrm>
          <a:prstGeom prst="rect">
            <a:avLst/>
          </a:prstGeom>
        </p:spPr>
      </p:pic>
      <p:sp>
        <p:nvSpPr>
          <p:cNvPr id="17" name="Oval 11"/>
          <p:cNvSpPr/>
          <p:nvPr/>
        </p:nvSpPr>
        <p:spPr>
          <a:xfrm>
            <a:off x="388006" y="391998"/>
            <a:ext cx="379117" cy="379117"/>
          </a:xfrm>
          <a:prstGeom prst="ellipse">
            <a:avLst/>
          </a:prstGeom>
          <a:solidFill>
            <a:srgbClr val="2081C1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8" name="Oval 11"/>
          <p:cNvSpPr/>
          <p:nvPr/>
        </p:nvSpPr>
        <p:spPr>
          <a:xfrm>
            <a:off x="526310" y="391998"/>
            <a:ext cx="379117" cy="379117"/>
          </a:xfrm>
          <a:prstGeom prst="ellipse">
            <a:avLst/>
          </a:prstGeom>
          <a:solidFill>
            <a:srgbClr val="2081C1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5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684186" y="2153298"/>
            <a:ext cx="10823628" cy="401185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8" name="Rectangle 19"/>
          <p:cNvSpPr/>
          <p:nvPr/>
        </p:nvSpPr>
        <p:spPr>
          <a:xfrm>
            <a:off x="1017196" y="343199"/>
            <a:ext cx="3877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2">
                    <a:lumMod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诺如病毒</a:t>
            </a:r>
            <a:r>
              <a:rPr lang="zh-CN" altLang="en-US" sz="3200" dirty="0" smtClean="0">
                <a:solidFill>
                  <a:schemeClr val="bg2">
                    <a:lumMod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的消毒方法</a:t>
            </a:r>
            <a:endParaRPr lang="zh-CN" altLang="en-US" sz="3200" dirty="0">
              <a:solidFill>
                <a:schemeClr val="bg2">
                  <a:lumMod val="25000"/>
                </a:schemeClr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/>
        </p:nvSpPr>
        <p:spPr>
          <a:xfrm>
            <a:off x="767123" y="1446357"/>
            <a:ext cx="6821143" cy="547623"/>
          </a:xfrm>
          <a:prstGeom prst="rect">
            <a:avLst/>
          </a:prstGeom>
          <a:solidFill>
            <a:srgbClr val="2081C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solidFill>
                  <a:schemeClr val="bg1"/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   六、室内空气</a:t>
            </a:r>
            <a:endParaRPr lang="zh-CN" altLang="en-US" dirty="0">
              <a:solidFill>
                <a:schemeClr val="bg1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sp>
        <p:nvSpPr>
          <p:cNvPr id="14" name="Synergistically utilize technically sound portals with frictionless chains. Dramatically customize…"/>
          <p:cNvSpPr txBox="1"/>
          <p:nvPr/>
        </p:nvSpPr>
        <p:spPr>
          <a:xfrm>
            <a:off x="1017196" y="2669222"/>
            <a:ext cx="5318393" cy="221599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保持室内空气流通。自然通风或机械通风也可采用循环风式空气消毒机进行空气消毒，无人的空间也可用紫外线对空气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消毒，不可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采用喷洒消毒剂的方法对室内空气进行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消毒。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3819" y="1814052"/>
            <a:ext cx="5633885" cy="4576411"/>
          </a:xfrm>
          <a:prstGeom prst="rect">
            <a:avLst/>
          </a:prstGeom>
        </p:spPr>
      </p:pic>
      <p:sp>
        <p:nvSpPr>
          <p:cNvPr id="13" name="Oval 11"/>
          <p:cNvSpPr/>
          <p:nvPr/>
        </p:nvSpPr>
        <p:spPr>
          <a:xfrm>
            <a:off x="388006" y="391998"/>
            <a:ext cx="379117" cy="379117"/>
          </a:xfrm>
          <a:prstGeom prst="ellipse">
            <a:avLst/>
          </a:prstGeom>
          <a:solidFill>
            <a:srgbClr val="2081C1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5" name="Oval 11"/>
          <p:cNvSpPr/>
          <p:nvPr/>
        </p:nvSpPr>
        <p:spPr>
          <a:xfrm>
            <a:off x="526310" y="391998"/>
            <a:ext cx="379117" cy="379117"/>
          </a:xfrm>
          <a:prstGeom prst="ellipse">
            <a:avLst/>
          </a:prstGeom>
          <a:solidFill>
            <a:srgbClr val="2081C1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11" grpId="0" animBg="1"/>
      <p:bldP spid="14" grpId="0" animBg="1"/>
      <p:bldP spid="13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54040" y="0"/>
            <a:ext cx="13367355" cy="36237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1230714" y="685800"/>
            <a:ext cx="824665" cy="122830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707724" y="3623733"/>
            <a:ext cx="935322" cy="157277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9437455" y="4345882"/>
            <a:ext cx="1099494" cy="1290831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389565" y="2917406"/>
            <a:ext cx="9848087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zh-CN" altLang="en-US" sz="7200" b="1" dirty="0">
                <a:ln w="19050">
                  <a:solidFill>
                    <a:schemeClr val="bg1"/>
                  </a:solidFill>
                </a:ln>
                <a:solidFill>
                  <a:srgbClr val="2081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非常感谢您的</a:t>
            </a:r>
            <a:r>
              <a:rPr lang="zh-CN" altLang="en-US" sz="7200" b="1" dirty="0" smtClean="0">
                <a:ln w="19050">
                  <a:solidFill>
                    <a:schemeClr val="bg1"/>
                  </a:solidFill>
                </a:ln>
                <a:solidFill>
                  <a:srgbClr val="2081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观看！</a:t>
            </a:r>
            <a:endParaRPr lang="en-US" altLang="zh-CN" sz="7200" b="1" dirty="0">
              <a:ln w="19050">
                <a:solidFill>
                  <a:schemeClr val="bg1"/>
                </a:solidFill>
              </a:ln>
              <a:solidFill>
                <a:srgbClr val="2081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332" y="3164374"/>
            <a:ext cx="3653845" cy="3653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72" y="817438"/>
            <a:ext cx="6056828" cy="605682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6728676" y="1981286"/>
            <a:ext cx="1945006" cy="652158"/>
            <a:chOff x="6728676" y="1981286"/>
            <a:chExt cx="1945006" cy="652158"/>
          </a:xfrm>
        </p:grpSpPr>
        <p:sp>
          <p:nvSpPr>
            <p:cNvPr id="8" name="ïṡļîďe"/>
            <p:cNvSpPr txBox="1"/>
            <p:nvPr/>
          </p:nvSpPr>
          <p:spPr>
            <a:xfrm>
              <a:off x="7280690" y="1981286"/>
              <a:ext cx="1392992" cy="6521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0000" tIns="46800" rIns="90000" bIns="46800" anchor="b" anchorCtr="0">
              <a:noAutofit/>
            </a:bodyPr>
            <a:lstStyle/>
            <a:p>
              <a:r>
                <a:rPr lang="en-US" altLang="zh-CN" sz="4800" dirty="0">
                  <a:solidFill>
                    <a:srgbClr val="2081C1"/>
                  </a:solidFill>
                  <a:latin typeface="印品灵秀体" panose="02000000000000000000" pitchFamily="2" charset="-122"/>
                  <a:ea typeface="印品灵秀体" panose="02000000000000000000" pitchFamily="2" charset="-122"/>
                  <a:cs typeface="+mn-ea"/>
                  <a:sym typeface="印品灵秀体" panose="02000000000000000000" pitchFamily="2" charset="-122"/>
                </a:rPr>
                <a:t>01.</a:t>
              </a:r>
              <a:endParaRPr lang="zh-CN" altLang="en-US" sz="4800" dirty="0">
                <a:solidFill>
                  <a:srgbClr val="2081C1"/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endParaRPr>
            </a:p>
          </p:txBody>
        </p:sp>
        <p:sp>
          <p:nvSpPr>
            <p:cNvPr id="9" name="等腰三角形 8"/>
            <p:cNvSpPr/>
            <p:nvPr/>
          </p:nvSpPr>
          <p:spPr>
            <a:xfrm rot="5400000">
              <a:off x="6695688" y="2113289"/>
              <a:ext cx="478329" cy="412353"/>
            </a:xfrm>
            <a:prstGeom prst="triangle">
              <a:avLst/>
            </a:prstGeom>
            <a:solidFill>
              <a:srgbClr val="208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ïṡļîďe"/>
          <p:cNvSpPr txBox="1"/>
          <p:nvPr/>
        </p:nvSpPr>
        <p:spPr>
          <a:xfrm>
            <a:off x="6625995" y="3040161"/>
            <a:ext cx="4312920" cy="652158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b" anchorCtr="0">
            <a:noAutofit/>
          </a:bodyPr>
          <a:lstStyle/>
          <a:p>
            <a:r>
              <a:rPr lang="zh-CN" altLang="en-US" sz="4800" dirty="0">
                <a:solidFill>
                  <a:schemeClr val="bg2">
                    <a:lumMod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认识诺如病毒</a:t>
            </a:r>
            <a:endParaRPr lang="zh-CN" altLang="en-US" sz="4800" dirty="0">
              <a:solidFill>
                <a:schemeClr val="bg2">
                  <a:lumMod val="25000"/>
                </a:schemeClr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9"/>
          <p:cNvSpPr/>
          <p:nvPr/>
        </p:nvSpPr>
        <p:spPr>
          <a:xfrm>
            <a:off x="1017196" y="343199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2">
                    <a:lumMod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认识诺如病毒</a:t>
            </a:r>
            <a:endParaRPr lang="zh-CN" altLang="en-US" sz="3200" dirty="0">
              <a:solidFill>
                <a:schemeClr val="bg2">
                  <a:lumMod val="25000"/>
                </a:schemeClr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/>
        </p:nvSpPr>
        <p:spPr>
          <a:xfrm>
            <a:off x="767123" y="1446357"/>
            <a:ext cx="6821143" cy="547623"/>
          </a:xfrm>
          <a:prstGeom prst="rect">
            <a:avLst/>
          </a:prstGeom>
          <a:solidFill>
            <a:srgbClr val="2081C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   诺如病毒</a:t>
            </a:r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67123" y="2134248"/>
            <a:ext cx="10823628" cy="401185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23" y="2402488"/>
            <a:ext cx="3785827" cy="3785827"/>
          </a:xfrm>
          <a:prstGeom prst="rect">
            <a:avLst/>
          </a:prstGeom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gray">
          <a:xfrm>
            <a:off x="4686300" y="2402488"/>
            <a:ext cx="6738577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275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又称诺瓦克病毒（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Norwalk Viruses, NV </a:t>
            </a:r>
            <a:r>
              <a:rPr lang="en-US" altLang="zh-CN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）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是人类杯状病毒科（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Human Calicivirus, </a:t>
            </a:r>
            <a:r>
              <a:rPr lang="en-US" altLang="zh-CN" sz="16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HuCV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）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中诺如病毒（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Norovirus, NV）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属的一种病毒。是一组形态相似、抗原性略有不同的病毒颗粒。</a:t>
            </a:r>
            <a:endParaRPr lang="en-US" altLang="zh-CN" sz="1600" kern="0" dirty="0">
              <a:solidFill>
                <a:schemeClr val="tx1">
                  <a:lumMod val="75000"/>
                  <a:lumOff val="25000"/>
                </a:schemeClr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4686300" y="3766465"/>
            <a:ext cx="6430783" cy="1477328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诺如病毒已成为引起世界范围内婴幼儿急性胃肠炎的主要病原</a:t>
            </a:r>
            <a:r>
              <a:rPr lang="zh-CN" alt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之一。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美国每年亦有 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2100 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万人感染诺如病毒，其中 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7 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万 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1 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千多人住院治疗，导致 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800 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例的</a:t>
            </a:r>
            <a:r>
              <a:rPr lang="zh-CN" alt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死亡。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在部分国家，由于轮状病毒疫苗的使用，使得诺如病毒取代轮状病毒成为导致幼儿急性腹泻的首要</a:t>
            </a:r>
            <a:r>
              <a:rPr lang="zh-CN" alt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病原。</a:t>
            </a:r>
            <a:endParaRPr lang="zh-CN" altLang="en-US" sz="1600" kern="0" dirty="0">
              <a:solidFill>
                <a:schemeClr val="tx1">
                  <a:lumMod val="75000"/>
                  <a:lumOff val="25000"/>
                </a:schemeClr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sp>
        <p:nvSpPr>
          <p:cNvPr id="15" name="Oval 11"/>
          <p:cNvSpPr/>
          <p:nvPr/>
        </p:nvSpPr>
        <p:spPr>
          <a:xfrm>
            <a:off x="388006" y="391998"/>
            <a:ext cx="379117" cy="379117"/>
          </a:xfrm>
          <a:prstGeom prst="ellipse">
            <a:avLst/>
          </a:prstGeom>
          <a:solidFill>
            <a:srgbClr val="2081C1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6" name="Oval 11"/>
          <p:cNvSpPr/>
          <p:nvPr/>
        </p:nvSpPr>
        <p:spPr>
          <a:xfrm>
            <a:off x="526310" y="391998"/>
            <a:ext cx="379117" cy="379117"/>
          </a:xfrm>
          <a:prstGeom prst="ellipse">
            <a:avLst/>
          </a:prstGeom>
          <a:solidFill>
            <a:srgbClr val="2081C1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2" grpId="0"/>
      <p:bldP spid="13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9"/>
          <p:cNvSpPr/>
          <p:nvPr/>
        </p:nvSpPr>
        <p:spPr>
          <a:xfrm>
            <a:off x="1017196" y="343199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2">
                    <a:lumMod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认识诺如病毒</a:t>
            </a:r>
            <a:endParaRPr lang="zh-CN" altLang="en-US" sz="3200" dirty="0">
              <a:solidFill>
                <a:schemeClr val="bg2">
                  <a:lumMod val="25000"/>
                </a:schemeClr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/>
        </p:nvSpPr>
        <p:spPr>
          <a:xfrm>
            <a:off x="767123" y="1446357"/>
            <a:ext cx="6821143" cy="547623"/>
          </a:xfrm>
          <a:prstGeom prst="rect">
            <a:avLst/>
          </a:prstGeom>
          <a:solidFill>
            <a:srgbClr val="2081C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   诺如</a:t>
            </a:r>
            <a:r>
              <a:rPr lang="zh-CN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病毒的特点</a:t>
            </a:r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617609" y="4964441"/>
            <a:ext cx="9267944" cy="588634"/>
            <a:chOff x="1404961" y="5099434"/>
            <a:chExt cx="9658972" cy="588634"/>
          </a:xfrm>
        </p:grpSpPr>
        <p:grpSp>
          <p:nvGrpSpPr>
            <p:cNvPr id="18" name="组合 17"/>
            <p:cNvGrpSpPr/>
            <p:nvPr/>
          </p:nvGrpSpPr>
          <p:grpSpPr>
            <a:xfrm>
              <a:off x="1404961" y="5099434"/>
              <a:ext cx="2905782" cy="588634"/>
              <a:chOff x="1404961" y="5099434"/>
              <a:chExt cx="2905782" cy="588634"/>
            </a:xfrm>
          </p:grpSpPr>
          <p:sp>
            <p:nvSpPr>
              <p:cNvPr id="21" name="Google Shape;4456;p41"/>
              <p:cNvSpPr/>
              <p:nvPr/>
            </p:nvSpPr>
            <p:spPr>
              <a:xfrm>
                <a:off x="1404961" y="5113553"/>
                <a:ext cx="2905782" cy="574515"/>
              </a:xfrm>
              <a:prstGeom prst="roundRect">
                <a:avLst>
                  <a:gd name="adj" fmla="val 0"/>
                </a:avLst>
              </a:prstGeom>
              <a:solidFill>
                <a:srgbClr val="2081C1"/>
              </a:solidFill>
              <a:ln>
                <a:solidFill>
                  <a:srgbClr val="008DBB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GB" sz="226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 </a:t>
                </a:r>
                <a:endParaRPr kumimoji="0" sz="2265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1558667" y="5099434"/>
                <a:ext cx="2575497" cy="523220"/>
              </a:xfrm>
              <a:prstGeom prst="rect">
                <a:avLst/>
              </a:prstGeom>
              <a:noFill/>
              <a:ln>
                <a:solidFill>
                  <a:srgbClr val="008DBB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ea"/>
                    <a:sym typeface="+mn-lt"/>
                  </a:rPr>
                  <a:t>自限性疾病</a:t>
                </a:r>
                <a:endParaRPr lang="zh-CN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19" name="Synergistically utilize technically sound portals with frictionless chains. Dramatically customize…"/>
            <p:cNvSpPr txBox="1"/>
            <p:nvPr/>
          </p:nvSpPr>
          <p:spPr>
            <a:xfrm>
              <a:off x="4464448" y="5237816"/>
              <a:ext cx="6599485" cy="325987"/>
            </a:xfrm>
            <a:prstGeom prst="rect">
              <a:avLst/>
            </a:prstGeom>
            <a:ln w="12700">
              <a:noFill/>
              <a:miter lim="400000"/>
            </a:ln>
          </p:spPr>
          <p:txBody>
            <a:bodyPr wrap="square" lIns="0" tIns="0" rIns="0" bIns="0">
              <a:spAutoFit/>
            </a:bodyPr>
            <a:lstStyle/>
            <a:p>
              <a:pPr defTabSz="412750" hangingPunct="0">
                <a:lnSpc>
                  <a:spcPct val="150000"/>
                </a:lnSpc>
                <a:defRPr sz="2000" b="0">
                  <a:solidFill>
                    <a:srgbClr val="1C1F25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pPr>
              <a:r>
                <a:rPr lang="zh-CN" altLang="en-US" sz="16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该病通常为自限性，两三天就会好转，预后良好，因此不必过度恐慌。</a:t>
              </a:r>
              <a:endPara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0" name="Google Shape;4456;p41"/>
            <p:cNvSpPr/>
            <p:nvPr/>
          </p:nvSpPr>
          <p:spPr>
            <a:xfrm>
              <a:off x="4310357" y="5119378"/>
              <a:ext cx="6577384" cy="564831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rgbClr val="008DBB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GB" sz="2265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rPr>
                <a:t> </a:t>
              </a:r>
              <a:endParaRPr kumimoji="0" sz="226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617995" y="4142855"/>
            <a:ext cx="9098885" cy="574515"/>
            <a:chOff x="1404961" y="3945679"/>
            <a:chExt cx="9482780" cy="574515"/>
          </a:xfrm>
        </p:grpSpPr>
        <p:grpSp>
          <p:nvGrpSpPr>
            <p:cNvPr id="24" name="组合 23"/>
            <p:cNvGrpSpPr/>
            <p:nvPr/>
          </p:nvGrpSpPr>
          <p:grpSpPr>
            <a:xfrm>
              <a:off x="1404961" y="3945679"/>
              <a:ext cx="2905782" cy="574515"/>
              <a:chOff x="1404961" y="1616391"/>
              <a:chExt cx="2512800" cy="574515"/>
            </a:xfrm>
          </p:grpSpPr>
          <p:sp>
            <p:nvSpPr>
              <p:cNvPr id="27" name="Google Shape;4456;p41"/>
              <p:cNvSpPr/>
              <p:nvPr/>
            </p:nvSpPr>
            <p:spPr>
              <a:xfrm>
                <a:off x="1404961" y="1616391"/>
                <a:ext cx="2512800" cy="574515"/>
              </a:xfrm>
              <a:prstGeom prst="roundRect">
                <a:avLst>
                  <a:gd name="adj" fmla="val 0"/>
                </a:avLst>
              </a:prstGeom>
              <a:solidFill>
                <a:srgbClr val="2081C1"/>
              </a:solidFill>
              <a:ln>
                <a:solidFill>
                  <a:srgbClr val="008DBB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GB" sz="226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 </a:t>
                </a:r>
                <a:endParaRPr kumimoji="0" sz="2265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1546741" y="1640774"/>
                <a:ext cx="2227183" cy="523220"/>
              </a:xfrm>
              <a:prstGeom prst="rect">
                <a:avLst/>
              </a:prstGeom>
              <a:noFill/>
              <a:ln>
                <a:solidFill>
                  <a:srgbClr val="008DBB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ea"/>
                    <a:sym typeface="+mn-lt"/>
                  </a:rPr>
                  <a:t>儿童易感</a:t>
                </a:r>
                <a:endParaRPr lang="zh-CN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25" name="Synergistically utilize technically sound portals with frictionless chains. Dramatically customize…"/>
            <p:cNvSpPr txBox="1"/>
            <p:nvPr/>
          </p:nvSpPr>
          <p:spPr>
            <a:xfrm>
              <a:off x="4677940" y="4024789"/>
              <a:ext cx="5727790" cy="368935"/>
            </a:xfrm>
            <a:prstGeom prst="rect">
              <a:avLst/>
            </a:prstGeom>
            <a:noFill/>
            <a:ln w="12700">
              <a:noFill/>
              <a:miter lim="400000"/>
            </a:ln>
          </p:spPr>
          <p:txBody>
            <a:bodyPr wrap="square" lIns="0" tIns="0" rIns="0" bIns="0">
              <a:spAutoFit/>
            </a:bodyPr>
            <a:lstStyle/>
            <a:p>
              <a:pPr defTabSz="412750" hangingPunct="0">
                <a:lnSpc>
                  <a:spcPct val="150000"/>
                </a:lnSpc>
                <a:defRPr sz="2000" b="0">
                  <a:solidFill>
                    <a:srgbClr val="1C1F25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pPr>
              <a:r>
                <a:rPr lang="zh-CN" altLang="en-US" sz="16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在中国</a:t>
              </a:r>
              <a:r>
                <a:rPr lang="zh-CN" altLang="en-US" sz="16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lt"/>
                </a:rPr>
                <a:t>5</a:t>
              </a:r>
              <a:r>
                <a:rPr lang="zh-CN" altLang="en-US" sz="16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岁以下腹泻儿童中，诺如病毒检出率为</a:t>
              </a:r>
              <a:r>
                <a:rPr lang="en-US" altLang="zh-CN" sz="16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lt"/>
                </a:rPr>
                <a:t>15%</a:t>
              </a:r>
              <a:r>
                <a:rPr lang="zh-CN" altLang="en-US" sz="16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左右。</a:t>
              </a:r>
              <a:endPara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6" name="Google Shape;4456;p41"/>
            <p:cNvSpPr/>
            <p:nvPr/>
          </p:nvSpPr>
          <p:spPr>
            <a:xfrm>
              <a:off x="4310357" y="3947009"/>
              <a:ext cx="6577384" cy="564831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rgbClr val="008DBB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GB" sz="2265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rPr>
                <a:t> </a:t>
              </a:r>
              <a:endParaRPr kumimoji="0" sz="226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616854" y="2494637"/>
            <a:ext cx="9099254" cy="577070"/>
            <a:chOff x="1404575" y="1626787"/>
            <a:chExt cx="9483165" cy="577070"/>
          </a:xfrm>
        </p:grpSpPr>
        <p:grpSp>
          <p:nvGrpSpPr>
            <p:cNvPr id="30" name="组合 29"/>
            <p:cNvGrpSpPr/>
            <p:nvPr/>
          </p:nvGrpSpPr>
          <p:grpSpPr>
            <a:xfrm>
              <a:off x="1404575" y="1626787"/>
              <a:ext cx="2905782" cy="574515"/>
              <a:chOff x="1404961" y="1770415"/>
              <a:chExt cx="2512800" cy="574515"/>
            </a:xfrm>
          </p:grpSpPr>
          <p:sp>
            <p:nvSpPr>
              <p:cNvPr id="33" name="Google Shape;4456;p41"/>
              <p:cNvSpPr/>
              <p:nvPr/>
            </p:nvSpPr>
            <p:spPr>
              <a:xfrm>
                <a:off x="1404961" y="1770415"/>
                <a:ext cx="2512800" cy="574515"/>
              </a:xfrm>
              <a:prstGeom prst="roundRect">
                <a:avLst>
                  <a:gd name="adj" fmla="val 0"/>
                </a:avLst>
              </a:prstGeom>
              <a:solidFill>
                <a:srgbClr val="2081C1"/>
              </a:solidFill>
              <a:ln>
                <a:solidFill>
                  <a:srgbClr val="008DBB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GB" sz="226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 </a:t>
                </a:r>
                <a:endParaRPr kumimoji="0" sz="2265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1541460" y="1803459"/>
                <a:ext cx="2227183" cy="523220"/>
              </a:xfrm>
              <a:prstGeom prst="rect">
                <a:avLst/>
              </a:prstGeom>
              <a:noFill/>
              <a:ln>
                <a:solidFill>
                  <a:srgbClr val="008DBB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ea"/>
                    <a:sym typeface="+mn-lt"/>
                  </a:rPr>
                  <a:t>传染性较强</a:t>
                </a:r>
                <a:endParaRPr lang="zh-CN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31" name="Synergistically utilize technically sound portals with frictionless chains. Dramatically customize…"/>
            <p:cNvSpPr txBox="1"/>
            <p:nvPr/>
          </p:nvSpPr>
          <p:spPr>
            <a:xfrm>
              <a:off x="4677940" y="1716806"/>
              <a:ext cx="5293782" cy="369332"/>
            </a:xfrm>
            <a:prstGeom prst="rect">
              <a:avLst/>
            </a:prstGeom>
            <a:ln w="12700">
              <a:noFill/>
              <a:miter lim="400000"/>
            </a:ln>
          </p:spPr>
          <p:txBody>
            <a:bodyPr wrap="square" lIns="0" tIns="0" rIns="0" bIns="0">
              <a:spAutoFit/>
            </a:bodyPr>
            <a:lstStyle/>
            <a:p>
              <a:pPr defTabSz="412750" hangingPunct="0">
                <a:lnSpc>
                  <a:spcPct val="150000"/>
                </a:lnSpc>
                <a:defRPr sz="2000" b="0">
                  <a:solidFill>
                    <a:srgbClr val="1C1F25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pPr>
              <a:r>
                <a:rPr lang="zh-CN" altLang="en-US" sz="16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Bold"/>
                  <a:ea typeface="Roboto Bold"/>
                  <a:cs typeface="+mn-ea"/>
                  <a:sym typeface="+mn-lt"/>
                </a:rPr>
                <a:t>通过人传人、污染食物传播及气溶胶的混合传播</a:t>
              </a:r>
              <a:endPara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old"/>
                <a:ea typeface="Roboto Bold"/>
                <a:cs typeface="+mn-ea"/>
                <a:sym typeface="+mn-lt"/>
              </a:endParaRPr>
            </a:p>
          </p:txBody>
        </p:sp>
        <p:sp>
          <p:nvSpPr>
            <p:cNvPr id="32" name="Google Shape;4456;p41"/>
            <p:cNvSpPr/>
            <p:nvPr/>
          </p:nvSpPr>
          <p:spPr>
            <a:xfrm>
              <a:off x="4310356" y="1639026"/>
              <a:ext cx="6577384" cy="564831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rgbClr val="008DBB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GB" sz="2265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rPr>
                <a:t> </a:t>
              </a:r>
              <a:endParaRPr kumimoji="0" sz="226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617609" y="3332859"/>
            <a:ext cx="9098885" cy="574515"/>
            <a:chOff x="1404961" y="2784265"/>
            <a:chExt cx="9482780" cy="574515"/>
          </a:xfrm>
        </p:grpSpPr>
        <p:grpSp>
          <p:nvGrpSpPr>
            <p:cNvPr id="36" name="组合 35"/>
            <p:cNvGrpSpPr/>
            <p:nvPr/>
          </p:nvGrpSpPr>
          <p:grpSpPr>
            <a:xfrm>
              <a:off x="1404961" y="2784265"/>
              <a:ext cx="2905782" cy="574515"/>
              <a:chOff x="1404961" y="1616391"/>
              <a:chExt cx="2512800" cy="574515"/>
            </a:xfrm>
          </p:grpSpPr>
          <p:sp>
            <p:nvSpPr>
              <p:cNvPr id="39" name="Google Shape;4456;p41"/>
              <p:cNvSpPr/>
              <p:nvPr/>
            </p:nvSpPr>
            <p:spPr>
              <a:xfrm>
                <a:off x="1404961" y="1616391"/>
                <a:ext cx="2512800" cy="574515"/>
              </a:xfrm>
              <a:prstGeom prst="roundRect">
                <a:avLst>
                  <a:gd name="adj" fmla="val 0"/>
                </a:avLst>
              </a:prstGeom>
              <a:solidFill>
                <a:srgbClr val="2081C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kumimoji="0" lang="en-GB" sz="226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 </a:t>
                </a:r>
                <a:endParaRPr kumimoji="0" sz="2265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1547089" y="1642593"/>
                <a:ext cx="22271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ea"/>
                    <a:sym typeface="+mn-lt"/>
                  </a:rPr>
                  <a:t>以群发为主</a:t>
                </a:r>
                <a:endParaRPr lang="zh-CN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37" name="Synergistically utilize technically sound portals with frictionless chains. Dramatically customize…"/>
            <p:cNvSpPr txBox="1"/>
            <p:nvPr/>
          </p:nvSpPr>
          <p:spPr>
            <a:xfrm>
              <a:off x="4677940" y="2863973"/>
              <a:ext cx="4458971" cy="325987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spAutoFit/>
            </a:bodyPr>
            <a:lstStyle/>
            <a:p>
              <a:pPr defTabSz="412750" hangingPunct="0">
                <a:lnSpc>
                  <a:spcPct val="150000"/>
                </a:lnSpc>
                <a:defRPr sz="2000" b="0">
                  <a:solidFill>
                    <a:srgbClr val="1C1F25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pPr>
              <a:r>
                <a:rPr lang="zh-CN" altLang="en-US" sz="16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易发于幼儿园、学校等人群集中、密闭的场所。</a:t>
              </a:r>
              <a:endPara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8" name="Google Shape;4456;p41"/>
            <p:cNvSpPr/>
            <p:nvPr/>
          </p:nvSpPr>
          <p:spPr>
            <a:xfrm>
              <a:off x="4310357" y="2786193"/>
              <a:ext cx="6577384" cy="564831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rgbClr val="008DBB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GB" sz="2265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rPr>
                <a:t> </a:t>
              </a:r>
              <a:endParaRPr kumimoji="0" sz="226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41" name="Oval 11"/>
          <p:cNvSpPr/>
          <p:nvPr/>
        </p:nvSpPr>
        <p:spPr>
          <a:xfrm>
            <a:off x="388006" y="391998"/>
            <a:ext cx="379117" cy="379117"/>
          </a:xfrm>
          <a:prstGeom prst="ellipse">
            <a:avLst/>
          </a:prstGeom>
          <a:solidFill>
            <a:srgbClr val="2081C1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42" name="Oval 11"/>
          <p:cNvSpPr/>
          <p:nvPr/>
        </p:nvSpPr>
        <p:spPr>
          <a:xfrm>
            <a:off x="526310" y="391998"/>
            <a:ext cx="379117" cy="379117"/>
          </a:xfrm>
          <a:prstGeom prst="ellipse">
            <a:avLst/>
          </a:prstGeom>
          <a:solidFill>
            <a:srgbClr val="2081C1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9"/>
          <p:cNvSpPr/>
          <p:nvPr/>
        </p:nvSpPr>
        <p:spPr>
          <a:xfrm>
            <a:off x="1017196" y="343199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2">
                    <a:lumMod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认识诺如病毒</a:t>
            </a:r>
            <a:endParaRPr lang="zh-CN" altLang="en-US" sz="3200" dirty="0">
              <a:solidFill>
                <a:schemeClr val="bg2">
                  <a:lumMod val="25000"/>
                </a:schemeClr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/>
        </p:nvSpPr>
        <p:spPr>
          <a:xfrm>
            <a:off x="767123" y="1446357"/>
            <a:ext cx="6821143" cy="5476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   诺如</a:t>
            </a:r>
            <a:r>
              <a:rPr lang="zh-CN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病毒的特点</a:t>
            </a:r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67123" y="2134248"/>
            <a:ext cx="10823628" cy="401185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42" name="Rectangle 3"/>
          <p:cNvSpPr>
            <a:spLocks noGrp="1" noChangeArrowheads="1"/>
          </p:cNvSpPr>
          <p:nvPr/>
        </p:nvSpPr>
        <p:spPr>
          <a:xfrm>
            <a:off x="767123" y="1446357"/>
            <a:ext cx="6821143" cy="547623"/>
          </a:xfrm>
          <a:prstGeom prst="rect">
            <a:avLst/>
          </a:prstGeom>
          <a:solidFill>
            <a:srgbClr val="2081C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lvl="0" indent="0" defTabSz="1219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  <a:defRPr/>
            </a:pPr>
            <a:r>
              <a:rPr lang="zh-CN" altLang="en-US" b="0" kern="0" dirty="0">
                <a:solidFill>
                  <a:schemeClr val="bg1"/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  诺如病毒并非新型病毒</a:t>
            </a:r>
            <a:endParaRPr lang="zh-CN" altLang="en-US" b="0" kern="0" dirty="0">
              <a:solidFill>
                <a:schemeClr val="bg1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sp>
        <p:nvSpPr>
          <p:cNvPr id="43" name="Synergistically utilize technically sound portals with frictionless chains. Dramatically customize…"/>
          <p:cNvSpPr txBox="1"/>
          <p:nvPr/>
        </p:nvSpPr>
        <p:spPr>
          <a:xfrm>
            <a:off x="5089533" y="3110896"/>
            <a:ext cx="5727790" cy="131286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诺如病毒，又称诺瓦克病毒（</a:t>
            </a: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Norwalk Viruses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，</a:t>
            </a: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NV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），自</a:t>
            </a: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1968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年在美国被发现后，</a:t>
            </a: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1995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年国内出现首例，并非新型病毒。</a:t>
            </a:r>
            <a:endParaRPr lang="zh-CN" altLang="en-US" kern="0" dirty="0">
              <a:solidFill>
                <a:schemeClr val="tx1">
                  <a:lumMod val="75000"/>
                  <a:lumOff val="25000"/>
                </a:schemeClr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sp>
        <p:nvSpPr>
          <p:cNvPr id="44" name="Synergistically utilize technically sound portals with frictionless chains. Dramatically customize…"/>
          <p:cNvSpPr txBox="1"/>
          <p:nvPr/>
        </p:nvSpPr>
        <p:spPr>
          <a:xfrm>
            <a:off x="1860475" y="5019548"/>
            <a:ext cx="8956847" cy="1063496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诺如病毒主要造成胃肠道感染，诺如病毒感染性腹泻在全世界范围内均有流行，感染对象主要是成人和学龄儿童</a:t>
            </a:r>
            <a:r>
              <a:rPr lang="zh-CN" altLang="en-US" sz="1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，全年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散发，在半封闭的环境中和人口集中的地区容易暴发，多在寒冷的冬季发病（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11 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月至第二年 </a:t>
            </a:r>
            <a:r>
              <a:rPr lang="en-US" altLang="zh-CN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2 </a:t>
            </a:r>
            <a:r>
              <a:rPr lang="zh-CN" alt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月），所以被称为冬季呕吐症。</a:t>
            </a:r>
            <a:endParaRPr lang="zh-CN" altLang="en-US" sz="1600" kern="0" dirty="0">
              <a:solidFill>
                <a:schemeClr val="tx1">
                  <a:lumMod val="75000"/>
                  <a:lumOff val="25000"/>
                </a:schemeClr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pic>
        <p:nvPicPr>
          <p:cNvPr id="45" name="图片 44" descr="图片包含 物体, 游戏机, 钟表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09" y="2376801"/>
            <a:ext cx="2389239" cy="2389239"/>
          </a:xfrm>
          <a:prstGeom prst="rect">
            <a:avLst/>
          </a:prstGeom>
        </p:spPr>
      </p:pic>
      <p:sp>
        <p:nvSpPr>
          <p:cNvPr id="11" name="Oval 11"/>
          <p:cNvSpPr/>
          <p:nvPr/>
        </p:nvSpPr>
        <p:spPr>
          <a:xfrm>
            <a:off x="388006" y="391998"/>
            <a:ext cx="379117" cy="379117"/>
          </a:xfrm>
          <a:prstGeom prst="ellipse">
            <a:avLst/>
          </a:prstGeom>
          <a:solidFill>
            <a:srgbClr val="2081C1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26310" y="391998"/>
            <a:ext cx="379117" cy="379117"/>
          </a:xfrm>
          <a:prstGeom prst="ellipse">
            <a:avLst/>
          </a:prstGeom>
          <a:solidFill>
            <a:srgbClr val="2081C1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41" grpId="0" animBg="1"/>
      <p:bldP spid="42" grpId="0" animBg="1"/>
      <p:bldP spid="43" grpId="0" animBg="1"/>
      <p:bldP spid="44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72" y="817438"/>
            <a:ext cx="6056828" cy="605682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6728676" y="1981286"/>
            <a:ext cx="1945006" cy="652158"/>
            <a:chOff x="6728676" y="1981286"/>
            <a:chExt cx="1945006" cy="652158"/>
          </a:xfrm>
        </p:grpSpPr>
        <p:sp>
          <p:nvSpPr>
            <p:cNvPr id="8" name="ïṡļîďe"/>
            <p:cNvSpPr txBox="1"/>
            <p:nvPr/>
          </p:nvSpPr>
          <p:spPr>
            <a:xfrm>
              <a:off x="7280690" y="1981286"/>
              <a:ext cx="1392992" cy="6521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0000" tIns="46800" rIns="90000" bIns="46800" anchor="b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081C1"/>
                  </a:solidFill>
                  <a:effectLst/>
                  <a:uLnTx/>
                  <a:uFillTx/>
                  <a:latin typeface="印品灵秀体" panose="02000000000000000000" pitchFamily="2" charset="-122"/>
                  <a:ea typeface="印品灵秀体" panose="02000000000000000000" pitchFamily="2" charset="-122"/>
                  <a:cs typeface="+mn-ea"/>
                  <a:sym typeface="印品灵秀体" panose="02000000000000000000" pitchFamily="2" charset="-122"/>
                </a:rPr>
                <a:t>02.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2081C1"/>
                </a:solidFill>
                <a:effectLst/>
                <a:uLnTx/>
                <a:uFillTx/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endParaRPr>
            </a:p>
          </p:txBody>
        </p:sp>
        <p:sp>
          <p:nvSpPr>
            <p:cNvPr id="9" name="等腰三角形 8"/>
            <p:cNvSpPr/>
            <p:nvPr/>
          </p:nvSpPr>
          <p:spPr>
            <a:xfrm rot="5400000">
              <a:off x="6695688" y="2113289"/>
              <a:ext cx="478329" cy="412353"/>
            </a:xfrm>
            <a:prstGeom prst="triangle">
              <a:avLst/>
            </a:prstGeom>
            <a:solidFill>
              <a:srgbClr val="208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10" name="ïṡļîďe"/>
          <p:cNvSpPr txBox="1"/>
          <p:nvPr/>
        </p:nvSpPr>
        <p:spPr>
          <a:xfrm>
            <a:off x="6728676" y="3519773"/>
            <a:ext cx="5463324" cy="652158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b" anchorCtr="0">
            <a:noAutofit/>
          </a:bodyPr>
          <a:lstStyle/>
          <a:p>
            <a:pPr lvl="0"/>
            <a:r>
              <a:rPr lang="zh-CN" altLang="en-US" sz="4800" dirty="0">
                <a:solidFill>
                  <a:srgbClr val="E7E6E6">
                    <a:lumMod val="25000"/>
                  </a:srgb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诺如病毒的主要症状及</a:t>
            </a:r>
            <a:r>
              <a:rPr lang="zh-CN" altLang="en-US" sz="4800" dirty="0" smtClean="0">
                <a:solidFill>
                  <a:srgbClr val="E7E6E6">
                    <a:lumMod val="25000"/>
                  </a:srgb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传播</a:t>
            </a:r>
            <a:r>
              <a:rPr lang="zh-CN" altLang="en-US" sz="4800" dirty="0">
                <a:solidFill>
                  <a:srgbClr val="E7E6E6">
                    <a:lumMod val="25000"/>
                  </a:srgb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途径</a:t>
            </a:r>
            <a:endParaRPr lang="zh-CN" altLang="en-US" sz="4800" dirty="0">
              <a:solidFill>
                <a:srgbClr val="E7E6E6">
                  <a:lumMod val="25000"/>
                </a:srgbClr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67123" y="2198125"/>
            <a:ext cx="702002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8DBB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感染后潜伏期多为 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12-36 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小时，急性起病。首发症状多为阵发性腹痛、恶心、呕吐和腹泻，全身症状有畏寒、发热、头痛、乏力和肌痛等。可有呼吸道症状。吐泻频繁者可发生脱水及酸中毒、低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钾。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本病为自限性疾病，症状持续 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12-72 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小时。儿童患者呕吐症状者较多，成人患者腹泻为多，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24 h 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内腹泻 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4-8 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次，粪便为稀水便或水样便，无粘液脓血，粪检白细胞为阴性。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" name="Rectangle 3"/>
          <p:cNvSpPr>
            <a:spLocks noGrp="1" noChangeArrowheads="1"/>
          </p:cNvSpPr>
          <p:nvPr/>
        </p:nvSpPr>
        <p:spPr>
          <a:xfrm>
            <a:off x="767123" y="1446357"/>
            <a:ext cx="6821143" cy="547623"/>
          </a:xfrm>
          <a:prstGeom prst="rect">
            <a:avLst/>
          </a:prstGeom>
          <a:solidFill>
            <a:srgbClr val="2081C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lvl="0" indent="0" defTabSz="1219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  <a:defRPr/>
            </a:pPr>
            <a:r>
              <a:rPr lang="zh-CN" altLang="en-US" b="0" kern="0" dirty="0">
                <a:solidFill>
                  <a:schemeClr val="bg1"/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诺如</a:t>
            </a:r>
            <a:r>
              <a:rPr lang="zh-CN" altLang="en-US" b="0" kern="0" dirty="0" smtClean="0">
                <a:solidFill>
                  <a:schemeClr val="bg1"/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病毒主要临床表现</a:t>
            </a:r>
            <a:endParaRPr lang="zh-CN" altLang="en-US" b="0" kern="0" dirty="0">
              <a:solidFill>
                <a:schemeClr val="bg1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sp>
        <p:nvSpPr>
          <p:cNvPr id="18" name="Rectangle 19"/>
          <p:cNvSpPr/>
          <p:nvPr/>
        </p:nvSpPr>
        <p:spPr>
          <a:xfrm>
            <a:off x="1017196" y="343199"/>
            <a:ext cx="59298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2">
                    <a:lumMod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诺如病毒</a:t>
            </a:r>
            <a:r>
              <a:rPr lang="zh-CN" altLang="en-US" sz="3200" dirty="0" smtClean="0">
                <a:solidFill>
                  <a:schemeClr val="bg2">
                    <a:lumMod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的临床表现及</a:t>
            </a:r>
            <a:r>
              <a:rPr lang="zh-CN" altLang="en-US" sz="3200" dirty="0">
                <a:solidFill>
                  <a:schemeClr val="bg2">
                    <a:lumMod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传播途径</a:t>
            </a:r>
            <a:endParaRPr lang="zh-CN" altLang="en-US" sz="3200" dirty="0">
              <a:solidFill>
                <a:schemeClr val="bg2">
                  <a:lumMod val="25000"/>
                </a:schemeClr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04504" y="3906285"/>
            <a:ext cx="6096000" cy="13465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8DBB"/>
              </a:buClr>
              <a:buFont typeface="Wingdings" panose="05000000000000000000" pitchFamily="2" charset="2"/>
              <a:buChar char="u"/>
            </a:pPr>
            <a:r>
              <a:rPr lang="zh-CN" altLang="en-US" sz="1400" dirty="0"/>
              <a:t>诺如病毒感染发病以轻症为主，最常见症状是腹泻和呕吐，其次为恶心、腹痛、头痛、发热、畏寒和肌肉酸痛等。尽管诺如病毒感染主要表现为自限性疾病，但少数病例仍会发展成重症，甚至死亡。重症或死亡病例通常发生于高龄老人和低龄儿童。</a:t>
            </a:r>
            <a:endParaRPr lang="zh-CN" altLang="en-US" sz="1400" dirty="0"/>
          </a:p>
        </p:txBody>
      </p:sp>
      <p:pic>
        <p:nvPicPr>
          <p:cNvPr id="8" name="图片 7" descr="背景图案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27" y="3506809"/>
            <a:ext cx="3351191" cy="33511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8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01434" y="927974"/>
            <a:ext cx="2399070" cy="2988951"/>
          </a:xfrm>
          <a:prstGeom prst="rect">
            <a:avLst/>
          </a:prstGeom>
        </p:spPr>
      </p:pic>
      <p:sp>
        <p:nvSpPr>
          <p:cNvPr id="10" name="Oval 11"/>
          <p:cNvSpPr/>
          <p:nvPr/>
        </p:nvSpPr>
        <p:spPr>
          <a:xfrm>
            <a:off x="388006" y="391998"/>
            <a:ext cx="379117" cy="379117"/>
          </a:xfrm>
          <a:prstGeom prst="ellipse">
            <a:avLst/>
          </a:prstGeom>
          <a:solidFill>
            <a:srgbClr val="2081C1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1" name="Oval 11"/>
          <p:cNvSpPr/>
          <p:nvPr/>
        </p:nvSpPr>
        <p:spPr>
          <a:xfrm>
            <a:off x="526310" y="391998"/>
            <a:ext cx="379117" cy="379117"/>
          </a:xfrm>
          <a:prstGeom prst="ellipse">
            <a:avLst/>
          </a:prstGeom>
          <a:solidFill>
            <a:srgbClr val="2081C1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767123" y="2134248"/>
            <a:ext cx="10823628" cy="401185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7" name="Rectangle 3"/>
          <p:cNvSpPr>
            <a:spLocks noGrp="1" noChangeArrowheads="1"/>
          </p:cNvSpPr>
          <p:nvPr/>
        </p:nvSpPr>
        <p:spPr>
          <a:xfrm>
            <a:off x="767123" y="1446357"/>
            <a:ext cx="6821143" cy="547623"/>
          </a:xfrm>
          <a:prstGeom prst="rect">
            <a:avLst/>
          </a:prstGeom>
          <a:solidFill>
            <a:srgbClr val="2081C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lvl="0" indent="0" defTabSz="1219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  <a:defRPr/>
            </a:pPr>
            <a:r>
              <a:rPr lang="zh-CN" altLang="en-US" b="0" kern="0" dirty="0" smtClean="0">
                <a:solidFill>
                  <a:schemeClr val="bg1"/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诺如病毒主要传播途径</a:t>
            </a:r>
            <a:endParaRPr lang="zh-CN" altLang="en-US" b="0" kern="0" dirty="0">
              <a:solidFill>
                <a:schemeClr val="bg1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sp>
        <p:nvSpPr>
          <p:cNvPr id="18" name="Rectangle 19"/>
          <p:cNvSpPr/>
          <p:nvPr/>
        </p:nvSpPr>
        <p:spPr>
          <a:xfrm>
            <a:off x="1017196" y="343199"/>
            <a:ext cx="59298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2">
                    <a:lumMod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诺如病毒</a:t>
            </a:r>
            <a:r>
              <a:rPr lang="zh-CN" altLang="en-US" sz="3200" dirty="0" smtClean="0">
                <a:solidFill>
                  <a:schemeClr val="bg2">
                    <a:lumMod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的临床表现及</a:t>
            </a:r>
            <a:r>
              <a:rPr lang="zh-CN" altLang="en-US" sz="3200" dirty="0">
                <a:solidFill>
                  <a:schemeClr val="bg2">
                    <a:lumMod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传播途径</a:t>
            </a:r>
            <a:endParaRPr lang="zh-CN" altLang="en-US" sz="3200" dirty="0">
              <a:solidFill>
                <a:schemeClr val="bg2">
                  <a:lumMod val="25000"/>
                </a:schemeClr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05427" y="2512363"/>
            <a:ext cx="837687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2750" hangingPunct="0">
              <a:lnSpc>
                <a:spcPct val="2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zh-CN" altLang="en-US" sz="2000" b="1" kern="0" dirty="0">
                <a:solidFill>
                  <a:srgbClr val="2081C1"/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如病毒感染性强，以肠道传播为主， 感染主要原因有：</a:t>
            </a:r>
            <a:endParaRPr lang="en-US" altLang="zh-CN" kern="0" dirty="0">
              <a:solidFill>
                <a:srgbClr val="2081C1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  <a:p>
            <a:pPr marL="285750" indent="-285750" defTabSz="412750" hangingPunct="0">
              <a:lnSpc>
                <a:spcPct val="200000"/>
              </a:lnSpc>
              <a:buFont typeface="Wingdings" panose="05000000000000000000" pitchFamily="2" charset="2"/>
              <a:buChar char="l"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食用诺如病毒污染的食物， 饮用诺如病毒污染的水或饮料。</a:t>
            </a:r>
            <a:endParaRPr lang="zh-CN" altLang="en-US" kern="0" dirty="0">
              <a:solidFill>
                <a:schemeClr val="tx1">
                  <a:lumMod val="75000"/>
                  <a:lumOff val="25000"/>
                </a:schemeClr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  <a:p>
            <a:pPr marL="285750" indent="-285750" defTabSz="412750" hangingPunct="0">
              <a:lnSpc>
                <a:spcPct val="200000"/>
              </a:lnSpc>
              <a:buFont typeface="Wingdings" panose="05000000000000000000" pitchFamily="2" charset="2"/>
              <a:buChar char="l"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接触诺如病毒污染的物体或表面 ，然后手接触到口。</a:t>
            </a:r>
            <a:endParaRPr lang="zh-CN" altLang="en-US" kern="0" dirty="0">
              <a:solidFill>
                <a:schemeClr val="tx1">
                  <a:lumMod val="75000"/>
                  <a:lumOff val="25000"/>
                </a:schemeClr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  <a:p>
            <a:pPr marL="285750" indent="-285750" defTabSz="412750" hangingPunct="0">
              <a:lnSpc>
                <a:spcPct val="200000"/>
              </a:lnSpc>
              <a:buFont typeface="Wingdings" panose="05000000000000000000" pitchFamily="2" charset="2"/>
              <a:buChar char="l"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直接接触感染者， 如照顾病人、与病人共餐或使用</a:t>
            </a:r>
            <a:endParaRPr lang="en-US" altLang="zh-CN" kern="0" dirty="0">
              <a:solidFill>
                <a:schemeClr val="tx1">
                  <a:lumMod val="75000"/>
                  <a:lumOff val="25000"/>
                </a:schemeClr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  <a:p>
            <a:pPr defTabSz="412750" hangingPunct="0">
              <a:lnSpc>
                <a:spcPct val="2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印品灵秀体" panose="02000000000000000000" pitchFamily="2" charset="-122"/>
                <a:ea typeface="印品灵秀体" panose="02000000000000000000" pitchFamily="2" charset="-122"/>
                <a:cs typeface="+mn-ea"/>
                <a:sym typeface="印品灵秀体" panose="02000000000000000000" pitchFamily="2" charset="-122"/>
              </a:rPr>
              <a:t>相同的餐具等。</a:t>
            </a:r>
            <a:endParaRPr lang="zh-CN" altLang="en-US" kern="0" dirty="0">
              <a:solidFill>
                <a:schemeClr val="tx1">
                  <a:lumMod val="75000"/>
                  <a:lumOff val="25000"/>
                </a:schemeClr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印品灵秀体" panose="02000000000000000000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024" y="1278409"/>
            <a:ext cx="5638006" cy="5638006"/>
          </a:xfrm>
          <a:prstGeom prst="rect">
            <a:avLst/>
          </a:prstGeom>
        </p:spPr>
      </p:pic>
      <p:sp>
        <p:nvSpPr>
          <p:cNvPr id="9" name="Oval 11"/>
          <p:cNvSpPr/>
          <p:nvPr/>
        </p:nvSpPr>
        <p:spPr>
          <a:xfrm>
            <a:off x="388006" y="391998"/>
            <a:ext cx="379117" cy="379117"/>
          </a:xfrm>
          <a:prstGeom prst="ellipse">
            <a:avLst/>
          </a:prstGeom>
          <a:solidFill>
            <a:srgbClr val="2081C1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0" name="Oval 11"/>
          <p:cNvSpPr/>
          <p:nvPr/>
        </p:nvSpPr>
        <p:spPr>
          <a:xfrm>
            <a:off x="526310" y="391998"/>
            <a:ext cx="379117" cy="379117"/>
          </a:xfrm>
          <a:prstGeom prst="ellipse">
            <a:avLst/>
          </a:prstGeom>
          <a:solidFill>
            <a:srgbClr val="2081C1"/>
          </a:soli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18" grpId="0"/>
      <p:bldP spid="9" grpId="0" animBg="1"/>
      <p:bldP spid="10" grpId="0" animBg="1"/>
    </p:bldLst>
  </p:timing>
</p:sld>
</file>

<file path=ppt/tags/tag1.xml><?xml version="1.0" encoding="utf-8"?>
<p:tagLst xmlns:p="http://schemas.openxmlformats.org/presentationml/2006/main">
  <p:tag name="MH" val="20151007221503"/>
  <p:tag name="MH_LIBRARY" val="GRAPHIC"/>
  <p:tag name="MH_ORDER" val="Freeform 48"/>
</p:tagLst>
</file>

<file path=ppt/tags/tag10.xml><?xml version="1.0" encoding="utf-8"?>
<p:tagLst xmlns:p="http://schemas.openxmlformats.org/presentationml/2006/main">
  <p:tag name="MH" val="20151007221503"/>
  <p:tag name="MH_LIBRARY" val="GRAPHIC"/>
  <p:tag name="MH_ORDER" val="文本框 159"/>
</p:tagLst>
</file>

<file path=ppt/tags/tag11.xml><?xml version="1.0" encoding="utf-8"?>
<p:tagLst xmlns:p="http://schemas.openxmlformats.org/presentationml/2006/main">
  <p:tag name="MH" val="20151007221503"/>
  <p:tag name="MH_LIBRARY" val="GRAPHIC"/>
  <p:tag name="MH_ORDER" val="TextBox 160"/>
</p:tagLst>
</file>

<file path=ppt/tags/tag12.xml><?xml version="1.0" encoding="utf-8"?>
<p:tagLst xmlns:p="http://schemas.openxmlformats.org/presentationml/2006/main">
  <p:tag name="MH" val="20151007221503"/>
  <p:tag name="MH_LIBRARY" val="GRAPHIC"/>
</p:tagLst>
</file>

<file path=ppt/tags/tag13.xml><?xml version="1.0" encoding="utf-8"?>
<p:tagLst xmlns:p="http://schemas.openxmlformats.org/presentationml/2006/main">
  <p:tag name="KSO_WM_UNIT_PLACING_PICTURE_USER_VIEWPORT" val="{&quot;height&quot;:10800,&quot;width&quot;:16200}"/>
</p:tagLst>
</file>

<file path=ppt/tags/tag14.xml><?xml version="1.0" encoding="utf-8"?>
<p:tagLst xmlns:p="http://schemas.openxmlformats.org/presentationml/2006/main">
  <p:tag name="ISPRING_PRESENTATION_TITLE" val="蓝色可爱卡通儿童教育课件PPT模板"/>
</p:tagLst>
</file>

<file path=ppt/tags/tag2.xml><?xml version="1.0" encoding="utf-8"?>
<p:tagLst xmlns:p="http://schemas.openxmlformats.org/presentationml/2006/main">
  <p:tag name="MH" val="20151007221503"/>
  <p:tag name="MH_LIBRARY" val="GRAPHIC"/>
  <p:tag name="MH_ORDER" val="Freeform 52"/>
</p:tagLst>
</file>

<file path=ppt/tags/tag3.xml><?xml version="1.0" encoding="utf-8"?>
<p:tagLst xmlns:p="http://schemas.openxmlformats.org/presentationml/2006/main">
  <p:tag name="MH" val="20151007221503"/>
  <p:tag name="MH_LIBRARY" val="GRAPHIC"/>
  <p:tag name="MH_ORDER" val="Freeform 56"/>
</p:tagLst>
</file>

<file path=ppt/tags/tag4.xml><?xml version="1.0" encoding="utf-8"?>
<p:tagLst xmlns:p="http://schemas.openxmlformats.org/presentationml/2006/main">
  <p:tag name="MH" val="20151007221503"/>
  <p:tag name="MH_LIBRARY" val="GRAPHIC"/>
  <p:tag name="MH_ORDER" val="Freeform 60"/>
</p:tagLst>
</file>

<file path=ppt/tags/tag5.xml><?xml version="1.0" encoding="utf-8"?>
<p:tagLst xmlns:p="http://schemas.openxmlformats.org/presentationml/2006/main">
  <p:tag name="MH" val="20151007221503"/>
  <p:tag name="MH_LIBRARY" val="GRAPHIC"/>
  <p:tag name="MH_ORDER" val="文本框 4"/>
</p:tagLst>
</file>

<file path=ppt/tags/tag6.xml><?xml version="1.0" encoding="utf-8"?>
<p:tagLst xmlns:p="http://schemas.openxmlformats.org/presentationml/2006/main">
  <p:tag name="MH" val="20151007221503"/>
  <p:tag name="MH_LIBRARY" val="GRAPHIC"/>
  <p:tag name="MH_ORDER" val="文本框 8"/>
</p:tagLst>
</file>

<file path=ppt/tags/tag7.xml><?xml version="1.0" encoding="utf-8"?>
<p:tagLst xmlns:p="http://schemas.openxmlformats.org/presentationml/2006/main">
  <p:tag name="MH" val="20151007221503"/>
  <p:tag name="MH_LIBRARY" val="GRAPHIC"/>
  <p:tag name="MH_ORDER" val="文本框 23"/>
</p:tagLst>
</file>

<file path=ppt/tags/tag8.xml><?xml version="1.0" encoding="utf-8"?>
<p:tagLst xmlns:p="http://schemas.openxmlformats.org/presentationml/2006/main">
  <p:tag name="MH" val="20151007221503"/>
  <p:tag name="MH_LIBRARY" val="GRAPHIC"/>
  <p:tag name="MH_ORDER" val="文本框 26"/>
</p:tagLst>
</file>

<file path=ppt/tags/tag9.xml><?xml version="1.0" encoding="utf-8"?>
<p:tagLst xmlns:p="http://schemas.openxmlformats.org/presentationml/2006/main">
  <p:tag name="MH" val="20151007221503"/>
  <p:tag name="MH_LIBRARY" val="GRAPHIC"/>
  <p:tag name="MH_ORDER" val="文本框 158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3425</Words>
  <Application>WPS 演示</Application>
  <PresentationFormat>宽屏</PresentationFormat>
  <Paragraphs>245</Paragraphs>
  <Slides>24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8" baseType="lpstr">
      <vt:lpstr>Arial</vt:lpstr>
      <vt:lpstr>宋体</vt:lpstr>
      <vt:lpstr>Wingdings</vt:lpstr>
      <vt:lpstr>Calibri</vt:lpstr>
      <vt:lpstr>站酷快乐体2016修订版</vt:lpstr>
      <vt:lpstr>Calibri</vt:lpstr>
      <vt:lpstr>苏新诗卵石体</vt:lpstr>
      <vt:lpstr>印品灵秀体</vt:lpstr>
      <vt:lpstr>Roboto Bold</vt:lpstr>
      <vt:lpstr>Arial</vt:lpstr>
      <vt:lpstr>微软雅黑</vt:lpstr>
      <vt:lpstr>Arial Unicode MS</vt:lpstr>
      <vt:lpstr>Segoe Print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</dc:title>
  <dc:creator>第一PPT</dc:creator>
  <cp:keywords>www.1ppt.com</cp:keywords>
  <dc:description>www.1ppt.com</dc:description>
  <cp:lastModifiedBy>Administrator</cp:lastModifiedBy>
  <cp:revision>81</cp:revision>
  <dcterms:created xsi:type="dcterms:W3CDTF">2015-10-07T12:22:00Z</dcterms:created>
  <dcterms:modified xsi:type="dcterms:W3CDTF">2025-02-26T07:55:47Z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77DDF6201DFF49C1A61304F90110AAFA_13</vt:lpwstr>
  </property>
</Properties>
</file>