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8" r:id="rId4"/>
    <p:sldId id="319" r:id="rId5"/>
    <p:sldId id="320" r:id="rId6"/>
    <p:sldId id="322" r:id="rId7"/>
    <p:sldId id="323" r:id="rId8"/>
    <p:sldId id="324" r:id="rId9"/>
    <p:sldId id="258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00" r:id="rId31"/>
    <p:sldId id="301" r:id="rId32"/>
    <p:sldId id="302" r:id="rId33"/>
    <p:sldId id="303" r:id="rId34"/>
  </p:sldIdLst>
  <p:sldSz cx="9144000" cy="6858000"/>
  <p:notesSz cx="9144000" cy="6858000"/>
  <p:custDataLst>
    <p:tags r:id="rId3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9370" y="1524000"/>
            <a:ext cx="9183370" cy="25844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  <p:txBody>
          <a:bodyPr wrap="square" rtlCol="0" anchor="t">
            <a:spAutoFit/>
          </a:bodyPr>
          <a:p>
            <a:pPr marL="0" indent="0" algn="ctr" eaLnBrk="1" hangingPunct="1">
              <a:lnSpc>
                <a:spcPct val="150000"/>
              </a:lnSpc>
            </a:pPr>
            <a:r>
              <a:rPr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农村建筑工匠</a:t>
            </a:r>
            <a:br>
              <a:rPr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br>
              <a:rPr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</a:b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安全专项知识培训</a:t>
            </a:r>
            <a:r>
              <a:rPr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讲义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57200" y="609600"/>
            <a:ext cx="823023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altLang="zh-CN" sz="2400" b="0">
                <a:ea typeface="宋体" panose="02010600030101010101" pitchFamily="2" charset="-122"/>
              </a:rPr>
              <a:t>                     </a:t>
            </a:r>
            <a:endParaRPr lang="en-US" altLang="zh-CN" sz="2400" b="0">
              <a:ea typeface="宋体" panose="02010600030101010101" pitchFamily="2" charset="-122"/>
            </a:endParaRPr>
          </a:p>
          <a:p>
            <a:pPr indent="0" algn="l"/>
            <a:r>
              <a:rPr lang="en-US" altLang="zh-CN" sz="2400" b="0">
                <a:ea typeface="宋体" panose="02010600030101010101" pitchFamily="2" charset="-122"/>
              </a:rPr>
              <a:t>                           </a:t>
            </a:r>
            <a:r>
              <a:rPr lang="en-US" alt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第一节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施工现场“十不准”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zh-CN" sz="2400" b="0"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1、</a:t>
            </a:r>
            <a:r>
              <a:rPr lang="zh-CN" sz="2000" b="0">
                <a:solidFill>
                  <a:srgbClr val="FF0000"/>
                </a:solidFill>
                <a:ea typeface="宋体" panose="02010600030101010101" pitchFamily="2" charset="-122"/>
              </a:rPr>
              <a:t>不戴安全帽</a:t>
            </a: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，不准进入工地。</a:t>
            </a:r>
            <a:r>
              <a:rPr lang="zh-CN" sz="2000" b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宋体" panose="02010600030101010101" pitchFamily="2" charset="-122"/>
              </a:rPr>
              <a:t>视频</a:t>
            </a: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2、无防护措施不准高空作业，高处作业时不准乱抛材料和工具等物件。3、不是机械操作工人，不准擅自开动机械设备。</a:t>
            </a:r>
            <a:r>
              <a:rPr lang="zh-CN" sz="2000" b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宋体" panose="02010600030101010101" pitchFamily="2" charset="-122"/>
              </a:rPr>
              <a:t>检修时，专人监护</a:t>
            </a:r>
            <a:endParaRPr lang="zh-CN" sz="2000" b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4、龙门（井）架等垂直运输设备不准乘人。5、不准穿高跟鞋、拖鞋、赤膊或光脚进入施工现场。6、不准酒后上岗作业。</a:t>
            </a:r>
            <a:r>
              <a:rPr lang="zh-CN" sz="2000" b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宋体" panose="02010600030101010101" pitchFamily="2" charset="-122"/>
              </a:rPr>
              <a:t>高坠</a:t>
            </a:r>
            <a:endParaRPr lang="zh-CN" sz="2000" b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7、施工现场内不准打闹。8、木工场地和防火禁区不准吸烟。9、吊装设备未经检测合格不准吊装，下面不准站人。10、无关人员不准进入施工现场。</a:t>
            </a:r>
            <a:endParaRPr lang="zh-CN" altLang="en-US" sz="20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7555" y="405130"/>
            <a:ext cx="7790180" cy="861695"/>
          </a:xfrm>
        </p:spPr>
        <p:txBody>
          <a:bodyPr wrap="square"/>
          <a:p>
            <a:r>
              <a:rPr lang="zh-CN" altLang="en-US" sz="2800"/>
              <a:t>违规施工：未戴安全防护用品、赤脚及穿拖鞋、赤裸上身、无临边防护</a:t>
            </a:r>
            <a:endParaRPr lang="zh-CN" altLang="en-US" sz="2800"/>
          </a:p>
        </p:txBody>
      </p:sp>
      <p:pic>
        <p:nvPicPr>
          <p:cNvPr id="5" name="图片 4" descr="下载 (1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200" y="1485265"/>
            <a:ext cx="7975600" cy="46704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04800" y="381000"/>
            <a:ext cx="8568690" cy="6092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>
              <a:lnSpc>
                <a:spcPct val="150000"/>
              </a:lnSpc>
            </a:pPr>
            <a:r>
              <a:rPr lang="en-US" altLang="zh-CN" sz="2000" b="0">
                <a:ea typeface="宋体" panose="02010600030101010101" pitchFamily="2" charset="-122"/>
              </a:rPr>
              <a:t>                                    </a:t>
            </a:r>
            <a:r>
              <a:rPr lang="en-US" alt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</a:t>
            </a:r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第二节</a:t>
            </a:r>
            <a:r>
              <a:rPr lang="en-US" sz="20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三宝、四口、五临边防护</a:t>
            </a:r>
            <a:endParaRPr lang="zh-CN" sz="20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zh-CN" sz="20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2000">
                <a:solidFill>
                  <a:schemeClr val="accent1"/>
                </a:solidFill>
                <a:ea typeface="宋体" panose="02010600030101010101" pitchFamily="2" charset="-122"/>
              </a:rPr>
              <a:t>1、建筑施工“三宝”：安全帽、安全带、安全网。</a:t>
            </a:r>
            <a:r>
              <a:rPr lang="zh-CN" sz="20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宋体" panose="02010600030101010101" pitchFamily="2" charset="-122"/>
              </a:rPr>
              <a:t>带，视频</a:t>
            </a:r>
            <a:r>
              <a:rPr lang="zh-CN" sz="2000">
                <a:solidFill>
                  <a:schemeClr val="accent1"/>
                </a:solidFill>
                <a:ea typeface="宋体" panose="02010600030101010101" pitchFamily="2" charset="-122"/>
              </a:rPr>
              <a:t>2、建筑工地“四口”：楼梯口、电梯井口、预留洞口、通道口。3、建筑工地“五临边”：①地面基坑周边。②无外脚手架的楼面与屋面周边。③分层施工的楼梯口与梯段边。④尚未安装栏杆或栏板的阳台、卸料平台周边、挑平台周边、雨篷与挑檐边。⑤井架、施工用电梯、外脚手架等通向建筑物通道的两侧边，以及水箱与水塔周边等。4、进入施工现场应佩戴安全帽，登高作业应佩戴安全带。5、临边高度越高，危险性越大，临边均应设置防护栏杆，否则，不得作业。6、防护栏杆必须牢固，不低于1.2米，且在0.6米处必须有一道防护栏杆。7、“四口"防护必须视具体情况分别设置牢固的盖板、防护栏杆、安全网或其他防坠落的防护设施。防护要稳固牢靠、有警示标识。 </a:t>
            </a:r>
            <a:endParaRPr lang="zh-CN" altLang="en-US" sz="200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21310" y="228600"/>
            <a:ext cx="8501380" cy="6462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第三节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土石方及基础工程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b="0">
                <a:solidFill>
                  <a:schemeClr val="accent1"/>
                </a:solidFill>
                <a:ea typeface="宋体" panose="02010600030101010101" pitchFamily="2" charset="-122"/>
              </a:rPr>
              <a:t>1、人工挖土时，两人操作间距应保持2～3米，以免影响和伤害他人。2、挖土要从上而下层进行开挖，</a:t>
            </a:r>
            <a:r>
              <a:rPr lang="zh-CN" b="0">
                <a:solidFill>
                  <a:srgbClr val="FF0000"/>
                </a:solidFill>
                <a:ea typeface="宋体" panose="02010600030101010101" pitchFamily="2" charset="-122"/>
              </a:rPr>
              <a:t>严禁掏底开挖</a:t>
            </a:r>
            <a:r>
              <a:rPr lang="zh-CN" b="0">
                <a:solidFill>
                  <a:schemeClr val="accent1"/>
                </a:solidFill>
                <a:ea typeface="宋体" panose="02010600030101010101" pitchFamily="2" charset="-122"/>
              </a:rPr>
              <a:t>3、挖土时发现管道、电缆及其他埋设物时要立即停止，不得擅自处理，盲目施工。4、施工人员上下基坑要设扶梯，严禁在坑壁掏坑攀登上下。5、基坑抽水时坑内作业人员应返回地面，不得留人在坑内边抽水边作业。移动泵机前必须先切断电源。6、不得在挖机回旋半径内作业，防止机械伤害7、在挖方边坡上侧堆土或材料和移动施工机械时，应与挖方边缘保持一定距离，以保证边坡和直立壁的稳定。当土质良好时，堆土或材料一般应距挖方边缘0.8米以上，高度不宜超过1.5米。8、防止地面水流入坑槽内，引起土方坍塌。9、基坑边坡必须采取防护措施，悬挂连续的安全警示标志，并具备夜间反光功能，基坑边夜间有照明措施。</a:t>
            </a:r>
            <a:endParaRPr lang="zh-CN" altLang="en-US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94310" y="304800"/>
            <a:ext cx="8949690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第四节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脚手架工程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1、搭设作业人员应穿防滑鞋和正确佩挂好安全带。2、搭设作业人员应佩戴工具袋，用完工具应放入工具袋中，切勿放在架子上，以免掉落伤人。3、脚手架基础必须硬化，且有排水沟，严禁脚手架基础积水，纵向立杆间距为1.05米，横向立杆间距为1.5米，步距为1.8米，立杆与主楼间距不大于20公分。剪刀撑为45度角，采用搭接方式，搭接长度不少于1.2米，且不少于3个扣件或用三道铁丝绑扎。4、钢管脚手架立杆必须采用对接方式，禁止搭接，毛竹脚手架立杆采用搭接方式。5、钢管脚手架必须采取硬附墙，用钢管预埋，然后与脚手架用钢管连接，毛竹脚手架使用软附墙，用8#以上铁丝预埋连接在立杆上。一般要求，每层每三跨设置连墙件，且逢拐角处必须设置连墙件。6、脚手架上张挂密目式安全网，安全网必须防火，隔一层必须铺设安全笆7、在脚手架上作业时，应及时清理掉落在架子上的材料，严禁在架子上集中堆放物料，防止压塌架子和掉物伤人。8、作业人员应走搭设好的脚手架斜道或建筑物内楼梯，不得攀爬脚手架上下。9、架上作业时，不要随意拆除结构杆件、连墙件和防护设施，因作业需要必须拆除时，应采取可靠的加固措施后方可拆除。</a:t>
            </a:r>
            <a:endParaRPr lang="zh-CN" altLang="en-US" sz="16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8600" y="457200"/>
            <a:ext cx="855853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第五节</a:t>
            </a:r>
            <a:r>
              <a:rPr lang="en-US" sz="20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模板支撑工程</a:t>
            </a:r>
            <a:endParaRPr lang="zh-CN" sz="20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1、模板支撑要有扫地杆，且水平杆不少于2道，如果楼层高，还应加设水平杆，立杆必须采取对接方式，不得搭接，同时应设置纵横向剪刀撑。2、支模时，支撑、拉杆不准连接在门窗、脚手架或其他不稳固的物件上。3、安装模板要按规定的程序进行，本道工序模板未固定之前，不得进行下道工序的施工。4、模板的支柱要支撑在牢靠处，底部用木板垫牢，不得使用脆性材料铺垫。5、禁止利用拉杆、支撑攀登上下。严禁随意拆除拉杆、斜撑。6、在混凝土浇灌过程中，要有专人观察，发现变形、松动等现象，要及时停止浇灌，做好加固，防止塌模伤人。</a:t>
            </a:r>
            <a:endParaRPr lang="zh-CN" altLang="en-US" sz="20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8600" y="244475"/>
            <a:ext cx="8751570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第六节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高处作业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en-US" sz="1600" b="0">
              <a:latin typeface="仿宋_GB2312" panose="02010609030101010101" charset="-122"/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1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、凡在高地面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2米及以上的地点进行的工作，都应视作高处作业。凡能在地面上预先作好的工作，都必须在地面上作，尽量减少高处作业。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2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、工人饮酒、精神不振或经医生证明不宜登高者，禁止登高作业。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3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、高处作业均须先搭建脚手架或采取防坠落措施，方可进行。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4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、在陡坡、屋顶等边沿进行工作，临空一面应装设安全网或防护栏杆，否则工作人员须使用安全带。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5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、在没有脚手架或者在没有栏杆的脚手架上工作，高度超过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1.5米，必须使用安全带，或采取其他可靠的安全措施。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6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、在进行高处工作时，除有关人员处，不准他人在工作地点的下面行或逗留，工作地点下面应围栏或装设其他保护装置，防止落物伤人。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7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、不准将工具及材料上下投掷，要用绳系牢后往下或往上吊送，以免打伤下方工作人员或击毁脚手架。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</a:rPr>
              <a:t>8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、在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  <a:cs typeface="宋体" panose="02010600030101010101" pitchFamily="2" charset="-122"/>
              </a:rPr>
              <a:t>6级及以上的大风以及暴雨、打雷、大雾等恶劣天气，应停止露天高处作业。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9、夜间没有充分照明的不登高，脚手架、梯子没有防滑措施或不牢固的不登高，穿了厚底皮鞋或携带笨重工具的不许登高。</a:t>
            </a:r>
            <a:endParaRPr lang="zh-CN" altLang="en-US" sz="16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28600" y="381000"/>
            <a:ext cx="8738870" cy="5262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第七节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移动脚手架(平台、梯)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en-US" sz="20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  <a:cs typeface="宋体" panose="02010600030101010101" pitchFamily="2" charset="-122"/>
              </a:rPr>
              <a:t> </a:t>
            </a: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1、使用前须经过验收合格，具体应检查脚手架是否设置剪刀撑，有无上下梯子，上下层之间是否紧固连接；平台是否设置防护栏杆、挡脚板；下面的轮子是否锁定。平台上不能超重放置物件，不能上下抛工具零件等。2、移动脚手架前，放在上面的工具、零件等物件要清除。移动时上面不能站人。在移动位置的架高半径范围内不得有其他脚手架。3、使用单面竹梯或木梯，梯脚要有橡胶防滑套；使用时与地面角度在5 0～6 5度之间，上梯时要有人扶梯。使用人字梯时要固定横向拉撑，不能站在最高一层作业。使用的梯子不能有缺档，不能垫高使用。</a:t>
            </a:r>
            <a:r>
              <a:rPr lang="en-US" sz="20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  <a:cs typeface="宋体" panose="02010600030101010101" pitchFamily="2" charset="-122"/>
              </a:rPr>
              <a:t> </a:t>
            </a:r>
            <a:endParaRPr lang="en-US" altLang="en-US" sz="2000" b="0">
              <a:solidFill>
                <a:schemeClr val="accent1"/>
              </a:solidFill>
              <a:latin typeface="仿宋_GB2312" panose="02010609030101010101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81000" y="228600"/>
            <a:ext cx="8636000" cy="6231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第八节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临时用电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zh-CN" sz="1600" b="0"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b="0">
                <a:solidFill>
                  <a:schemeClr val="accent1"/>
                </a:solidFill>
                <a:ea typeface="宋体" panose="02010600030101010101" pitchFamily="2" charset="-122"/>
              </a:rPr>
              <a:t>1、施工现场推行TN-S临时用电系统，采用三相五线制，要求三级配电、两级保护、一机一箱一闸一漏，总配电箱中漏电保护器动作电流大于30mA，动作时间大于0.1s，开关箱中漏电保护器动作电流小于30mA，动作时间小于0.1s。2、不能一个开关接两台或多台施工设备。不能钩挂在线路或开关上取电。三脚插座一定要接地线。3、严禁任意乱拉接电线。严禁把衣物及其他杂物挂在电线上，以防触电。4、施工电缆不得随地拖放，如果无法架空只能放在地面时，必须用钢套管保护，防止电缆破损。5、施工设备和电动工具的电源线与开关箱的距离不能超过3米，不够长时应在施工设备和电动工具附近架设合格的开关箱。6、使用电动工具时，不得拆除或更换电动工具的原有插头。7、禁止不使用插头而将电缆金属丝直接插入电源插座8、作业完毕后要拉闸断电，锁好开关箱、配电箱。</a:t>
            </a:r>
            <a:endParaRPr lang="zh-CN" altLang="en-US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52400" y="304800"/>
            <a:ext cx="876998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>
              <a:lnSpc>
                <a:spcPct val="150000"/>
              </a:lnSpc>
            </a:pP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第九节</a:t>
            </a:r>
            <a:r>
              <a:rPr lang="en-US" sz="24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400" b="1">
                <a:solidFill>
                  <a:schemeClr val="accent1"/>
                </a:solidFill>
                <a:ea typeface="宋体" panose="02010600030101010101" pitchFamily="2" charset="-122"/>
              </a:rPr>
              <a:t>起重机械</a:t>
            </a:r>
            <a:endParaRPr lang="zh-CN" sz="24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zh-CN" sz="16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1、严禁使用</a:t>
            </a:r>
            <a:r>
              <a:rPr lang="zh-CN" sz="1600" b="0">
                <a:solidFill>
                  <a:srgbClr val="FF0000"/>
                </a:solidFill>
                <a:ea typeface="宋体" panose="02010600030101010101" pitchFamily="2" charset="-122"/>
              </a:rPr>
              <a:t>狗头吊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、扒杆等简易起重设备进行起重吊装。2、起重作业人员必须持有特种作业操作证。3、超过5年的龙门吊不得使用。4、必须使用经过检测的起重设备。5、龙门吊由井子架、接料平台、卷扬机、操作台组成。6、接料平台必须是独立的，不得与井子架、脚手架绑在一起，也不能共用连墙件，接料平台必须用钢管搭设，用方木绑在横杆上，上面用木板钉在方木上，接料平台应超出脚手架50公分，并设置安全门和临边防护，接料平台和楼层间有5%的坡度，坡度应倾向楼层内。接料平台两侧应绑两道防护栏杆，挂密目网，并设挡脚板。7、井子架应设置安全停靠装置，吊笼的断绳保险应该完整、有效，架体每层设置附墙装置，且独立高度不得超过6米，并在每层悬挂楼层号。8、卷扬机和操作台应设置防护棚，操作台要有专用配电箱，并悬挂操作规程。</a:t>
            </a:r>
            <a:r>
              <a:rPr lang="en-US" sz="1600" b="0">
                <a:solidFill>
                  <a:schemeClr val="accent1"/>
                </a:solidFill>
                <a:latin typeface="仿宋_GB2312" panose="02010609030101010101" charset="-122"/>
                <a:ea typeface="宋体" panose="02010600030101010101" pitchFamily="2" charset="-122"/>
                <a:cs typeface="宋体" panose="02010600030101010101" pitchFamily="2" charset="-122"/>
              </a:rPr>
              <a:t> </a:t>
            </a:r>
            <a:r>
              <a:rPr lang="zh-CN" sz="1600" b="0">
                <a:solidFill>
                  <a:schemeClr val="accent1"/>
                </a:solidFill>
                <a:ea typeface="宋体" panose="02010600030101010101" pitchFamily="2" charset="-122"/>
              </a:rPr>
              <a:t>9、井架首层进料口应有防护门，并应搭设长度不小于2米的防护棚，侧面必须采取封闭措施。10、龙门吊停用时，必须把吊笼放到地上，悬空吊挂时，卷扬机司机不得离开驾驶座位。</a:t>
            </a:r>
            <a:endParaRPr lang="zh-CN" altLang="en-US" sz="16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14655" y="304800"/>
            <a:ext cx="8314690" cy="59696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第十节</a:t>
            </a:r>
            <a:r>
              <a:rPr lang="en-US" sz="2800" b="1">
                <a:solidFill>
                  <a:schemeClr val="accent1"/>
                </a:solidFill>
                <a:latin typeface="黑体" panose="02010609060101010101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其他安全要点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endParaRPr lang="zh-CN" sz="1600" b="0">
              <a:ea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</a:pPr>
            <a:r>
              <a:rPr lang="zh-CN" sz="2000" b="0">
                <a:solidFill>
                  <a:schemeClr val="accent1"/>
                </a:solidFill>
                <a:ea typeface="宋体" panose="02010600030101010101" pitchFamily="2" charset="-122"/>
              </a:rPr>
              <a:t>1、施工现场严禁使用明火。确需使用明火作业时，必须有专人看火。2、动火前必须先检查环境，对周围的易燃易爆物品采取清除或隔离等防火防爆措施。3、动火后，必须彻底清理现场，离开现场前，用火人员要确认用火已熄灭，周围已无隐患，电源已切断，开箱已锁好，确保无火灾隐患后方可离开施工现场。4、建筑构件的燃烧性能等级应为A级，当采用金属夹芯板材时，其芯材的燃烧性能等级应为A级。5、要购买正规厂家生产的合格机械设备。要定期对机械设备进行检查，对损坏的配件进行及时更换或维修。6、严禁私自改装或维修机械设备。</a:t>
            </a:r>
            <a:endParaRPr lang="zh-CN" altLang="en-US" sz="2000" b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b923706c17744c68afe7b34737f2379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860" y="1341755"/>
            <a:ext cx="8180705" cy="45859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9765" y="501650"/>
            <a:ext cx="8006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违规施工：脚手架搭设不规范、未戴安全防护用品</a:t>
            </a:r>
            <a:endParaRPr lang="zh-CN" altLang="en-US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9922720e0cf3d7ca10175caf6c695c0f6963a9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9020" y="1515110"/>
            <a:ext cx="7249795" cy="49796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4720" y="564515"/>
            <a:ext cx="8006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违规施工：脚手架搭设不规范、未戴安全防护用品</a:t>
            </a:r>
            <a:endParaRPr lang="zh-CN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违规施工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685" y="1485900"/>
            <a:ext cx="7823835" cy="49517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4685" y="421005"/>
            <a:ext cx="80060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违规施工：使用自制悬空登高作业设备、使用人员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无安全绳、生命绳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34720" y="564515"/>
            <a:ext cx="765048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违规施工：脚手架搭设不规范、立杆间距较大、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无防护</a:t>
            </a:r>
            <a:r>
              <a:rPr lang="zh-CN" altLang="en-US" sz="2800">
                <a:sym typeface="+mn-ea"/>
              </a:rPr>
              <a:t>未戴安全防护用品</a:t>
            </a:r>
            <a:endParaRPr lang="zh-CN" altLang="en-US" sz="2800"/>
          </a:p>
        </p:txBody>
      </p:sp>
      <p:pic>
        <p:nvPicPr>
          <p:cNvPr id="2" name="图片 1" descr="登高作业设施不规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230" y="1518285"/>
            <a:ext cx="8013700" cy="492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934720" y="564515"/>
            <a:ext cx="65252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>
                <a:sym typeface="+mn-ea"/>
              </a:rPr>
              <a:t>违规施工：使用</a:t>
            </a:r>
            <a:r>
              <a:rPr lang="en-US" altLang="zh-CN" sz="2800">
                <a:sym typeface="+mn-ea"/>
              </a:rPr>
              <a:t>“</a:t>
            </a:r>
            <a:r>
              <a:rPr lang="zh-CN" altLang="en-US" sz="2800">
                <a:sym typeface="+mn-ea"/>
              </a:rPr>
              <a:t>狗头吊</a:t>
            </a:r>
            <a:r>
              <a:rPr lang="en-US" altLang="zh-CN" sz="2800">
                <a:sym typeface="+mn-ea"/>
              </a:rPr>
              <a:t>”</a:t>
            </a:r>
            <a:r>
              <a:rPr lang="zh-CN" altLang="en-US" sz="2800">
                <a:sym typeface="+mn-ea"/>
              </a:rPr>
              <a:t>、立杆使用毛竹</a:t>
            </a:r>
            <a:endParaRPr lang="zh-CN" altLang="en-US" sz="2800">
              <a:sym typeface="+mn-ea"/>
            </a:endParaRPr>
          </a:p>
        </p:txBody>
      </p:sp>
      <p:pic>
        <p:nvPicPr>
          <p:cNvPr id="3" name="图片 2" descr="ec5af33ff4b98304c601cb1b2cf7cc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6790" y="1517650"/>
            <a:ext cx="7546340" cy="48761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5eb5deaa-56e5-42fe-9653-02944f103ed1"/>
  <p:tag name="COMMONDATA" val="eyJoZGlkIjoiZDkzMGIzNjZjYTdhMDBhOGI5ZDhhYTQzNTM2NjIwMDYifQ=="/>
  <p:tag name="commondata" val="eyJoZGlkIjoiYjllZDdkNDVlNTViMjJkYTA5MWEwNThhYWU1ODkxYjU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3694</Words>
  <Application>WPS 演示</Application>
  <PresentationFormat>On-screen Show (4:3)</PresentationFormat>
  <Paragraphs>125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Arial Unicode MS</vt:lpstr>
      <vt:lpstr>Calibri</vt:lpstr>
      <vt:lpstr>黑体</vt:lpstr>
      <vt:lpstr>仿宋_GB2312</vt:lpstr>
      <vt:lpstr>仿宋</vt:lpstr>
      <vt:lpstr>Office Theme</vt:lpstr>
      <vt:lpstr>PowerPoint 演示文稿</vt:lpstr>
      <vt:lpstr>违规施工：未戴安全防护用品、赤脚及穿拖鞋、赤裸上身、无临边防护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a'su's</cp:lastModifiedBy>
  <cp:revision>7</cp:revision>
  <dcterms:created xsi:type="dcterms:W3CDTF">2021-07-13T05:30:00Z</dcterms:created>
  <dcterms:modified xsi:type="dcterms:W3CDTF">2025-08-14T13:14:12Z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2021-07-14T16:00:00Z</vt:filetime>
  </property>
  <property fmtid="{D5CDD505-2E9C-101B-9397-08002B2CF9AE}" pid="3" name="Creator">
    <vt:lpwstr>WPS 演示</vt:lpwstr>
  </property>
  <property fmtid="{D5CDD505-2E9C-101B-9397-08002B2CF9AE}" pid="4" name="LastSaved">
    <vt:filetime>2021-07-14T16:00:00Z</vt:filetime>
  </property>
  <property fmtid="{D5CDD505-2E9C-101B-9397-08002B2CF9AE}" pid="5" name="ICV">
    <vt:lpwstr>ED86D769939C4919AD297B04A751AD52</vt:lpwstr>
  </property>
  <property fmtid="{D5CDD505-2E9C-101B-9397-08002B2CF9AE}" pid="6" name="KSOProductBuildVer">
    <vt:lpwstr>2052-12.1.0.22215</vt:lpwstr>
  </property>
</Properties>
</file>