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tags/tag8.xml" ContentType="application/vnd.openxmlformats-officedocument.presentationml.tags+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tags/tag4.xml" ContentType="application/vnd.openxmlformats-officedocument.presentationml.tags+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notesSlides/notesSlide16.xml" ContentType="application/vnd.openxmlformats-officedocument.presentationml.notesSlide+xml"/>
  <Override PartName="/ppt/theme/themeOverride1.xml" ContentType="application/vnd.openxmlformats-officedocument.themeOverr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tags/tag16.xml" ContentType="application/vnd.openxmlformats-officedocument.presentationml.tags+xml"/>
  <Override PartName="/ppt/notesSlides/notesSlide23.xml" ContentType="application/vnd.openxmlformats-officedocument.presentationml.notesSlide+xml"/>
  <Override PartName="/ppt/notesSlides/notesSlide41.xml" ContentType="application/vnd.openxmlformats-officedocument.presentationml.notesSlide+xml"/>
  <Override PartName="/docProps/custom.xml" ContentType="application/vnd.openxmlformats-officedocument.custom-properties+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tags/tag12.xml" ContentType="application/vnd.openxmlformats-officedocument.presentationml.tags+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tags/tag9.xml" ContentType="application/vnd.openxmlformats-officedocument.presentationml.tag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notesSlides/notesSlide3.xml" ContentType="application/vnd.openxmlformats-officedocument.presentationml.notesSlide+xml"/>
  <Default Extension="png" ContentType="image/png"/>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tags/tag5.xml" ContentType="application/vnd.openxmlformats-officedocument.presentationml.tags+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tags/tag3.xml" ContentType="application/vnd.openxmlformats-officedocument.presentationml.tags+xml"/>
  <Override PartName="/ppt/notesSlides/notesSlide17.xml" ContentType="application/vnd.openxmlformats-officedocument.presentationml.notesSlide+xml"/>
  <Default Extension="emf" ContentType="image/x-emf"/>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tags/tag1.xml" ContentType="application/vnd.openxmlformats-officedocument.presentationml.tags+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tags/tag15.xml" ContentType="application/vnd.openxmlformats-officedocument.presentationml.tags+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Default Extension="vml" ContentType="application/vnd.openxmlformats-officedocument.vmlDrawing"/>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tags/tag13.xml" ContentType="application/vnd.openxmlformats-officedocument.presentationml.tags+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tags/tag11.xml" ContentType="application/vnd.openxmlformats-officedocument.presentationml.tags+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tags/tag6.xml" ContentType="application/vnd.openxmlformats-officedocument.presentationml.tag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ags/tag2.xml" ContentType="application/vnd.openxmlformats-officedocument.presentationml.tags+xml"/>
  <Override PartName="/ppt/notesSlides/notesSlide18.xml" ContentType="application/vnd.openxmlformats-officedocument.presentationml.notesSlide+xml"/>
  <Default Extension="xls" ContentType="application/vnd.ms-exce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commentAuthors.xml" ContentType="application/vnd.openxmlformats-officedocument.presentationml.commentAuthors+xml"/>
  <Override PartName="/ppt/tags/tag14.xml" ContentType="application/vnd.openxmlformats-officedocument.presentationml.tags+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notesSlides/notesSlide5.xml" ContentType="application/vnd.openxmlformats-officedocument.presentationml.notesSlide+xml"/>
  <Override PartName="/ppt/tags/tag10.xml" ContentType="application/vnd.openxmlformats-officedocument.presentationml.tags+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notesSlides/notesSlide1.xml" ContentType="application/vnd.openxmlformats-officedocument.presentationml.notesSlide+xml"/>
  <Override PartName="/ppt/tags/tag7.xml" ContentType="application/vnd.openxmlformats-officedocument.presentationml.tags+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notesSlides/notesSlide19.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embedTrueTypeFonts="1">
  <p:sldMasterIdLst>
    <p:sldMasterId id="2147483648" r:id="rId1"/>
  </p:sldMasterIdLst>
  <p:notesMasterIdLst>
    <p:notesMasterId r:id="rId66"/>
  </p:notesMasterIdLst>
  <p:handoutMasterIdLst>
    <p:handoutMasterId r:id="rId67"/>
  </p:handoutMasterIdLst>
  <p:sldIdLst>
    <p:sldId id="1893" r:id="rId2"/>
    <p:sldId id="1571" r:id="rId3"/>
    <p:sldId id="1572" r:id="rId4"/>
    <p:sldId id="1573" r:id="rId5"/>
    <p:sldId id="1913" r:id="rId6"/>
    <p:sldId id="1580" r:id="rId7"/>
    <p:sldId id="1581" r:id="rId8"/>
    <p:sldId id="1923" r:id="rId9"/>
    <p:sldId id="1583" r:id="rId10"/>
    <p:sldId id="1912" r:id="rId11"/>
    <p:sldId id="1920" r:id="rId12"/>
    <p:sldId id="1585" r:id="rId13"/>
    <p:sldId id="1586" r:id="rId14"/>
    <p:sldId id="1587" r:id="rId15"/>
    <p:sldId id="1588" r:id="rId16"/>
    <p:sldId id="1894" r:id="rId17"/>
    <p:sldId id="1915" r:id="rId18"/>
    <p:sldId id="1917" r:id="rId19"/>
    <p:sldId id="1919" r:id="rId20"/>
    <p:sldId id="1935" r:id="rId21"/>
    <p:sldId id="1896" r:id="rId22"/>
    <p:sldId id="1897" r:id="rId23"/>
    <p:sldId id="1925" r:id="rId24"/>
    <p:sldId id="1898" r:id="rId25"/>
    <p:sldId id="1899" r:id="rId26"/>
    <p:sldId id="1903" r:id="rId27"/>
    <p:sldId id="1943" r:id="rId28"/>
    <p:sldId id="1945" r:id="rId29"/>
    <p:sldId id="1946" r:id="rId30"/>
    <p:sldId id="1904" r:id="rId31"/>
    <p:sldId id="1924" r:id="rId32"/>
    <p:sldId id="1905" r:id="rId33"/>
    <p:sldId id="1922" r:id="rId34"/>
    <p:sldId id="1906" r:id="rId35"/>
    <p:sldId id="1907" r:id="rId36"/>
    <p:sldId id="1908" r:id="rId37"/>
    <p:sldId id="1929" r:id="rId38"/>
    <p:sldId id="1930" r:id="rId39"/>
    <p:sldId id="1657" r:id="rId40"/>
    <p:sldId id="1854" r:id="rId41"/>
    <p:sldId id="1675" r:id="rId42"/>
    <p:sldId id="1735" r:id="rId43"/>
    <p:sldId id="1676" r:id="rId44"/>
    <p:sldId id="1936" r:id="rId45"/>
    <p:sldId id="1681" r:id="rId46"/>
    <p:sldId id="1932" r:id="rId47"/>
    <p:sldId id="1677" r:id="rId48"/>
    <p:sldId id="1680" r:id="rId49"/>
    <p:sldId id="1707" r:id="rId50"/>
    <p:sldId id="1659" r:id="rId51"/>
    <p:sldId id="1938" r:id="rId52"/>
    <p:sldId id="1660" r:id="rId53"/>
    <p:sldId id="1661" r:id="rId54"/>
    <p:sldId id="1736" r:id="rId55"/>
    <p:sldId id="1740" r:id="rId56"/>
    <p:sldId id="1941" r:id="rId57"/>
    <p:sldId id="1737" r:id="rId58"/>
    <p:sldId id="1738" r:id="rId59"/>
    <p:sldId id="1739" r:id="rId60"/>
    <p:sldId id="1741" r:id="rId61"/>
    <p:sldId id="1940" r:id="rId62"/>
    <p:sldId id="1953" r:id="rId63"/>
    <p:sldId id="1952" r:id="rId64"/>
    <p:sldId id="1947" r:id="rId65"/>
  </p:sldIdLst>
  <p:sldSz cx="15119350" cy="10691813"/>
  <p:notesSz cx="15125700" cy="10699750"/>
  <p:embeddedFontLst>
    <p:embeddedFont>
      <p:font typeface="微软雅黑" pitchFamily="34" charset="-122"/>
      <p:regular r:id="rId68"/>
      <p:bold r:id="rId69"/>
    </p:embeddedFont>
    <p:embeddedFont>
      <p:font typeface="Calibri" pitchFamily="34" charset="0"/>
      <p:regular r:id="rId70"/>
      <p:bold r:id="rId71"/>
      <p:italic r:id="rId72"/>
      <p:boldItalic r:id="rId73"/>
    </p:embeddedFont>
    <p:embeddedFont>
      <p:font typeface="Bodoni MT Black" pitchFamily="18" charset="0"/>
      <p:bold r:id="rId74"/>
      <p:boldItalic r:id="rId75"/>
    </p:embeddedFont>
    <p:embeddedFont>
      <p:font typeface="等线" pitchFamily="2" charset="-122"/>
      <p:regular r:id="rId76"/>
      <p:bold r:id="rId77"/>
    </p:embeddedFont>
  </p:embeddedFontLst>
  <p:custDataLst>
    <p:tags r:id="rId7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8026" userDrawn="1">
          <p15:clr>
            <a:srgbClr val="A4A3A4"/>
          </p15:clr>
        </p15:guide>
        <p15:guide id="2" orient="horz" pos="1016" userDrawn="1">
          <p15:clr>
            <a:srgbClr val="A4A3A4"/>
          </p15:clr>
        </p15:guide>
        <p15:guide id="3" pos="6394" userDrawn="1">
          <p15:clr>
            <a:srgbClr val="A4A3A4"/>
          </p15:clr>
        </p15:guide>
        <p15:guide id="4" userDrawn="1">
          <p15:clr>
            <a:srgbClr val="A4A3A4"/>
          </p15:clr>
        </p15:guide>
        <p15:guide id="5" orient="horz" pos="6392" userDrawn="1">
          <p15:clr>
            <a:srgbClr val="A4A3A4"/>
          </p15:clr>
        </p15:guide>
        <p15:guide id="6" pos="490" userDrawn="1">
          <p15:clr>
            <a:srgbClr val="A4A3A4"/>
          </p15:clr>
        </p15:guide>
        <p15:guide id="7" pos="937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4" name="作者"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947DC"/>
    <a:srgbClr val="00FF00"/>
    <a:srgbClr val="EF359F"/>
    <a:srgbClr val="A657C9"/>
    <a:srgbClr val="4ABECA"/>
    <a:srgbClr val="F2F2F2"/>
    <a:srgbClr val="C0504D"/>
    <a:srgbClr val="CCDBA9"/>
    <a:srgbClr val="EBF1DE"/>
    <a:srgbClr val="E6B9B8"/>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中度样式 2 - 强调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中度样式 2 - 强调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01" autoAdjust="0"/>
    <p:restoredTop sz="96941" autoAdjust="0"/>
  </p:normalViewPr>
  <p:slideViewPr>
    <p:cSldViewPr showGuides="1">
      <p:cViewPr varScale="1">
        <p:scale>
          <a:sx n="79" d="100"/>
          <a:sy n="79" d="100"/>
        </p:scale>
        <p:origin x="-906" y="-96"/>
      </p:cViewPr>
      <p:guideLst>
        <p:guide orient="horz" pos="3322"/>
        <p:guide orient="horz" pos="4682"/>
        <p:guide pos="8028"/>
        <p:guide pos="2721"/>
        <p:guide/>
        <p:guide pos="317"/>
        <p:guide pos="9162"/>
      </p:guideLst>
    </p:cSldViewPr>
  </p:slideViewPr>
  <p:notesTextViewPr>
    <p:cViewPr>
      <p:scale>
        <a:sx n="125" d="100"/>
        <a:sy n="125" d="100"/>
      </p:scale>
      <p:origin x="0" y="0"/>
    </p:cViewPr>
  </p:notesTextViewPr>
  <p:sorterViewPr>
    <p:cViewPr>
      <p:scale>
        <a:sx n="100" d="100"/>
        <a:sy n="100" d="100"/>
      </p:scale>
      <p:origin x="0" y="0"/>
    </p:cViewPr>
  </p:sorterViewPr>
  <p:notesViewPr>
    <p:cSldViewPr>
      <p:cViewPr>
        <p:scale>
          <a:sx n="75" d="100"/>
          <a:sy n="75" d="100"/>
        </p:scale>
        <p:origin x="2136" y="42"/>
      </p:cViewPr>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font" Target="fonts/font1.fntdata"/><Relationship Id="rId76" Type="http://schemas.openxmlformats.org/officeDocument/2006/relationships/font" Target="fonts/font9.fntdata"/><Relationship Id="rId7" Type="http://schemas.openxmlformats.org/officeDocument/2006/relationships/slide" Target="slides/slide6.xml"/><Relationship Id="rId71"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74" Type="http://schemas.openxmlformats.org/officeDocument/2006/relationships/font" Target="fonts/font7.fntdata"/><Relationship Id="rId79"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6.fntdata"/><Relationship Id="rId78" Type="http://schemas.openxmlformats.org/officeDocument/2006/relationships/tags" Target="tags/tag1.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2.fntdata"/><Relationship Id="rId77" Type="http://schemas.openxmlformats.org/officeDocument/2006/relationships/font" Target="fonts/font10.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5.fntdata"/><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3.fntdata"/><Relationship Id="rId75" Type="http://schemas.openxmlformats.org/officeDocument/2006/relationships/font" Target="fonts/font8.fntdata"/><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image" Target="../media/image67.emf"/><Relationship Id="rId1" Type="http://schemas.openxmlformats.org/officeDocument/2006/relationships/image" Target="../media/image66.emf"/><Relationship Id="rId5" Type="http://schemas.openxmlformats.org/officeDocument/2006/relationships/image" Target="../media/image70.emf"/><Relationship Id="rId4" Type="http://schemas.openxmlformats.org/officeDocument/2006/relationships/image" Target="../media/image6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14456248" cy="628184"/>
          </a:xfrm>
          <a:prstGeom prst="rect">
            <a:avLst/>
          </a:prstGeom>
        </p:spPr>
        <p:txBody>
          <a:bodyPr vert="horz" lIns="91440" tIns="45720" rIns="91440" bIns="45720" rtlCol="0"/>
          <a:lstStyle>
            <a:lvl1pPr algn="l">
              <a:defRPr sz="1645"/>
            </a:lvl1pPr>
          </a:lstStyle>
          <a:p>
            <a:endParaRPr lang="zh-CN" altLang="en-US"/>
          </a:p>
        </p:txBody>
      </p:sp>
      <p:sp>
        <p:nvSpPr>
          <p:cNvPr id="3" name="日期占位符 2"/>
          <p:cNvSpPr>
            <a:spLocks noGrp="1"/>
          </p:cNvSpPr>
          <p:nvPr>
            <p:ph type="dt" sz="quarter" idx="1"/>
          </p:nvPr>
        </p:nvSpPr>
        <p:spPr>
          <a:xfrm>
            <a:off x="18896604" y="0"/>
            <a:ext cx="14456248" cy="628184"/>
          </a:xfrm>
          <a:prstGeom prst="rect">
            <a:avLst/>
          </a:prstGeom>
        </p:spPr>
        <p:txBody>
          <a:bodyPr vert="horz" lIns="91440" tIns="45720" rIns="91440" bIns="45720" rtlCol="0"/>
          <a:lstStyle>
            <a:lvl1pPr algn="r">
              <a:defRPr sz="1645"/>
            </a:lvl1pPr>
          </a:lstStyle>
          <a:p>
            <a:fld id="{0F9B84EA-7D68-4D60-9CB1-D50884785D1C}" type="datetimeFigureOut">
              <a:rPr lang="zh-CN" altLang="en-US" smtClean="0"/>
              <a:pPr/>
              <a:t>2024/6/14</a:t>
            </a:fld>
            <a:endParaRPr lang="zh-CN" altLang="en-US"/>
          </a:p>
        </p:txBody>
      </p:sp>
      <p:sp>
        <p:nvSpPr>
          <p:cNvPr id="4" name="页脚占位符 3"/>
          <p:cNvSpPr>
            <a:spLocks noGrp="1"/>
          </p:cNvSpPr>
          <p:nvPr>
            <p:ph type="ftr" sz="quarter" idx="2"/>
          </p:nvPr>
        </p:nvSpPr>
        <p:spPr>
          <a:xfrm>
            <a:off x="0" y="11892011"/>
            <a:ext cx="14456248" cy="628183"/>
          </a:xfrm>
          <a:prstGeom prst="rect">
            <a:avLst/>
          </a:prstGeom>
        </p:spPr>
        <p:txBody>
          <a:bodyPr vert="horz" lIns="91440" tIns="45720" rIns="91440" bIns="45720" rtlCol="0" anchor="b"/>
          <a:lstStyle>
            <a:lvl1pPr algn="l">
              <a:defRPr sz="1645"/>
            </a:lvl1pPr>
          </a:lstStyle>
          <a:p>
            <a:endParaRPr lang="zh-CN" altLang="en-US"/>
          </a:p>
        </p:txBody>
      </p:sp>
      <p:sp>
        <p:nvSpPr>
          <p:cNvPr id="5" name="灯片编号占位符 4"/>
          <p:cNvSpPr>
            <a:spLocks noGrp="1"/>
          </p:cNvSpPr>
          <p:nvPr>
            <p:ph type="sldNum" sz="quarter" idx="3"/>
          </p:nvPr>
        </p:nvSpPr>
        <p:spPr>
          <a:xfrm>
            <a:off x="18896604" y="11892011"/>
            <a:ext cx="14456248" cy="628183"/>
          </a:xfrm>
          <a:prstGeom prst="rect">
            <a:avLst/>
          </a:prstGeom>
        </p:spPr>
        <p:txBody>
          <a:bodyPr vert="horz" lIns="91440" tIns="45720" rIns="91440" bIns="45720" rtlCol="0" anchor="b"/>
          <a:lstStyle>
            <a:lvl1pPr algn="r">
              <a:defRPr sz="1645"/>
            </a:lvl1pPr>
          </a:lstStyle>
          <a:p>
            <a:fld id="{8D4E0FC9-F1F8-4FAE-9988-3BA365CFD46F}"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6554788" cy="536575"/>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8567738" y="0"/>
            <a:ext cx="6554787" cy="536575"/>
          </a:xfrm>
          <a:prstGeom prst="rect">
            <a:avLst/>
          </a:prstGeom>
        </p:spPr>
        <p:txBody>
          <a:bodyPr vert="horz" lIns="91440" tIns="45720" rIns="91440" bIns="45720" rtlCol="0"/>
          <a:lstStyle>
            <a:lvl1pPr algn="r">
              <a:defRPr sz="1200"/>
            </a:lvl1pPr>
          </a:lstStyle>
          <a:p>
            <a:fld id="{6B367768-1B95-41D5-99C1-A5122822C96A}" type="datetimeFigureOut">
              <a:rPr lang="zh-CN" altLang="en-US" smtClean="0"/>
              <a:pPr/>
              <a:t>2024/6/14</a:t>
            </a:fld>
            <a:endParaRPr lang="zh-CN" altLang="en-US"/>
          </a:p>
        </p:txBody>
      </p:sp>
      <p:sp>
        <p:nvSpPr>
          <p:cNvPr id="4" name="幻灯片图像占位符 3"/>
          <p:cNvSpPr>
            <a:spLocks noGrp="1" noRot="1" noChangeAspect="1"/>
          </p:cNvSpPr>
          <p:nvPr>
            <p:ph type="sldImg" idx="2"/>
          </p:nvPr>
        </p:nvSpPr>
        <p:spPr>
          <a:xfrm>
            <a:off x="5010343" y="1338263"/>
            <a:ext cx="5105015" cy="36099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1512888" y="5149850"/>
            <a:ext cx="12099925" cy="4213225"/>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10163175"/>
            <a:ext cx="6554788" cy="536575"/>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8567738" y="10163175"/>
            <a:ext cx="6554787" cy="536575"/>
          </a:xfrm>
          <a:prstGeom prst="rect">
            <a:avLst/>
          </a:prstGeom>
        </p:spPr>
        <p:txBody>
          <a:bodyPr vert="horz" lIns="91440" tIns="45720" rIns="91440" bIns="45720" rtlCol="0" anchor="b"/>
          <a:lstStyle>
            <a:lvl1pPr algn="r">
              <a:defRPr sz="1200"/>
            </a:lvl1pPr>
          </a:lstStyle>
          <a:p>
            <a:fld id="{09255398-ADB5-4338-9840-30F6BCCF5AF1}"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210747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19</a:t>
            </a:fld>
            <a:endParaRPr lang="zh-CN" altLang="en-US"/>
          </a:p>
        </p:txBody>
      </p:sp>
    </p:spTree>
    <p:extLst>
      <p:ext uri="{BB962C8B-B14F-4D97-AF65-F5344CB8AC3E}">
        <p14:creationId xmlns:p14="http://schemas.microsoft.com/office/powerpoint/2010/main" xmlns="" val="4283487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20</a:t>
            </a:fld>
            <a:endParaRPr lang="zh-CN" altLang="en-US"/>
          </a:p>
        </p:txBody>
      </p:sp>
    </p:spTree>
    <p:extLst>
      <p:ext uri="{BB962C8B-B14F-4D97-AF65-F5344CB8AC3E}">
        <p14:creationId xmlns:p14="http://schemas.microsoft.com/office/powerpoint/2010/main" xmlns="" val="4283487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21</a:t>
            </a:fld>
            <a:endParaRPr lang="zh-CN" altLang="en-US"/>
          </a:p>
        </p:txBody>
      </p:sp>
    </p:spTree>
    <p:extLst>
      <p:ext uri="{BB962C8B-B14F-4D97-AF65-F5344CB8AC3E}">
        <p14:creationId xmlns:p14="http://schemas.microsoft.com/office/powerpoint/2010/main" xmlns="" val="11893404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30</a:t>
            </a:fld>
            <a:endParaRPr lang="zh-CN" altLang="en-US"/>
          </a:p>
        </p:txBody>
      </p:sp>
    </p:spTree>
    <p:extLst>
      <p:ext uri="{BB962C8B-B14F-4D97-AF65-F5344CB8AC3E}">
        <p14:creationId xmlns:p14="http://schemas.microsoft.com/office/powerpoint/2010/main" xmlns="" val="3964316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31</a:t>
            </a:fld>
            <a:endParaRPr lang="zh-CN" altLang="en-US"/>
          </a:p>
        </p:txBody>
      </p:sp>
    </p:spTree>
    <p:extLst>
      <p:ext uri="{BB962C8B-B14F-4D97-AF65-F5344CB8AC3E}">
        <p14:creationId xmlns:p14="http://schemas.microsoft.com/office/powerpoint/2010/main" xmlns="" val="39643165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32</a:t>
            </a:fld>
            <a:endParaRPr lang="zh-CN" altLang="en-US"/>
          </a:p>
        </p:txBody>
      </p:sp>
    </p:spTree>
    <p:extLst>
      <p:ext uri="{BB962C8B-B14F-4D97-AF65-F5344CB8AC3E}">
        <p14:creationId xmlns:p14="http://schemas.microsoft.com/office/powerpoint/2010/main" xmlns="" val="22109303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5010150" y="1338263"/>
            <a:ext cx="5105400" cy="36099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3567A83-D08F-4C78-9F99-DC3A190EBD12}" type="slidenum">
              <a:rPr lang="zh-CN" altLang="en-US" smtClean="0"/>
              <a:pPr/>
              <a:t>33</a:t>
            </a:fld>
            <a:endParaRPr lang="zh-CN" altLang="en-US"/>
          </a:p>
        </p:txBody>
      </p:sp>
    </p:spTree>
    <p:extLst>
      <p:ext uri="{BB962C8B-B14F-4D97-AF65-F5344CB8AC3E}">
        <p14:creationId xmlns:p14="http://schemas.microsoft.com/office/powerpoint/2010/main" xmlns="" val="22109303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7807120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3988790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2044462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29134852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2044462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2631820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5737625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33637665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864894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864894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xmlns="" val="1864894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5010150" y="1338263"/>
            <a:ext cx="5105400" cy="3609975"/>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7" name="矩形 16"/>
          <p:cNvSpPr/>
          <p:nvPr userDrawn="1"/>
        </p:nvSpPr>
        <p:spPr>
          <a:xfrm>
            <a:off x="10151739" y="305346"/>
            <a:ext cx="5040784" cy="338554"/>
          </a:xfrm>
          <a:prstGeom prst="rect">
            <a:avLst/>
          </a:prstGeom>
          <a:ln>
            <a:noFill/>
          </a:ln>
        </p:spPr>
        <p:txBody>
          <a:bodyPr wrap="square">
            <a:spAutoFit/>
          </a:bodyPr>
          <a:lstStyle/>
          <a:p>
            <a:pPr algn="ct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金寨县汤家汇镇</a:t>
            </a:r>
            <a:r>
              <a:rPr lang="zh-CN" altLang="en-US" sz="1600" b="1" kern="1200"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cs typeface="+mn-cs"/>
              </a:rPr>
              <a:t>汤家汇</a:t>
            </a:r>
            <a:r>
              <a:rPr lang="zh-CN" altLang="en-US" sz="1600" b="1"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rPr>
              <a:t>村</a:t>
            </a: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村庄规划</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a:t>
            </a:r>
            <a:r>
              <a:rPr lang="en-US" altLang="zh-CN"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2021-2035</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年）</a:t>
            </a:r>
            <a:endParaRPr lang="zh-CN" altLang="en-US" sz="1600" b="1" kern="1200" dirty="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endParaRPr>
          </a:p>
        </p:txBody>
      </p:sp>
      <p:sp>
        <p:nvSpPr>
          <p:cNvPr id="23" name="矩形 22"/>
          <p:cNvSpPr/>
          <p:nvPr userDrawn="1"/>
        </p:nvSpPr>
        <p:spPr>
          <a:xfrm>
            <a:off x="214859" y="89323"/>
            <a:ext cx="792088" cy="792088"/>
          </a:xfrm>
          <a:prstGeom prst="rect">
            <a:avLst/>
          </a:prstGeom>
          <a:noFill/>
          <a:ln w="38100" cmpd="dbl">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6" name="矩形 25"/>
          <p:cNvSpPr/>
          <p:nvPr userDrawn="1"/>
        </p:nvSpPr>
        <p:spPr>
          <a:xfrm>
            <a:off x="358875" y="233338"/>
            <a:ext cx="864096" cy="792087"/>
          </a:xfrm>
          <a:prstGeom prst="rect">
            <a:avLst/>
          </a:prstGeom>
          <a:solidFill>
            <a:schemeClr val="bg1"/>
          </a:solidFill>
          <a:ln w="19050" cmpd="sng">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7" name="矩形 26"/>
          <p:cNvSpPr/>
          <p:nvPr userDrawn="1"/>
        </p:nvSpPr>
        <p:spPr>
          <a:xfrm>
            <a:off x="430883" y="305346"/>
            <a:ext cx="720080" cy="648072"/>
          </a:xfrm>
          <a:prstGeom prst="rect">
            <a:avLst/>
          </a:prstGeom>
          <a:solidFill>
            <a:schemeClr val="accent2">
              <a:lumMod val="20000"/>
              <a:lumOff val="8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zh-CN" altLang="en-US" sz="1800" kern="1200">
              <a:solidFill>
                <a:schemeClr val="lt1"/>
              </a:solidFill>
              <a:latin typeface="+mn-lt"/>
              <a:ea typeface="+mn-ea"/>
              <a:cs typeface="+mn-cs"/>
            </a:endParaRPr>
          </a:p>
        </p:txBody>
      </p:sp>
      <p:sp>
        <p:nvSpPr>
          <p:cNvPr id="10" name="矩形 9"/>
          <p:cNvSpPr/>
          <p:nvPr userDrawn="1"/>
        </p:nvSpPr>
        <p:spPr>
          <a:xfrm>
            <a:off x="0" y="10458474"/>
            <a:ext cx="15119350" cy="4571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p:nvPr userDrawn="1"/>
        </p:nvCxnSpPr>
        <p:spPr>
          <a:xfrm>
            <a:off x="5039395" y="737394"/>
            <a:ext cx="9792618" cy="0"/>
          </a:xfrm>
          <a:prstGeom prst="line">
            <a:avLst/>
          </a:prstGeom>
          <a:ln w="12700">
            <a:solidFill>
              <a:srgbClr val="C12303"/>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17" name="矩形 16"/>
          <p:cNvSpPr/>
          <p:nvPr userDrawn="1"/>
        </p:nvSpPr>
        <p:spPr>
          <a:xfrm>
            <a:off x="10151739" y="305346"/>
            <a:ext cx="5040784" cy="338554"/>
          </a:xfrm>
          <a:prstGeom prst="rect">
            <a:avLst/>
          </a:prstGeom>
          <a:ln>
            <a:noFill/>
          </a:ln>
        </p:spPr>
        <p:txBody>
          <a:bodyPr wrap="square">
            <a:spAutoFit/>
          </a:bodyPr>
          <a:lstStyle/>
          <a:p>
            <a:pPr algn="ct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金寨县汤家汇镇</a:t>
            </a:r>
            <a:r>
              <a:rPr lang="zh-CN" altLang="en-US" sz="1600" b="1" kern="1200"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cs typeface="+mn-cs"/>
              </a:rPr>
              <a:t>汤家汇</a:t>
            </a:r>
            <a:r>
              <a:rPr lang="zh-CN" altLang="en-US" sz="1600" b="1"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rPr>
              <a:t>村</a:t>
            </a: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村庄规划</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a:t>
            </a:r>
            <a:r>
              <a:rPr lang="en-US" altLang="zh-CN"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2021-2035</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年）</a:t>
            </a:r>
            <a:endParaRPr lang="zh-CN" altLang="en-US" sz="1600" b="1" kern="1200" dirty="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endParaRPr>
          </a:p>
        </p:txBody>
      </p:sp>
      <p:sp>
        <p:nvSpPr>
          <p:cNvPr id="22" name="矩形 21"/>
          <p:cNvSpPr/>
          <p:nvPr userDrawn="1"/>
        </p:nvSpPr>
        <p:spPr>
          <a:xfrm>
            <a:off x="214859" y="89323"/>
            <a:ext cx="792088" cy="792088"/>
          </a:xfrm>
          <a:prstGeom prst="rect">
            <a:avLst/>
          </a:prstGeom>
          <a:noFill/>
          <a:ln w="38100" cmpd="dbl">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3" name="矩形 22"/>
          <p:cNvSpPr/>
          <p:nvPr userDrawn="1"/>
        </p:nvSpPr>
        <p:spPr>
          <a:xfrm>
            <a:off x="358875" y="233338"/>
            <a:ext cx="864096" cy="792087"/>
          </a:xfrm>
          <a:prstGeom prst="rect">
            <a:avLst/>
          </a:prstGeom>
          <a:solidFill>
            <a:schemeClr val="bg1"/>
          </a:solidFill>
          <a:ln w="19050" cmpd="sng">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4" name="矩形 23"/>
          <p:cNvSpPr/>
          <p:nvPr userDrawn="1"/>
        </p:nvSpPr>
        <p:spPr>
          <a:xfrm>
            <a:off x="430883" y="305346"/>
            <a:ext cx="720080" cy="648072"/>
          </a:xfrm>
          <a:prstGeom prst="rect">
            <a:avLst/>
          </a:prstGeom>
          <a:solidFill>
            <a:schemeClr val="accent2">
              <a:lumMod val="20000"/>
              <a:lumOff val="8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zh-CN" altLang="en-US" sz="1800" kern="1200">
              <a:solidFill>
                <a:schemeClr val="lt1"/>
              </a:solidFill>
              <a:latin typeface="+mn-lt"/>
              <a:ea typeface="+mn-ea"/>
              <a:cs typeface="+mn-cs"/>
            </a:endParaRPr>
          </a:p>
        </p:txBody>
      </p:sp>
      <p:sp>
        <p:nvSpPr>
          <p:cNvPr id="12" name="矩形 11"/>
          <p:cNvSpPr/>
          <p:nvPr userDrawn="1"/>
        </p:nvSpPr>
        <p:spPr>
          <a:xfrm>
            <a:off x="0" y="10458474"/>
            <a:ext cx="15119350" cy="4571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3" name="直接连接符 12"/>
          <p:cNvCxnSpPr/>
          <p:nvPr userDrawn="1"/>
        </p:nvCxnSpPr>
        <p:spPr>
          <a:xfrm>
            <a:off x="5039395" y="737394"/>
            <a:ext cx="9792618" cy="0"/>
          </a:xfrm>
          <a:prstGeom prst="line">
            <a:avLst/>
          </a:prstGeom>
          <a:ln w="12700">
            <a:solidFill>
              <a:srgbClr val="C12303"/>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9" name="矩形 18"/>
          <p:cNvSpPr/>
          <p:nvPr userDrawn="1"/>
        </p:nvSpPr>
        <p:spPr>
          <a:xfrm>
            <a:off x="214859" y="89323"/>
            <a:ext cx="792088" cy="792088"/>
          </a:xfrm>
          <a:prstGeom prst="rect">
            <a:avLst/>
          </a:prstGeom>
          <a:noFill/>
          <a:ln w="38100" cmpd="dbl">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1" name="矩形 20"/>
          <p:cNvSpPr/>
          <p:nvPr userDrawn="1"/>
        </p:nvSpPr>
        <p:spPr>
          <a:xfrm>
            <a:off x="358875" y="233338"/>
            <a:ext cx="864096" cy="792087"/>
          </a:xfrm>
          <a:prstGeom prst="rect">
            <a:avLst/>
          </a:prstGeom>
          <a:solidFill>
            <a:schemeClr val="bg1"/>
          </a:solidFill>
          <a:ln w="19050" cmpd="sng">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2" name="矩形 21"/>
          <p:cNvSpPr/>
          <p:nvPr userDrawn="1"/>
        </p:nvSpPr>
        <p:spPr>
          <a:xfrm>
            <a:off x="430883" y="305346"/>
            <a:ext cx="720080" cy="648072"/>
          </a:xfrm>
          <a:prstGeom prst="rect">
            <a:avLst/>
          </a:prstGeom>
          <a:solidFill>
            <a:schemeClr val="accent2">
              <a:lumMod val="20000"/>
              <a:lumOff val="8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nvSpPr>
        <p:spPr>
          <a:xfrm>
            <a:off x="10151739" y="305346"/>
            <a:ext cx="5040784" cy="338554"/>
          </a:xfrm>
          <a:prstGeom prst="rect">
            <a:avLst/>
          </a:prstGeom>
          <a:ln>
            <a:noFill/>
          </a:ln>
        </p:spPr>
        <p:txBody>
          <a:bodyPr wrap="square">
            <a:spAutoFit/>
          </a:bodyPr>
          <a:lstStyle/>
          <a:p>
            <a:pPr algn="ct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金寨县汤家汇镇</a:t>
            </a:r>
            <a:r>
              <a:rPr lang="zh-CN" altLang="en-US" sz="1600" b="1" kern="1200"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cs typeface="+mn-cs"/>
              </a:rPr>
              <a:t>汤家汇</a:t>
            </a:r>
            <a:r>
              <a:rPr lang="zh-CN" altLang="en-US" sz="1600" b="1"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rPr>
              <a:t>村</a:t>
            </a: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村庄规划</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a:t>
            </a:r>
            <a:r>
              <a:rPr lang="en-US" altLang="zh-CN"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2021-2035</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年）</a:t>
            </a:r>
            <a:endParaRPr lang="zh-CN" altLang="en-US" sz="1600" b="1" kern="1200" dirty="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endParaRPr>
          </a:p>
        </p:txBody>
      </p:sp>
      <p:cxnSp>
        <p:nvCxnSpPr>
          <p:cNvPr id="9" name="直接连接符 8"/>
          <p:cNvCxnSpPr/>
          <p:nvPr userDrawn="1"/>
        </p:nvCxnSpPr>
        <p:spPr>
          <a:xfrm>
            <a:off x="5039395" y="737394"/>
            <a:ext cx="9792618" cy="0"/>
          </a:xfrm>
          <a:prstGeom prst="line">
            <a:avLst/>
          </a:prstGeom>
          <a:ln w="12700">
            <a:solidFill>
              <a:srgbClr val="C12303"/>
            </a:solidFill>
            <a:prstDash val="sysDot"/>
          </a:ln>
        </p:spPr>
        <p:style>
          <a:lnRef idx="1">
            <a:schemeClr val="accent1"/>
          </a:lnRef>
          <a:fillRef idx="0">
            <a:schemeClr val="accent1"/>
          </a:fillRef>
          <a:effectRef idx="0">
            <a:schemeClr val="accent1"/>
          </a:effectRef>
          <a:fontRef idx="minor">
            <a:schemeClr val="tx1"/>
          </a:fontRef>
        </p:style>
      </p:cxnSp>
      <p:sp>
        <p:nvSpPr>
          <p:cNvPr id="11" name="Holder 2"/>
          <p:cNvSpPr>
            <a:spLocks noGrp="1"/>
          </p:cNvSpPr>
          <p:nvPr>
            <p:ph type="ftr" sz="quarter" idx="3"/>
          </p:nvPr>
        </p:nvSpPr>
        <p:spPr>
          <a:xfrm>
            <a:off x="5452364" y="10019192"/>
            <a:ext cx="4558158" cy="534572"/>
          </a:xfrm>
          <a:solidFill>
            <a:schemeClr val="accent2">
              <a:lumMod val="20000"/>
              <a:lumOff val="80000"/>
            </a:schemeClr>
          </a:solidFill>
          <a:ln>
            <a:noFill/>
          </a:ln>
        </p:spPr>
        <p:txBody>
          <a:bodyPr lIns="0" tIns="0" rIns="0" bIns="0"/>
          <a:lstStyle>
            <a:lvl1pPr algn="ctr">
              <a:defRPr>
                <a:solidFill>
                  <a:schemeClr val="tx1">
                    <a:tint val="75000"/>
                  </a:schemeClr>
                </a:solidFill>
              </a:defRPr>
            </a:lvl1pPr>
          </a:lstStyle>
          <a:p>
            <a:endParaRPr/>
          </a:p>
        </p:txBody>
      </p:sp>
      <p:sp>
        <p:nvSpPr>
          <p:cNvPr id="12" name="Holder 3"/>
          <p:cNvSpPr>
            <a:spLocks noGrp="1"/>
          </p:cNvSpPr>
          <p:nvPr>
            <p:ph type="dt" sz="half" idx="2"/>
          </p:nvPr>
        </p:nvSpPr>
        <p:spPr>
          <a:xfrm>
            <a:off x="1321532" y="10019192"/>
            <a:ext cx="3276177" cy="534572"/>
          </a:xfrm>
          <a:solidFill>
            <a:schemeClr val="accent2">
              <a:lumMod val="20000"/>
              <a:lumOff val="80000"/>
            </a:schemeClr>
          </a:solidFill>
          <a:ln>
            <a:noFill/>
          </a:ln>
        </p:spPr>
        <p:txBody>
          <a:bodyPr lIns="0" tIns="0" rIns="0" bIns="0"/>
          <a:lstStyle>
            <a:lvl1pPr algn="l">
              <a:defRPr>
                <a:solidFill>
                  <a:schemeClr val="tx1">
                    <a:tint val="75000"/>
                  </a:schemeClr>
                </a:solidFill>
              </a:defRPr>
            </a:lvl1pPr>
          </a:lstStyle>
          <a:p>
            <a:fld id="{DB68A4E5-1129-404F-BFEF-0EDE53CB1CC1}" type="datetime1">
              <a:rPr lang="en-US" altLang="zh-CN" smtClean="0"/>
              <a:pPr/>
              <a:t>6/14/2024</a:t>
            </a:fld>
            <a:endParaRPr lang="en-US"/>
          </a:p>
        </p:txBody>
      </p:sp>
      <p:sp>
        <p:nvSpPr>
          <p:cNvPr id="13" name="矩形 12"/>
          <p:cNvSpPr/>
          <p:nvPr userDrawn="1"/>
        </p:nvSpPr>
        <p:spPr>
          <a:xfrm>
            <a:off x="0" y="10458474"/>
            <a:ext cx="15119350" cy="4571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3" r:id="rId2"/>
  </p:sldLayoutIdLst>
  <p:hf hdr="0" ftr="0" dt="0"/>
  <p:txStyles>
    <p:titleStyle>
      <a:lvl1pPr>
        <a:defRPr>
          <a:latin typeface="+mj-lt"/>
          <a:ea typeface="+mj-ea"/>
          <a:cs typeface="+mj-cs"/>
        </a:defRPr>
      </a:lvl1pPr>
    </p:titleStyle>
    <p:bodyStyle>
      <a:lvl1pPr marL="0">
        <a:defRPr>
          <a:latin typeface="+mn-lt"/>
          <a:ea typeface="+mn-ea"/>
          <a:cs typeface="+mn-cs"/>
        </a:defRPr>
      </a:lvl1pPr>
      <a:lvl2pPr marL="456565">
        <a:defRPr>
          <a:latin typeface="+mn-lt"/>
          <a:ea typeface="+mn-ea"/>
          <a:cs typeface="+mn-cs"/>
        </a:defRPr>
      </a:lvl2pPr>
      <a:lvl3pPr marL="913765">
        <a:defRPr>
          <a:latin typeface="+mn-lt"/>
          <a:ea typeface="+mn-ea"/>
          <a:cs typeface="+mn-cs"/>
        </a:defRPr>
      </a:lvl3pPr>
      <a:lvl4pPr marL="1370330">
        <a:defRPr>
          <a:latin typeface="+mn-lt"/>
          <a:ea typeface="+mn-ea"/>
          <a:cs typeface="+mn-cs"/>
        </a:defRPr>
      </a:lvl4pPr>
      <a:lvl5pPr marL="1827530">
        <a:defRPr>
          <a:latin typeface="+mn-lt"/>
          <a:ea typeface="+mn-ea"/>
          <a:cs typeface="+mn-cs"/>
        </a:defRPr>
      </a:lvl5pPr>
      <a:lvl6pPr marL="2284095">
        <a:defRPr>
          <a:latin typeface="+mn-lt"/>
          <a:ea typeface="+mn-ea"/>
          <a:cs typeface="+mn-cs"/>
        </a:defRPr>
      </a:lvl6pPr>
      <a:lvl7pPr marL="2741295">
        <a:defRPr>
          <a:latin typeface="+mn-lt"/>
          <a:ea typeface="+mn-ea"/>
          <a:cs typeface="+mn-cs"/>
        </a:defRPr>
      </a:lvl7pPr>
      <a:lvl8pPr marL="3197860">
        <a:defRPr>
          <a:latin typeface="+mn-lt"/>
          <a:ea typeface="+mn-ea"/>
          <a:cs typeface="+mn-cs"/>
        </a:defRPr>
      </a:lvl8pPr>
      <a:lvl9pPr marL="3655060">
        <a:defRPr>
          <a:latin typeface="+mn-lt"/>
          <a:ea typeface="+mn-ea"/>
          <a:cs typeface="+mn-cs"/>
        </a:defRPr>
      </a:lvl9pPr>
    </p:bodyStyle>
    <p:otherStyle>
      <a:lvl1pPr marL="0">
        <a:defRPr>
          <a:latin typeface="+mn-lt"/>
          <a:ea typeface="+mn-ea"/>
          <a:cs typeface="+mn-cs"/>
        </a:defRPr>
      </a:lvl1pPr>
      <a:lvl2pPr marL="456565">
        <a:defRPr>
          <a:latin typeface="+mn-lt"/>
          <a:ea typeface="+mn-ea"/>
          <a:cs typeface="+mn-cs"/>
        </a:defRPr>
      </a:lvl2pPr>
      <a:lvl3pPr marL="913765">
        <a:defRPr>
          <a:latin typeface="+mn-lt"/>
          <a:ea typeface="+mn-ea"/>
          <a:cs typeface="+mn-cs"/>
        </a:defRPr>
      </a:lvl3pPr>
      <a:lvl4pPr marL="1370330">
        <a:defRPr>
          <a:latin typeface="+mn-lt"/>
          <a:ea typeface="+mn-ea"/>
          <a:cs typeface="+mn-cs"/>
        </a:defRPr>
      </a:lvl4pPr>
      <a:lvl5pPr marL="1827530">
        <a:defRPr>
          <a:latin typeface="+mn-lt"/>
          <a:ea typeface="+mn-ea"/>
          <a:cs typeface="+mn-cs"/>
        </a:defRPr>
      </a:lvl5pPr>
      <a:lvl6pPr marL="2284095">
        <a:defRPr>
          <a:latin typeface="+mn-lt"/>
          <a:ea typeface="+mn-ea"/>
          <a:cs typeface="+mn-cs"/>
        </a:defRPr>
      </a:lvl6pPr>
      <a:lvl7pPr marL="2741295">
        <a:defRPr>
          <a:latin typeface="+mn-lt"/>
          <a:ea typeface="+mn-ea"/>
          <a:cs typeface="+mn-cs"/>
        </a:defRPr>
      </a:lvl7pPr>
      <a:lvl8pPr marL="3197860">
        <a:defRPr>
          <a:latin typeface="+mn-lt"/>
          <a:ea typeface="+mn-ea"/>
          <a:cs typeface="+mn-cs"/>
        </a:defRPr>
      </a:lvl8pPr>
      <a:lvl9pPr marL="365506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tags" Target="../tags/tag5.xml"/><Relationship Id="rId7" Type="http://schemas.openxmlformats.org/officeDocument/2006/relationships/image" Target="../media/image9.png"/><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8.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notesSlide" Target="../notesSlides/notesSlide8.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slideLayout" Target="../slideLayouts/slideLayout2.xml"/><Relationship Id="rId2" Type="http://schemas.openxmlformats.org/officeDocument/2006/relationships/tags" Target="../tags/tag7.xml"/><Relationship Id="rId16" Type="http://schemas.openxmlformats.org/officeDocument/2006/relationships/image" Target="../media/image13.png"/><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tags" Target="../tags/tag16.xml"/><Relationship Id="rId5" Type="http://schemas.openxmlformats.org/officeDocument/2006/relationships/tags" Target="../tags/tag10.xml"/><Relationship Id="rId15" Type="http://schemas.openxmlformats.org/officeDocument/2006/relationships/image" Target="../media/image12.png"/><Relationship Id="rId10" Type="http://schemas.openxmlformats.org/officeDocument/2006/relationships/tags" Target="../tags/tag15.xml"/><Relationship Id="rId4" Type="http://schemas.openxmlformats.org/officeDocument/2006/relationships/tags" Target="../tags/tag9.xml"/><Relationship Id="rId9" Type="http://schemas.openxmlformats.org/officeDocument/2006/relationships/tags" Target="../tags/tag14.xml"/><Relationship Id="rId1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8.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Layout" Target="../slideLayouts/slideLayout1.xml"/><Relationship Id="rId5" Type="http://schemas.openxmlformats.org/officeDocument/2006/relationships/image" Target="../media/image38.jpeg"/><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xml"/><Relationship Id="rId4" Type="http://schemas.openxmlformats.org/officeDocument/2006/relationships/image" Target="../media/image41.jpeg"/></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xml"/><Relationship Id="rId4" Type="http://schemas.openxmlformats.org/officeDocument/2006/relationships/image" Target="../media/image44.jpeg"/></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1.xml"/><Relationship Id="rId5" Type="http://schemas.openxmlformats.org/officeDocument/2006/relationships/image" Target="../media/image48.jpeg"/><Relationship Id="rId4" Type="http://schemas.openxmlformats.org/officeDocument/2006/relationships/image" Target="../media/image47.jpeg"/></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1.xml"/><Relationship Id="rId4" Type="http://schemas.openxmlformats.org/officeDocument/2006/relationships/image" Target="../media/image51.jpeg"/></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xml"/><Relationship Id="rId5" Type="http://schemas.openxmlformats.org/officeDocument/2006/relationships/image" Target="../media/image55.jpeg"/><Relationship Id="rId4" Type="http://schemas.openxmlformats.org/officeDocument/2006/relationships/image" Target="../media/image54.jpeg"/></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Microsoft_Office_Excel_97-2003____1.xls"/><Relationship Id="rId7" Type="http://schemas.openxmlformats.org/officeDocument/2006/relationships/oleObject" Target="../embeddings/Microsoft_Office_Excel_97-2003____5.xls"/><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oleObject" Target="../embeddings/Microsoft_Office_Excel_97-2003____4.xls"/><Relationship Id="rId5" Type="http://schemas.openxmlformats.org/officeDocument/2006/relationships/oleObject" Target="../embeddings/Microsoft_Office_Excel_97-2003____3.xls"/><Relationship Id="rId4" Type="http://schemas.openxmlformats.org/officeDocument/2006/relationships/oleObject" Target="../embeddings/Microsoft_Office_Excel_97-2003____2.xls"/></Relationships>
</file>

<file path=ppt/slides/_rels/slide38.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image" Target="../media/image72.jpeg"/><Relationship Id="rId7" Type="http://schemas.openxmlformats.org/officeDocument/2006/relationships/image" Target="../media/image37.jpeg"/><Relationship Id="rId12" Type="http://schemas.openxmlformats.org/officeDocument/2006/relationships/image" Target="../media/image77.jpeg"/><Relationship Id="rId2" Type="http://schemas.openxmlformats.org/officeDocument/2006/relationships/image" Target="../media/image71.jpeg"/><Relationship Id="rId1" Type="http://schemas.openxmlformats.org/officeDocument/2006/relationships/slideLayout" Target="../slideLayouts/slideLayout1.xml"/><Relationship Id="rId6" Type="http://schemas.openxmlformats.org/officeDocument/2006/relationships/image" Target="../media/image75.jpeg"/><Relationship Id="rId11" Type="http://schemas.openxmlformats.org/officeDocument/2006/relationships/image" Target="../media/image51.jpeg"/><Relationship Id="rId5" Type="http://schemas.openxmlformats.org/officeDocument/2006/relationships/image" Target="../media/image74.jpeg"/><Relationship Id="rId10" Type="http://schemas.openxmlformats.org/officeDocument/2006/relationships/image" Target="../media/image50.jpeg"/><Relationship Id="rId4" Type="http://schemas.openxmlformats.org/officeDocument/2006/relationships/image" Target="../media/image73.jpeg"/><Relationship Id="rId9" Type="http://schemas.openxmlformats.org/officeDocument/2006/relationships/image" Target="../media/image49.jpeg"/></Relationships>
</file>

<file path=ppt/slides/_rels/slide3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4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4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84.png"/><Relationship Id="rId4" Type="http://schemas.openxmlformats.org/officeDocument/2006/relationships/image" Target="../media/image83.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6.xml"/><Relationship Id="rId7" Type="http://schemas.openxmlformats.org/officeDocument/2006/relationships/image" Target="../media/image88.pn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4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97.png"/></Relationships>
</file>

<file path=ppt/slides/_rels/slide5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101.png"/><Relationship Id="rId4" Type="http://schemas.openxmlformats.org/officeDocument/2006/relationships/image" Target="../media/image100.png"/></Relationships>
</file>

<file path=ppt/slides/_rels/slide56.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104.png"/><Relationship Id="rId4" Type="http://schemas.openxmlformats.org/officeDocument/2006/relationships/image" Target="../media/image103.png"/></Relationships>
</file>

<file path=ppt/slides/_rels/slide5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108.png"/><Relationship Id="rId5" Type="http://schemas.openxmlformats.org/officeDocument/2006/relationships/image" Target="../media/image107.jpeg"/><Relationship Id="rId4" Type="http://schemas.openxmlformats.org/officeDocument/2006/relationships/image" Target="../media/image106.png"/></Relationships>
</file>

<file path=ppt/slides/_rels/slide58.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59.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115.png"/><Relationship Id="rId4" Type="http://schemas.openxmlformats.org/officeDocument/2006/relationships/image" Target="../media/image114.png"/></Relationships>
</file>

<file path=ppt/slides/_rels/slide60.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118.png"/><Relationship Id="rId4" Type="http://schemas.openxmlformats.org/officeDocument/2006/relationships/image" Target="../media/image117.png"/></Relationships>
</file>

<file path=ppt/slides/_rels/slide6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s>
</file>

<file path=ppt/slides/_rels/slide62.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125.jpeg"/><Relationship Id="rId4" Type="http://schemas.openxmlformats.org/officeDocument/2006/relationships/image" Target="../media/image124.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4242" name="Picture 2" descr="F:\2024年项目\金寨航拍\1\汤加汇\长岭\DJI_0763.JPG"/>
          <p:cNvPicPr>
            <a:picLocks noChangeAspect="1" noChangeArrowheads="1"/>
          </p:cNvPicPr>
          <p:nvPr/>
        </p:nvPicPr>
        <p:blipFill>
          <a:blip r:embed="rId3" cstate="print">
            <a:lum contrast="20000"/>
          </a:blip>
          <a:srcRect/>
          <a:stretch>
            <a:fillRect/>
          </a:stretch>
        </p:blipFill>
        <p:spPr bwMode="auto">
          <a:xfrm>
            <a:off x="0" y="339103"/>
            <a:ext cx="15119350" cy="9525992"/>
          </a:xfrm>
          <a:prstGeom prst="rect">
            <a:avLst/>
          </a:prstGeom>
          <a:noFill/>
        </p:spPr>
      </p:pic>
      <p:sp>
        <p:nvSpPr>
          <p:cNvPr id="3" name="文本框 2"/>
          <p:cNvSpPr txBox="1"/>
          <p:nvPr/>
        </p:nvSpPr>
        <p:spPr>
          <a:xfrm>
            <a:off x="0" y="3641769"/>
            <a:ext cx="15119350" cy="1107996"/>
          </a:xfrm>
          <a:prstGeom prst="rect">
            <a:avLst/>
          </a:prstGeom>
          <a:solidFill>
            <a:schemeClr val="accent2">
              <a:lumMod val="20000"/>
              <a:lumOff val="80000"/>
              <a:alpha val="50196"/>
            </a:schemeClr>
          </a:solidFill>
          <a:ln>
            <a:noFill/>
          </a:ln>
        </p:spPr>
        <p:txBody>
          <a:bodyPr wrap="square" rtlCol="0">
            <a:spAutoFit/>
          </a:bodyPr>
          <a:lstStyle/>
          <a:p>
            <a:pPr algn="ctr"/>
            <a:r>
              <a:rPr lang="zh-CN" altLang="en-US" sz="5400" b="1" dirty="0" smtClean="0">
                <a:solidFill>
                  <a:schemeClr val="bg1"/>
                </a:solidFill>
                <a:effectLst>
                  <a:outerShdw blurRad="50800" dist="50800" dir="5400000" algn="ctr" rotWithShape="0">
                    <a:srgbClr val="C00000"/>
                  </a:outerShdw>
                </a:effectLst>
                <a:latin typeface="微软雅黑" pitchFamily="34" charset="-122"/>
                <a:ea typeface="微软雅黑" pitchFamily="34" charset="-122"/>
              </a:rPr>
              <a:t>金寨县</a:t>
            </a:r>
            <a:r>
              <a:rPr lang="zh-CN" altLang="en-US" sz="5400" b="1" dirty="0" smtClean="0">
                <a:solidFill>
                  <a:schemeClr val="accent2">
                    <a:lumMod val="20000"/>
                    <a:lumOff val="80000"/>
                  </a:schemeClr>
                </a:solidFill>
                <a:effectLst>
                  <a:outerShdw blurRad="50800" dist="50800" dir="5400000" algn="ctr" rotWithShape="0">
                    <a:srgbClr val="C00000"/>
                  </a:outerShdw>
                </a:effectLst>
                <a:latin typeface="微软雅黑" pitchFamily="34" charset="-122"/>
                <a:ea typeface="微软雅黑" pitchFamily="34" charset="-122"/>
              </a:rPr>
              <a:t>汤加汇镇</a:t>
            </a:r>
            <a:r>
              <a:rPr lang="zh-CN" altLang="en-US" sz="6600" b="1" dirty="0" smtClean="0">
                <a:solidFill>
                  <a:srgbClr val="C00000"/>
                </a:solidFill>
                <a:effectLst>
                  <a:outerShdw blurRad="50800" dist="50800" dir="5400000" algn="ctr" rotWithShape="0">
                    <a:schemeClr val="bg1"/>
                  </a:outerShdw>
                </a:effectLst>
                <a:latin typeface="微软雅黑" pitchFamily="34" charset="-122"/>
                <a:ea typeface="微软雅黑" pitchFamily="34" charset="-122"/>
              </a:rPr>
              <a:t>汤家汇村</a:t>
            </a:r>
            <a:r>
              <a:rPr lang="zh-CN" altLang="en-US" sz="5400" b="1" dirty="0" smtClean="0">
                <a:solidFill>
                  <a:schemeClr val="bg1"/>
                </a:solidFill>
                <a:effectLst>
                  <a:outerShdw blurRad="50800" dist="50800" dir="5400000" algn="ctr" rotWithShape="0">
                    <a:srgbClr val="C00000"/>
                  </a:outerShdw>
                </a:effectLst>
                <a:latin typeface="微软雅黑" pitchFamily="34" charset="-122"/>
                <a:ea typeface="微软雅黑" pitchFamily="34" charset="-122"/>
              </a:rPr>
              <a:t>村庄规划</a:t>
            </a:r>
            <a:r>
              <a:rPr lang="zh-CN" altLang="en-US" sz="3600" b="1" dirty="0" smtClean="0">
                <a:solidFill>
                  <a:schemeClr val="bg1"/>
                </a:solidFill>
                <a:effectLst>
                  <a:outerShdw blurRad="50800" dist="50800" dir="5400000" algn="ctr" rotWithShape="0">
                    <a:srgbClr val="C00000"/>
                  </a:outerShdw>
                </a:effectLst>
                <a:latin typeface="微软雅黑" panose="020B0503020204020204" pitchFamily="34" charset="-122"/>
                <a:ea typeface="微软雅黑" panose="020B0503020204020204" pitchFamily="34" charset="-122"/>
              </a:rPr>
              <a:t>（</a:t>
            </a:r>
            <a:r>
              <a:rPr lang="en-US" altLang="zh-CN" sz="3600" b="1" dirty="0" smtClean="0">
                <a:solidFill>
                  <a:schemeClr val="bg1"/>
                </a:solidFill>
                <a:effectLst>
                  <a:outerShdw blurRad="50800" dist="50800" dir="5400000" algn="ctr" rotWithShape="0">
                    <a:srgbClr val="C00000"/>
                  </a:outerShdw>
                </a:effectLst>
                <a:latin typeface="微软雅黑" panose="020B0503020204020204" pitchFamily="34" charset="-122"/>
                <a:ea typeface="微软雅黑" panose="020B0503020204020204" pitchFamily="34" charset="-122"/>
              </a:rPr>
              <a:t>2021-2035</a:t>
            </a:r>
            <a:r>
              <a:rPr lang="zh-CN" altLang="en-US" sz="3600" b="1" dirty="0" smtClean="0">
                <a:solidFill>
                  <a:schemeClr val="bg1"/>
                </a:solidFill>
                <a:effectLst>
                  <a:outerShdw blurRad="50800" dist="50800" dir="5400000" algn="ctr" rotWithShape="0">
                    <a:srgbClr val="C00000"/>
                  </a:outerShdw>
                </a:effectLst>
                <a:latin typeface="微软雅黑" panose="020B0503020204020204" pitchFamily="34" charset="-122"/>
                <a:ea typeface="微软雅黑" panose="020B0503020204020204" pitchFamily="34" charset="-122"/>
              </a:rPr>
              <a:t>年）</a:t>
            </a:r>
            <a:endParaRPr lang="zh-CN" altLang="en-US" sz="3600" b="1" dirty="0">
              <a:effectLst>
                <a:outerShdw blurRad="50800" dist="50800" dir="5400000" algn="ctr" rotWithShape="0">
                  <a:srgbClr val="C00000"/>
                </a:outerShdw>
              </a:effectLst>
              <a:latin typeface="微软雅黑" pitchFamily="34" charset="-122"/>
              <a:ea typeface="微软雅黑" pitchFamily="34" charset="-122"/>
            </a:endParaRPr>
          </a:p>
        </p:txBody>
      </p:sp>
      <p:sp>
        <p:nvSpPr>
          <p:cNvPr id="13" name="矩形 12"/>
          <p:cNvSpPr/>
          <p:nvPr/>
        </p:nvSpPr>
        <p:spPr>
          <a:xfrm>
            <a:off x="4103291" y="4820913"/>
            <a:ext cx="7272808" cy="432048"/>
          </a:xfrm>
          <a:prstGeom prst="rect">
            <a:avLst/>
          </a:prstGeom>
          <a:noFill/>
          <a:ln>
            <a:noFill/>
          </a:ln>
          <a:effectLst>
            <a:reflection blurRad="6350" stA="50000" endA="300" endPos="9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smtClean="0">
                <a:solidFill>
                  <a:schemeClr val="bg1"/>
                </a:solidFill>
                <a:effectLst>
                  <a:outerShdw blurRad="50800" dist="50800" dir="5400000" algn="ctr" rotWithShape="0">
                    <a:srgbClr val="C00000"/>
                  </a:outerShdw>
                </a:effectLst>
                <a:latin typeface="微软雅黑" pitchFamily="34" charset="-122"/>
                <a:ea typeface="微软雅黑" pitchFamily="34" charset="-122"/>
              </a:rPr>
              <a:t>多规合一实用性村庄规划</a:t>
            </a:r>
            <a:endParaRPr lang="zh-CN" altLang="en-US" sz="2000" b="1" dirty="0">
              <a:solidFill>
                <a:schemeClr val="bg1"/>
              </a:solidFill>
              <a:effectLst>
                <a:outerShdw blurRad="50800" dist="50800" dir="5400000" algn="ctr" rotWithShape="0">
                  <a:srgbClr val="C00000"/>
                </a:outerShdw>
              </a:effectLst>
              <a:latin typeface="微软雅黑" pitchFamily="34" charset="-122"/>
              <a:ea typeface="微软雅黑" pitchFamily="34" charset="-122"/>
            </a:endParaRPr>
          </a:p>
        </p:txBody>
      </p:sp>
      <p:sp>
        <p:nvSpPr>
          <p:cNvPr id="10" name="矩形 9"/>
          <p:cNvSpPr/>
          <p:nvPr/>
        </p:nvSpPr>
        <p:spPr>
          <a:xfrm>
            <a:off x="142851" y="9501433"/>
            <a:ext cx="216024" cy="144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tx1"/>
              </a:solidFill>
            </a:endParaRPr>
          </a:p>
        </p:txBody>
      </p:sp>
      <p:sp>
        <p:nvSpPr>
          <p:cNvPr id="11" name="矩形 10"/>
          <p:cNvSpPr/>
          <p:nvPr/>
        </p:nvSpPr>
        <p:spPr>
          <a:xfrm>
            <a:off x="-1" y="9357417"/>
            <a:ext cx="2951163" cy="415498"/>
          </a:xfrm>
          <a:prstGeom prst="rect">
            <a:avLst/>
          </a:prstGeom>
        </p:spPr>
        <p:txBody>
          <a:bodyPr wrap="square">
            <a:spAutoFit/>
          </a:bodyPr>
          <a:lstStyle/>
          <a:p>
            <a:pPr algn="ctr">
              <a:lnSpc>
                <a:spcPct val="150000"/>
              </a:lnSpc>
            </a:pPr>
            <a:r>
              <a:rPr lang="zh-CN" altLang="en-US" sz="1400" dirty="0" smtClean="0">
                <a:solidFill>
                  <a:schemeClr val="bg1"/>
                </a:solidFill>
                <a:latin typeface="微软雅黑" panose="020B0503020204020204" pitchFamily="34" charset="-122"/>
                <a:ea typeface="微软雅黑" panose="020B0503020204020204" pitchFamily="34" charset="-122"/>
              </a:rPr>
              <a:t>汤家汇镇</a:t>
            </a:r>
            <a:r>
              <a:rPr lang="zh-CN" altLang="zh-CN" sz="1400" dirty="0" smtClean="0">
                <a:solidFill>
                  <a:schemeClr val="bg1"/>
                </a:solidFill>
                <a:latin typeface="微软雅黑" panose="020B0503020204020204" pitchFamily="34" charset="-122"/>
                <a:ea typeface="微软雅黑" panose="020B0503020204020204" pitchFamily="34" charset="-122"/>
              </a:rPr>
              <a:t>人民政府</a:t>
            </a:r>
          </a:p>
        </p:txBody>
      </p:sp>
      <p:sp>
        <p:nvSpPr>
          <p:cNvPr id="16" name="矩形 15"/>
          <p:cNvSpPr/>
          <p:nvPr/>
        </p:nvSpPr>
        <p:spPr>
          <a:xfrm>
            <a:off x="14832483" y="9482911"/>
            <a:ext cx="144486" cy="1799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chemeClr val="tx1"/>
              </a:solidFill>
            </a:endParaRPr>
          </a:p>
        </p:txBody>
      </p:sp>
      <p:sp>
        <p:nvSpPr>
          <p:cNvPr id="18" name="矩形 17"/>
          <p:cNvSpPr/>
          <p:nvPr/>
        </p:nvSpPr>
        <p:spPr>
          <a:xfrm>
            <a:off x="0" y="10081119"/>
            <a:ext cx="15119350" cy="5213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0" y="0"/>
            <a:ext cx="15119350" cy="5933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xmlns="" val="3688742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alpha val="57000"/>
          </a:schemeClr>
        </a:solidFill>
        <a:effectLst/>
      </p:bgPr>
    </p:bg>
    <p:spTree>
      <p:nvGrpSpPr>
        <p:cNvPr id="1" name=""/>
        <p:cNvGrpSpPr/>
        <p:nvPr/>
      </p:nvGrpSpPr>
      <p:grpSpPr>
        <a:xfrm>
          <a:off x="0" y="0"/>
          <a:ext cx="0" cy="0"/>
          <a:chOff x="0" y="0"/>
          <a:chExt cx="0" cy="0"/>
        </a:xfrm>
      </p:grpSpPr>
      <p:pic>
        <p:nvPicPr>
          <p:cNvPr id="392193" name="Picture 1" descr="F:\2024年项目\金寨航拍\1\汤加汇\DJI_0547.JPG"/>
          <p:cNvPicPr>
            <a:picLocks noChangeAspect="1" noChangeArrowheads="1"/>
          </p:cNvPicPr>
          <p:nvPr/>
        </p:nvPicPr>
        <p:blipFill>
          <a:blip r:embed="rId3" cstate="print">
            <a:lum bright="70000" contrast="-70000"/>
          </a:blip>
          <a:srcRect/>
          <a:stretch>
            <a:fillRect/>
          </a:stretch>
        </p:blipFill>
        <p:spPr bwMode="auto">
          <a:xfrm>
            <a:off x="-17110" y="0"/>
            <a:ext cx="15136460" cy="10691813"/>
          </a:xfrm>
          <a:prstGeom prst="rect">
            <a:avLst/>
          </a:prstGeom>
          <a:noFill/>
        </p:spPr>
      </p:pic>
      <p:sp>
        <p:nvSpPr>
          <p:cNvPr id="18" name="灯片编号占位符 5"/>
          <p:cNvSpPr txBox="1"/>
          <p:nvPr/>
        </p:nvSpPr>
        <p:spPr>
          <a:xfrm>
            <a:off x="14570155" y="10450862"/>
            <a:ext cx="552422" cy="228588"/>
          </a:xfrm>
          <a:prstGeom prst="rect">
            <a:avLst/>
          </a:prstGeom>
        </p:spPr>
        <p:txBody>
          <a:bodyPr lIns="0" tIns="0" rIns="0" bIns="0"/>
          <a:lstStyle>
            <a:defPPr>
              <a:defRPr lang="zh-CN"/>
            </a:defPPr>
            <a:lvl1pPr marL="0" algn="ctr" defTabSz="914400" rtl="0" eaLnBrk="1" latinLnBrk="0" hangingPunct="1">
              <a:defRPr sz="1200" b="1" i="0" kern="1200">
                <a:solidFill>
                  <a:schemeClr val="tx1"/>
                </a:solidFill>
                <a:latin typeface="宋体" panose="02010600030101010101" pitchFamily="2" charset="-122"/>
                <a:ea typeface="+mn-ea"/>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400"/>
            <a:fld id="{81D60167-4931-47E6-BA6A-407CBD079E47}" type="slidenum">
              <a:rPr lang="en-US" altLang="zh-CN" smtClean="0"/>
              <a:pPr marL="25400"/>
              <a:t>2</a:t>
            </a:fld>
            <a:endParaRPr lang="en-US" altLang="zh-CN" dirty="0"/>
          </a:p>
        </p:txBody>
      </p:sp>
      <p:sp>
        <p:nvSpPr>
          <p:cNvPr id="6" name="TextBox 23"/>
          <p:cNvSpPr txBox="1"/>
          <p:nvPr/>
        </p:nvSpPr>
        <p:spPr>
          <a:xfrm>
            <a:off x="876901" y="5374001"/>
            <a:ext cx="4025265" cy="641615"/>
          </a:xfrm>
          <a:prstGeom prst="rect">
            <a:avLst/>
          </a:prstGeom>
          <a:noFill/>
        </p:spPr>
        <p:txBody>
          <a:bodyPr wrap="square" lIns="208689" tIns="104345" rIns="208689" bIns="104345" rtlCol="0">
            <a:spAutoFit/>
          </a:bodyPr>
          <a:lstStyle/>
          <a:p>
            <a:pPr lvl="0">
              <a:buClrTx/>
              <a:buSzTx/>
              <a:buFontTx/>
            </a:pPr>
            <a:r>
              <a:rPr lang="zh-CN" altLang="en-US" sz="2800" b="1" dirty="0">
                <a:solidFill>
                  <a:srgbClr val="C00000"/>
                </a:solidFill>
                <a:effectLst>
                  <a:outerShdw blurRad="50800" dist="50800" dir="5400000" algn="ctr" rotWithShape="0">
                    <a:schemeClr val="bg1"/>
                  </a:outerShdw>
                </a:effectLst>
                <a:latin typeface="微软雅黑" panose="020B0503020204020204" charset="-122"/>
                <a:ea typeface="微软雅黑" panose="020B0503020204020204" charset="-122"/>
                <a:sym typeface="+mn-ea"/>
              </a:rPr>
              <a:t>四、国土空间规划格局</a:t>
            </a:r>
          </a:p>
        </p:txBody>
      </p:sp>
      <p:sp>
        <p:nvSpPr>
          <p:cNvPr id="7" name="TextBox 8"/>
          <p:cNvSpPr txBox="1"/>
          <p:nvPr/>
        </p:nvSpPr>
        <p:spPr>
          <a:xfrm>
            <a:off x="866741" y="1411601"/>
            <a:ext cx="3707130" cy="641615"/>
          </a:xfrm>
          <a:prstGeom prst="rect">
            <a:avLst/>
          </a:prstGeom>
          <a:noFill/>
        </p:spPr>
        <p:txBody>
          <a:bodyPr wrap="square" lIns="208689" tIns="104345" rIns="208689" bIns="104345" rtlCol="0">
            <a:spAutoFit/>
          </a:bodyPr>
          <a:lstStyle/>
          <a:p>
            <a:r>
              <a:rPr lang="zh-CN" altLang="en-US" sz="2800" b="1" dirty="0">
                <a:solidFill>
                  <a:srgbClr val="C00000"/>
                </a:solidFill>
                <a:effectLst>
                  <a:outerShdw blurRad="50800" dist="50800" dir="5400000" algn="ctr" rotWithShape="0">
                    <a:schemeClr val="bg1"/>
                  </a:outerShdw>
                </a:effectLst>
                <a:latin typeface="微软雅黑" panose="020B0503020204020204" charset="-122"/>
                <a:ea typeface="微软雅黑" panose="020B0503020204020204" charset="-122"/>
              </a:rPr>
              <a:t>一、规划总则</a:t>
            </a:r>
          </a:p>
        </p:txBody>
      </p:sp>
      <p:sp>
        <p:nvSpPr>
          <p:cNvPr id="10" name="TextBox 9"/>
          <p:cNvSpPr txBox="1"/>
          <p:nvPr/>
        </p:nvSpPr>
        <p:spPr>
          <a:xfrm>
            <a:off x="862931" y="2202125"/>
            <a:ext cx="3714115" cy="1872721"/>
          </a:xfrm>
          <a:prstGeom prst="rect">
            <a:avLst/>
          </a:prstGeom>
          <a:noFill/>
          <a:ln>
            <a:noFill/>
          </a:ln>
        </p:spPr>
        <p:txBody>
          <a:bodyPr wrap="square" lIns="208689" tIns="104345" rIns="208689" bIns="104345" rtlCol="0" anchor="ctr" anchorCtr="0">
            <a:spAutoFit/>
          </a:bodyPr>
          <a:lstStyle/>
          <a:p>
            <a:pPr>
              <a:lnSpc>
                <a:spcPct val="150000"/>
              </a:lnSpc>
            </a:pPr>
            <a:r>
              <a:rPr lang="en-US" altLang="zh-CN" dirty="0">
                <a:latin typeface="微软雅黑" panose="020B0503020204020204" charset="-122"/>
                <a:ea typeface="微软雅黑" panose="020B0503020204020204" charset="-122"/>
              </a:rPr>
              <a:t>1.1</a:t>
            </a:r>
            <a:r>
              <a:rPr lang="zh-CN" altLang="en-US" dirty="0">
                <a:latin typeface="微软雅黑" panose="020B0503020204020204" charset="-122"/>
                <a:ea typeface="微软雅黑" panose="020B0503020204020204" charset="-122"/>
              </a:rPr>
              <a:t>规划背景</a:t>
            </a:r>
            <a:endParaRPr lang="en-US" altLang="zh-CN" dirty="0">
              <a:latin typeface="微软雅黑" panose="020B0503020204020204" charset="-122"/>
              <a:ea typeface="微软雅黑" panose="020B0503020204020204" charset="-122"/>
            </a:endParaRPr>
          </a:p>
          <a:p>
            <a:pPr>
              <a:lnSpc>
                <a:spcPct val="150000"/>
              </a:lnSpc>
            </a:pPr>
            <a:r>
              <a:rPr lang="en-US" altLang="zh-CN" dirty="0">
                <a:latin typeface="微软雅黑" panose="020B0503020204020204" charset="-122"/>
                <a:ea typeface="微软雅黑" panose="020B0503020204020204" charset="-122"/>
              </a:rPr>
              <a:t>1.2</a:t>
            </a:r>
            <a:r>
              <a:rPr lang="zh-CN" altLang="zh-CN" dirty="0">
                <a:latin typeface="微软雅黑" panose="020B0503020204020204" charset="-122"/>
                <a:ea typeface="微软雅黑" panose="020B0503020204020204" charset="-122"/>
              </a:rPr>
              <a:t>指导思想、规划原则及目标</a:t>
            </a:r>
          </a:p>
          <a:p>
            <a:pPr>
              <a:lnSpc>
                <a:spcPct val="150000"/>
              </a:lnSpc>
            </a:pPr>
            <a:r>
              <a:rPr lang="en-US" altLang="zh-CN" dirty="0">
                <a:latin typeface="微软雅黑" panose="020B0503020204020204" charset="-122"/>
                <a:ea typeface="微软雅黑" panose="020B0503020204020204" charset="-122"/>
              </a:rPr>
              <a:t>1.3</a:t>
            </a:r>
            <a:r>
              <a:rPr lang="zh-CN" altLang="en-US" dirty="0">
                <a:latin typeface="微软雅黑" panose="020B0503020204020204" charset="-122"/>
                <a:ea typeface="微软雅黑" panose="020B0503020204020204" charset="-122"/>
              </a:rPr>
              <a:t>规划依据与技术路线</a:t>
            </a:r>
            <a:endParaRPr lang="en-US" altLang="zh-CN" dirty="0">
              <a:latin typeface="微软雅黑" panose="020B0503020204020204" charset="-122"/>
              <a:ea typeface="微软雅黑" panose="020B0503020204020204" charset="-122"/>
            </a:endParaRPr>
          </a:p>
          <a:p>
            <a:pPr>
              <a:lnSpc>
                <a:spcPct val="150000"/>
              </a:lnSpc>
            </a:pPr>
            <a:r>
              <a:rPr lang="en-US" altLang="zh-CN" dirty="0">
                <a:latin typeface="微软雅黑" panose="020B0503020204020204" charset="-122"/>
                <a:ea typeface="微软雅黑" panose="020B0503020204020204" charset="-122"/>
              </a:rPr>
              <a:t>1.4</a:t>
            </a:r>
            <a:r>
              <a:rPr lang="zh-CN" altLang="en-US" dirty="0">
                <a:latin typeface="微软雅黑" panose="020B0503020204020204" charset="-122"/>
                <a:ea typeface="微软雅黑" panose="020B0503020204020204" charset="-122"/>
              </a:rPr>
              <a:t>规划范围与期限</a:t>
            </a:r>
          </a:p>
        </p:txBody>
      </p:sp>
      <p:sp>
        <p:nvSpPr>
          <p:cNvPr id="11" name="TextBox 13"/>
          <p:cNvSpPr txBox="1"/>
          <p:nvPr/>
        </p:nvSpPr>
        <p:spPr>
          <a:xfrm>
            <a:off x="5563592" y="1411601"/>
            <a:ext cx="3723640" cy="641615"/>
          </a:xfrm>
          <a:prstGeom prst="rect">
            <a:avLst/>
          </a:prstGeom>
          <a:noFill/>
        </p:spPr>
        <p:txBody>
          <a:bodyPr wrap="square" lIns="208689" tIns="104345" rIns="208689" bIns="104345" rtlCol="0">
            <a:spAutoFit/>
          </a:bodyPr>
          <a:lstStyle/>
          <a:p>
            <a:r>
              <a:rPr lang="zh-CN" altLang="en-US" sz="2800" b="1" dirty="0">
                <a:solidFill>
                  <a:srgbClr val="C00000"/>
                </a:solidFill>
                <a:effectLst>
                  <a:outerShdw blurRad="50800" dist="50800" dir="5400000" algn="ctr" rotWithShape="0">
                    <a:schemeClr val="bg1"/>
                  </a:outerShdw>
                </a:effectLst>
                <a:latin typeface="微软雅黑" panose="020B0503020204020204" charset="-122"/>
                <a:ea typeface="微软雅黑" panose="020B0503020204020204" charset="-122"/>
                <a:sym typeface="+mn-ea"/>
              </a:rPr>
              <a:t>二、现状概况</a:t>
            </a:r>
          </a:p>
        </p:txBody>
      </p:sp>
      <p:sp>
        <p:nvSpPr>
          <p:cNvPr id="12" name="TextBox 14"/>
          <p:cNvSpPr txBox="1"/>
          <p:nvPr/>
        </p:nvSpPr>
        <p:spPr>
          <a:xfrm>
            <a:off x="5562957" y="2167522"/>
            <a:ext cx="3724910" cy="3119217"/>
          </a:xfrm>
          <a:prstGeom prst="rect">
            <a:avLst/>
          </a:prstGeom>
          <a:noFill/>
          <a:ln>
            <a:noFill/>
          </a:ln>
        </p:spPr>
        <p:txBody>
          <a:bodyPr wrap="square" lIns="208689" tIns="104345" rIns="208689" bIns="104345" rtlCol="0" anchor="ctr" anchorCtr="0">
            <a:spAutoFit/>
          </a:bodyPr>
          <a:lstStyle/>
          <a:p>
            <a:pPr>
              <a:lnSpc>
                <a:spcPct val="150000"/>
              </a:lnSpc>
            </a:pPr>
            <a:r>
              <a:rPr lang="en-US" altLang="zh-CN" dirty="0" smtClean="0">
                <a:latin typeface="微软雅黑" panose="020B0503020204020204" charset="-122"/>
                <a:ea typeface="微软雅黑" panose="020B0503020204020204" charset="-122"/>
                <a:sym typeface="+mn-ea"/>
              </a:rPr>
              <a:t>2.1</a:t>
            </a:r>
            <a:r>
              <a:rPr lang="zh-CN" altLang="en-US" dirty="0" smtClean="0">
                <a:latin typeface="微软雅黑" panose="020B0503020204020204" charset="-122"/>
                <a:ea typeface="微软雅黑" panose="020B0503020204020204" charset="-122"/>
                <a:sym typeface="+mn-ea"/>
              </a:rPr>
              <a:t>地理区位</a:t>
            </a:r>
            <a:endParaRPr lang="en-US" altLang="zh-CN" dirty="0" smtClean="0">
              <a:latin typeface="微软雅黑" panose="020B0503020204020204" charset="-122"/>
              <a:ea typeface="微软雅黑" panose="020B0503020204020204" charset="-122"/>
              <a:sym typeface="+mn-ea"/>
            </a:endParaRPr>
          </a:p>
          <a:p>
            <a:pPr>
              <a:lnSpc>
                <a:spcPct val="150000"/>
              </a:lnSpc>
            </a:pPr>
            <a:r>
              <a:rPr lang="en-US" altLang="zh-CN" dirty="0" smtClean="0">
                <a:latin typeface="微软雅黑" panose="020B0503020204020204" charset="-122"/>
                <a:ea typeface="微软雅黑" panose="020B0503020204020204" charset="-122"/>
                <a:sym typeface="+mn-ea"/>
              </a:rPr>
              <a:t>2.2</a:t>
            </a:r>
            <a:r>
              <a:rPr lang="en-US" altLang="zh-CN" dirty="0">
                <a:latin typeface="微软雅黑" panose="020B0503020204020204" charset="-122"/>
                <a:ea typeface="微软雅黑" panose="020B0503020204020204" charset="-122"/>
                <a:sym typeface="+mn-ea"/>
              </a:rPr>
              <a:t>自然条件</a:t>
            </a:r>
          </a:p>
          <a:p>
            <a:pPr>
              <a:lnSpc>
                <a:spcPct val="150000"/>
              </a:lnSpc>
            </a:pPr>
            <a:r>
              <a:rPr lang="en-US" altLang="zh-CN" dirty="0">
                <a:latin typeface="微软雅黑" panose="020B0503020204020204" charset="-122"/>
                <a:ea typeface="微软雅黑" panose="020B0503020204020204" charset="-122"/>
                <a:sym typeface="+mn-ea"/>
              </a:rPr>
              <a:t>2.3社会经济</a:t>
            </a:r>
          </a:p>
          <a:p>
            <a:pPr>
              <a:lnSpc>
                <a:spcPct val="150000"/>
              </a:lnSpc>
            </a:pPr>
            <a:r>
              <a:rPr lang="en-US" altLang="zh-CN" dirty="0">
                <a:latin typeface="微软雅黑" panose="020B0503020204020204" charset="-122"/>
                <a:ea typeface="微软雅黑" panose="020B0503020204020204" charset="-122"/>
                <a:sym typeface="+mn-ea"/>
              </a:rPr>
              <a:t>2.4</a:t>
            </a:r>
            <a:r>
              <a:rPr lang="en-US" altLang="zh-CN" dirty="0" smtClean="0">
                <a:latin typeface="微软雅黑" panose="020B0503020204020204" charset="-122"/>
                <a:ea typeface="微软雅黑" panose="020B0503020204020204" charset="-122"/>
                <a:sym typeface="+mn-ea"/>
              </a:rPr>
              <a:t>村庄</a:t>
            </a:r>
            <a:r>
              <a:rPr lang="zh-CN" altLang="en-US" dirty="0" smtClean="0">
                <a:latin typeface="微软雅黑" panose="020B0503020204020204" charset="-122"/>
                <a:ea typeface="微软雅黑" panose="020B0503020204020204" charset="-122"/>
                <a:sym typeface="+mn-ea"/>
              </a:rPr>
              <a:t>风貌</a:t>
            </a:r>
            <a:r>
              <a:rPr lang="zh-CN" altLang="en-US" dirty="0">
                <a:latin typeface="微软雅黑" panose="020B0503020204020204" charset="-122"/>
                <a:ea typeface="微软雅黑" panose="020B0503020204020204" charset="-122"/>
                <a:sym typeface="+mn-ea"/>
              </a:rPr>
              <a:t>与设施</a:t>
            </a:r>
            <a:endParaRPr lang="en-US" altLang="zh-CN" dirty="0">
              <a:latin typeface="微软雅黑" panose="020B0503020204020204" charset="-122"/>
              <a:ea typeface="微软雅黑" panose="020B0503020204020204" charset="-122"/>
              <a:sym typeface="+mn-ea"/>
            </a:endParaRPr>
          </a:p>
          <a:p>
            <a:pPr>
              <a:lnSpc>
                <a:spcPct val="150000"/>
              </a:lnSpc>
            </a:pPr>
            <a:r>
              <a:rPr lang="en-US" altLang="zh-CN" dirty="0">
                <a:latin typeface="微软雅黑" panose="020B0503020204020204" charset="-122"/>
                <a:ea typeface="微软雅黑" panose="020B0503020204020204" charset="-122"/>
                <a:sym typeface="+mn-ea"/>
              </a:rPr>
              <a:t>2.5</a:t>
            </a:r>
            <a:r>
              <a:rPr lang="en-US" altLang="zh-CN" dirty="0" smtClean="0">
                <a:latin typeface="微软雅黑" panose="020B0503020204020204" charset="-122"/>
                <a:ea typeface="微软雅黑" panose="020B0503020204020204" charset="-122"/>
                <a:sym typeface="+mn-ea"/>
              </a:rPr>
              <a:t>国土空间现状</a:t>
            </a:r>
            <a:endParaRPr lang="en-US" altLang="zh-CN" dirty="0">
              <a:latin typeface="微软雅黑" panose="020B0503020204020204" charset="-122"/>
              <a:ea typeface="微软雅黑" panose="020B0503020204020204" charset="-122"/>
              <a:sym typeface="+mn-ea"/>
            </a:endParaRPr>
          </a:p>
          <a:p>
            <a:pPr>
              <a:lnSpc>
                <a:spcPct val="150000"/>
              </a:lnSpc>
            </a:pPr>
            <a:r>
              <a:rPr lang="en-US" altLang="zh-CN" dirty="0">
                <a:latin typeface="微软雅黑" panose="020B0503020204020204" charset="-122"/>
                <a:ea typeface="微软雅黑" panose="020B0503020204020204" charset="-122"/>
                <a:sym typeface="+mn-ea"/>
              </a:rPr>
              <a:t>2.6民意诉求</a:t>
            </a:r>
          </a:p>
          <a:p>
            <a:pPr>
              <a:lnSpc>
                <a:spcPct val="150000"/>
              </a:lnSpc>
            </a:pPr>
            <a:r>
              <a:rPr lang="en-US" altLang="zh-CN" dirty="0">
                <a:latin typeface="微软雅黑" panose="020B0503020204020204" charset="-122"/>
                <a:ea typeface="微软雅黑" panose="020B0503020204020204" charset="-122"/>
                <a:sym typeface="+mn-ea"/>
              </a:rPr>
              <a:t>2.7现状问题总结</a:t>
            </a:r>
          </a:p>
        </p:txBody>
      </p:sp>
      <p:sp>
        <p:nvSpPr>
          <p:cNvPr id="13" name="TextBox 18"/>
          <p:cNvSpPr txBox="1"/>
          <p:nvPr/>
        </p:nvSpPr>
        <p:spPr>
          <a:xfrm>
            <a:off x="10222259" y="1411601"/>
            <a:ext cx="4394200" cy="641615"/>
          </a:xfrm>
          <a:prstGeom prst="rect">
            <a:avLst/>
          </a:prstGeom>
          <a:noFill/>
        </p:spPr>
        <p:txBody>
          <a:bodyPr wrap="square" lIns="208689" tIns="104345" rIns="208689" bIns="104345" rtlCol="0">
            <a:spAutoFit/>
          </a:bodyPr>
          <a:lstStyle/>
          <a:p>
            <a:pPr lvl="0" algn="l">
              <a:buClrTx/>
              <a:buSzTx/>
              <a:buFontTx/>
            </a:pPr>
            <a:r>
              <a:rPr lang="zh-CN" altLang="en-US" sz="2800" b="1" dirty="0">
                <a:solidFill>
                  <a:srgbClr val="C00000"/>
                </a:solidFill>
                <a:effectLst>
                  <a:outerShdw blurRad="50800" dist="50800" dir="5400000" algn="ctr" rotWithShape="0">
                    <a:schemeClr val="bg1"/>
                  </a:outerShdw>
                </a:effectLst>
                <a:latin typeface="微软雅黑" panose="020B0503020204020204" charset="-122"/>
                <a:ea typeface="微软雅黑" panose="020B0503020204020204" charset="-122"/>
                <a:sym typeface="+mn-ea"/>
              </a:rPr>
              <a:t>三、总体定位及规模预测</a:t>
            </a:r>
          </a:p>
        </p:txBody>
      </p:sp>
      <p:sp>
        <p:nvSpPr>
          <p:cNvPr id="14" name="TextBox 19"/>
          <p:cNvSpPr txBox="1"/>
          <p:nvPr/>
        </p:nvSpPr>
        <p:spPr>
          <a:xfrm>
            <a:off x="10222259" y="2168980"/>
            <a:ext cx="4391025" cy="2288220"/>
          </a:xfrm>
          <a:prstGeom prst="rect">
            <a:avLst/>
          </a:prstGeom>
          <a:noFill/>
          <a:ln>
            <a:noFill/>
          </a:ln>
        </p:spPr>
        <p:txBody>
          <a:bodyPr wrap="square" lIns="208689" tIns="104345" rIns="208689" bIns="104345" rtlCol="0" anchor="ctr" anchorCtr="0">
            <a:spAutoFit/>
          </a:bodyPr>
          <a:lstStyle/>
          <a:p>
            <a:pPr lvl="0">
              <a:lnSpc>
                <a:spcPct val="150000"/>
              </a:lnSpc>
            </a:pPr>
            <a:r>
              <a:rPr lang="en-US" altLang="zh-CN" dirty="0">
                <a:latin typeface="微软雅黑" panose="020B0503020204020204" charset="-122"/>
                <a:ea typeface="微软雅黑" panose="020B0503020204020204" charset="-122"/>
                <a:sym typeface="+mn-ea"/>
              </a:rPr>
              <a:t>3.1相关规划解读</a:t>
            </a:r>
          </a:p>
          <a:p>
            <a:pPr lvl="0">
              <a:lnSpc>
                <a:spcPct val="150000"/>
              </a:lnSpc>
            </a:pPr>
            <a:r>
              <a:rPr lang="en-US" altLang="zh-CN" dirty="0">
                <a:latin typeface="微软雅黑" panose="020B0503020204020204" charset="-122"/>
                <a:ea typeface="微软雅黑" panose="020B0503020204020204" charset="-122"/>
                <a:sym typeface="+mn-ea"/>
              </a:rPr>
              <a:t>3.2村庄总体定位</a:t>
            </a:r>
          </a:p>
          <a:p>
            <a:pPr lvl="0">
              <a:lnSpc>
                <a:spcPct val="150000"/>
              </a:lnSpc>
            </a:pPr>
            <a:r>
              <a:rPr lang="en-US" altLang="zh-CN" dirty="0">
                <a:latin typeface="微软雅黑" panose="020B0503020204020204" charset="-122"/>
                <a:ea typeface="微软雅黑" panose="020B0503020204020204" charset="-122"/>
                <a:sym typeface="+mn-ea"/>
              </a:rPr>
              <a:t>3.3规模预测</a:t>
            </a:r>
          </a:p>
          <a:p>
            <a:pPr lvl="0">
              <a:lnSpc>
                <a:spcPct val="150000"/>
              </a:lnSpc>
            </a:pPr>
            <a:r>
              <a:rPr lang="en-US" altLang="zh-CN" dirty="0">
                <a:latin typeface="微软雅黑" panose="020B0503020204020204" charset="-122"/>
                <a:ea typeface="微软雅黑" panose="020B0503020204020204" charset="-122"/>
                <a:sym typeface="+mn-ea"/>
              </a:rPr>
              <a:t>3.4</a:t>
            </a:r>
            <a:r>
              <a:rPr lang="zh-CN" altLang="en-US" dirty="0">
                <a:latin typeface="微软雅黑" panose="020B0503020204020204" charset="-122"/>
                <a:ea typeface="微软雅黑" panose="020B0503020204020204" charset="-122"/>
                <a:sym typeface="+mn-ea"/>
              </a:rPr>
              <a:t>村庄规划指标</a:t>
            </a:r>
            <a:endParaRPr lang="en-US" altLang="zh-CN" dirty="0">
              <a:latin typeface="微软雅黑" panose="020B0503020204020204" charset="-122"/>
              <a:ea typeface="微软雅黑" panose="020B0503020204020204" charset="-122"/>
              <a:sym typeface="+mn-ea"/>
            </a:endParaRPr>
          </a:p>
          <a:p>
            <a:pPr lvl="0">
              <a:lnSpc>
                <a:spcPct val="150000"/>
              </a:lnSpc>
            </a:pPr>
            <a:r>
              <a:rPr lang="en-US" altLang="zh-CN" dirty="0">
                <a:latin typeface="微软雅黑" panose="020B0503020204020204" charset="-122"/>
                <a:ea typeface="微软雅黑" panose="020B0503020204020204" charset="-122"/>
                <a:sym typeface="+mn-ea"/>
              </a:rPr>
              <a:t>3.5居民点分类</a:t>
            </a:r>
          </a:p>
        </p:txBody>
      </p:sp>
      <p:sp>
        <p:nvSpPr>
          <p:cNvPr id="15" name="TextBox 24"/>
          <p:cNvSpPr txBox="1"/>
          <p:nvPr/>
        </p:nvSpPr>
        <p:spPr>
          <a:xfrm>
            <a:off x="885519" y="6103107"/>
            <a:ext cx="4025900" cy="3534715"/>
          </a:xfrm>
          <a:prstGeom prst="rect">
            <a:avLst/>
          </a:prstGeom>
          <a:noFill/>
          <a:ln>
            <a:noFill/>
          </a:ln>
        </p:spPr>
        <p:txBody>
          <a:bodyPr wrap="square" lIns="208689" tIns="104345" rIns="208689" bIns="104345" rtlCol="0" anchor="ctr" anchorCtr="0">
            <a:spAutoFit/>
          </a:bodyPr>
          <a:lstStyle/>
          <a:p>
            <a:pPr lvl="0">
              <a:lnSpc>
                <a:spcPct val="150000"/>
              </a:lnSpc>
              <a:buClrTx/>
              <a:buSzTx/>
              <a:buFontTx/>
            </a:pPr>
            <a:r>
              <a:rPr lang="en-US" altLang="zh-CN" dirty="0">
                <a:latin typeface="微软雅黑" panose="020B0503020204020204" charset="-122"/>
                <a:ea typeface="微软雅黑" panose="020B0503020204020204" charset="-122"/>
                <a:sym typeface="+mn-ea"/>
              </a:rPr>
              <a:t>4.1国土空间总体布局</a:t>
            </a:r>
          </a:p>
          <a:p>
            <a:pPr lvl="0">
              <a:lnSpc>
                <a:spcPct val="150000"/>
              </a:lnSpc>
              <a:buClrTx/>
              <a:buSzTx/>
              <a:buFontTx/>
            </a:pPr>
            <a:r>
              <a:rPr lang="en-US" altLang="zh-CN" dirty="0" smtClean="0">
                <a:latin typeface="微软雅黑" panose="020B0503020204020204" charset="-122"/>
                <a:ea typeface="微软雅黑" panose="020B0503020204020204" charset="-122"/>
                <a:sym typeface="+mn-ea"/>
              </a:rPr>
              <a:t>4.2</a:t>
            </a:r>
            <a:r>
              <a:rPr lang="zh-CN" altLang="en-US" dirty="0" smtClean="0">
                <a:latin typeface="微软雅黑" panose="020B0503020204020204" charset="-122"/>
                <a:ea typeface="微软雅黑" panose="020B0503020204020204" charset="-122"/>
                <a:sym typeface="+mn-ea"/>
              </a:rPr>
              <a:t>重要控制线分布</a:t>
            </a:r>
            <a:endParaRPr lang="en-US" altLang="zh-CN" dirty="0">
              <a:latin typeface="微软雅黑" panose="020B0503020204020204" charset="-122"/>
              <a:ea typeface="微软雅黑" panose="020B0503020204020204" charset="-122"/>
              <a:sym typeface="+mn-ea"/>
            </a:endParaRPr>
          </a:p>
          <a:p>
            <a:pPr lvl="0">
              <a:lnSpc>
                <a:spcPct val="150000"/>
              </a:lnSpc>
              <a:buClrTx/>
              <a:buSzTx/>
              <a:buFontTx/>
            </a:pPr>
            <a:r>
              <a:rPr lang="en-US" altLang="zh-CN" dirty="0">
                <a:latin typeface="微软雅黑" panose="020B0503020204020204" charset="-122"/>
                <a:ea typeface="微软雅黑" panose="020B0503020204020204" charset="-122"/>
                <a:sym typeface="+mn-ea"/>
              </a:rPr>
              <a:t>4.3国土空间用途分区与管制</a:t>
            </a:r>
          </a:p>
          <a:p>
            <a:pPr lvl="0">
              <a:lnSpc>
                <a:spcPct val="150000"/>
              </a:lnSpc>
              <a:buClrTx/>
              <a:buSzTx/>
              <a:buFontTx/>
            </a:pPr>
            <a:r>
              <a:rPr lang="en-US" altLang="zh-CN" dirty="0">
                <a:latin typeface="微软雅黑" panose="020B0503020204020204" charset="-122"/>
                <a:ea typeface="微软雅黑" panose="020B0503020204020204" charset="-122"/>
                <a:sym typeface="+mn-ea"/>
              </a:rPr>
              <a:t>4.4土地综合整治及生态修复</a:t>
            </a:r>
          </a:p>
          <a:p>
            <a:pPr lvl="0">
              <a:lnSpc>
                <a:spcPct val="150000"/>
              </a:lnSpc>
              <a:buClrTx/>
              <a:buSzTx/>
              <a:buFontTx/>
            </a:pPr>
            <a:r>
              <a:rPr lang="en-US" altLang="zh-CN" dirty="0">
                <a:latin typeface="微软雅黑" panose="020B0503020204020204" charset="-122"/>
                <a:ea typeface="微软雅黑" panose="020B0503020204020204" charset="-122"/>
                <a:sym typeface="+mn-ea"/>
              </a:rPr>
              <a:t>4.5产业发展规划</a:t>
            </a:r>
          </a:p>
          <a:p>
            <a:pPr lvl="0">
              <a:lnSpc>
                <a:spcPct val="150000"/>
              </a:lnSpc>
              <a:buClrTx/>
              <a:buSzTx/>
              <a:buFontTx/>
            </a:pPr>
            <a:r>
              <a:rPr lang="en-US" altLang="zh-CN" dirty="0">
                <a:latin typeface="微软雅黑" panose="020B0503020204020204" charset="-122"/>
                <a:ea typeface="微软雅黑" panose="020B0503020204020204" charset="-122"/>
                <a:sym typeface="+mn-ea"/>
              </a:rPr>
              <a:t>4.6道路交通规划</a:t>
            </a:r>
          </a:p>
          <a:p>
            <a:pPr lvl="0">
              <a:lnSpc>
                <a:spcPct val="150000"/>
              </a:lnSpc>
              <a:buClrTx/>
              <a:buSzTx/>
              <a:buFontTx/>
            </a:pPr>
            <a:r>
              <a:rPr lang="en-US" altLang="zh-CN" dirty="0">
                <a:latin typeface="微软雅黑" panose="020B0503020204020204" charset="-122"/>
                <a:ea typeface="微软雅黑" panose="020B0503020204020204" charset="-122"/>
                <a:sym typeface="+mn-ea"/>
              </a:rPr>
              <a:t>4.7公共服务设施和公用设施规划</a:t>
            </a:r>
          </a:p>
          <a:p>
            <a:pPr lvl="0">
              <a:lnSpc>
                <a:spcPct val="150000"/>
              </a:lnSpc>
              <a:buClrTx/>
              <a:buSzTx/>
              <a:buFontTx/>
            </a:pPr>
            <a:r>
              <a:rPr lang="en-US" altLang="zh-CN" dirty="0">
                <a:latin typeface="微软雅黑" panose="020B0503020204020204" charset="-122"/>
                <a:ea typeface="微软雅黑" panose="020B0503020204020204" charset="-122"/>
                <a:sym typeface="+mn-ea"/>
              </a:rPr>
              <a:t>4.8</a:t>
            </a:r>
            <a:r>
              <a:rPr lang="zh-CN" altLang="en-US" dirty="0">
                <a:latin typeface="微软雅黑" panose="020B0503020204020204" charset="-122"/>
                <a:ea typeface="微软雅黑" panose="020B0503020204020204" charset="-122"/>
                <a:sym typeface="+mn-ea"/>
              </a:rPr>
              <a:t>村庄安全与防灾减灾</a:t>
            </a:r>
            <a:endParaRPr lang="en-US" altLang="zh-CN" dirty="0">
              <a:latin typeface="微软雅黑" panose="020B0503020204020204" charset="-122"/>
              <a:ea typeface="微软雅黑" panose="020B0503020204020204" charset="-122"/>
              <a:sym typeface="+mn-ea"/>
            </a:endParaRPr>
          </a:p>
        </p:txBody>
      </p:sp>
      <p:sp>
        <p:nvSpPr>
          <p:cNvPr id="16" name="TextBox 29"/>
          <p:cNvSpPr txBox="1"/>
          <p:nvPr/>
        </p:nvSpPr>
        <p:spPr>
          <a:xfrm>
            <a:off x="5562957" y="6196351"/>
            <a:ext cx="3724275" cy="1457223"/>
          </a:xfrm>
          <a:prstGeom prst="rect">
            <a:avLst/>
          </a:prstGeom>
          <a:noFill/>
          <a:ln>
            <a:noFill/>
          </a:ln>
        </p:spPr>
        <p:txBody>
          <a:bodyPr wrap="square" lIns="208689" tIns="104345" rIns="208689" bIns="104345" rtlCol="0" anchor="ctr" anchorCtr="0">
            <a:spAutoFit/>
          </a:bodyPr>
          <a:lstStyle/>
          <a:p>
            <a:pPr>
              <a:lnSpc>
                <a:spcPct val="150000"/>
              </a:lnSpc>
            </a:pPr>
            <a:r>
              <a:rPr lang="en-US" altLang="zh-CN" dirty="0">
                <a:latin typeface="微软雅黑" panose="020B0503020204020204" charset="-122"/>
                <a:ea typeface="微软雅黑" panose="020B0503020204020204" charset="-122"/>
                <a:sym typeface="+mn-ea"/>
              </a:rPr>
              <a:t>5.1</a:t>
            </a:r>
            <a:r>
              <a:rPr lang="zh-CN" altLang="en-US" dirty="0">
                <a:latin typeface="微软雅黑" panose="020B0503020204020204" charset="-122"/>
                <a:ea typeface="微软雅黑" panose="020B0503020204020204" charset="-122"/>
                <a:sym typeface="+mn-ea"/>
              </a:rPr>
              <a:t>村域风貌引导</a:t>
            </a:r>
            <a:endParaRPr lang="en-US" altLang="zh-CN" dirty="0">
              <a:latin typeface="微软雅黑" panose="020B0503020204020204" charset="-122"/>
              <a:ea typeface="微软雅黑" panose="020B0503020204020204" charset="-122"/>
              <a:sym typeface="+mn-ea"/>
            </a:endParaRPr>
          </a:p>
          <a:p>
            <a:pPr>
              <a:lnSpc>
                <a:spcPct val="150000"/>
              </a:lnSpc>
            </a:pPr>
            <a:r>
              <a:rPr lang="en-US" altLang="zh-CN" dirty="0">
                <a:latin typeface="微软雅黑" panose="020B0503020204020204" charset="-122"/>
                <a:ea typeface="微软雅黑" panose="020B0503020204020204" charset="-122"/>
                <a:sym typeface="+mn-ea"/>
              </a:rPr>
              <a:t>5.2</a:t>
            </a:r>
            <a:r>
              <a:rPr lang="zh-CN" altLang="en-US" dirty="0">
                <a:latin typeface="微软雅黑" panose="020B0503020204020204" charset="-122"/>
                <a:ea typeface="微软雅黑" panose="020B0503020204020204" charset="-122"/>
                <a:sym typeface="+mn-ea"/>
              </a:rPr>
              <a:t>重点区域设计</a:t>
            </a:r>
            <a:endParaRPr lang="en-US" altLang="zh-CN" dirty="0">
              <a:latin typeface="微软雅黑" panose="020B0503020204020204" charset="-122"/>
              <a:ea typeface="微软雅黑" panose="020B0503020204020204" charset="-122"/>
              <a:sym typeface="+mn-ea"/>
            </a:endParaRPr>
          </a:p>
          <a:p>
            <a:pPr>
              <a:lnSpc>
                <a:spcPct val="150000"/>
              </a:lnSpc>
            </a:pPr>
            <a:r>
              <a:rPr lang="en-US" altLang="zh-CN" dirty="0">
                <a:latin typeface="微软雅黑" panose="020B0503020204020204" charset="-122"/>
                <a:ea typeface="微软雅黑" panose="020B0503020204020204" charset="-122"/>
                <a:sym typeface="+mn-ea"/>
              </a:rPr>
              <a:t>5.3人居环境整治</a:t>
            </a:r>
            <a:endParaRPr lang="zh-CN" altLang="en-US" dirty="0">
              <a:latin typeface="微软雅黑" panose="020B0503020204020204" charset="-122"/>
              <a:ea typeface="微软雅黑" panose="020B0503020204020204" charset="-122"/>
              <a:sym typeface="+mn-ea"/>
            </a:endParaRPr>
          </a:p>
        </p:txBody>
      </p:sp>
      <p:sp>
        <p:nvSpPr>
          <p:cNvPr id="17" name="TextBox 33"/>
          <p:cNvSpPr txBox="1"/>
          <p:nvPr/>
        </p:nvSpPr>
        <p:spPr>
          <a:xfrm>
            <a:off x="10222259" y="5374001"/>
            <a:ext cx="4394200" cy="641615"/>
          </a:xfrm>
          <a:prstGeom prst="rect">
            <a:avLst/>
          </a:prstGeom>
          <a:noFill/>
        </p:spPr>
        <p:txBody>
          <a:bodyPr wrap="square" lIns="208689" tIns="104345" rIns="208689" bIns="104345" rtlCol="0">
            <a:spAutoFit/>
          </a:bodyPr>
          <a:lstStyle/>
          <a:p>
            <a:r>
              <a:rPr lang="zh-CN" altLang="en-US" sz="2800" b="1" dirty="0">
                <a:solidFill>
                  <a:srgbClr val="C00000"/>
                </a:solidFill>
                <a:effectLst>
                  <a:outerShdw blurRad="50800" dist="50800" dir="5400000" algn="ctr" rotWithShape="0">
                    <a:schemeClr val="bg1"/>
                  </a:outerShdw>
                </a:effectLst>
                <a:latin typeface="微软雅黑" panose="020B0503020204020204" charset="-122"/>
                <a:ea typeface="微软雅黑" panose="020B0503020204020204" charset="-122"/>
                <a:sym typeface="+mn-ea"/>
              </a:rPr>
              <a:t>六、规划实施保障</a:t>
            </a:r>
          </a:p>
        </p:txBody>
      </p:sp>
      <p:sp>
        <p:nvSpPr>
          <p:cNvPr id="19" name="TextBox 34"/>
          <p:cNvSpPr txBox="1"/>
          <p:nvPr/>
        </p:nvSpPr>
        <p:spPr>
          <a:xfrm>
            <a:off x="10222259" y="6193941"/>
            <a:ext cx="4394200" cy="1041725"/>
          </a:xfrm>
          <a:prstGeom prst="rect">
            <a:avLst/>
          </a:prstGeom>
          <a:noFill/>
          <a:ln>
            <a:noFill/>
          </a:ln>
        </p:spPr>
        <p:txBody>
          <a:bodyPr wrap="square" lIns="208689" tIns="104345" rIns="208689" bIns="104345" rtlCol="0" anchor="ctr" anchorCtr="0">
            <a:spAutoFit/>
          </a:bodyPr>
          <a:lstStyle/>
          <a:p>
            <a:pPr>
              <a:lnSpc>
                <a:spcPct val="150000"/>
              </a:lnSpc>
              <a:buClrTx/>
              <a:buSzTx/>
              <a:buFontTx/>
            </a:pPr>
            <a:r>
              <a:rPr lang="en-US" altLang="zh-CN" dirty="0">
                <a:latin typeface="微软雅黑" panose="020B0503020204020204" charset="-122"/>
                <a:ea typeface="微软雅黑" panose="020B0503020204020204" charset="-122"/>
                <a:sym typeface="+mn-ea"/>
              </a:rPr>
              <a:t>6.1近期建设项目库</a:t>
            </a:r>
          </a:p>
          <a:p>
            <a:pPr>
              <a:lnSpc>
                <a:spcPct val="150000"/>
              </a:lnSpc>
              <a:buClrTx/>
              <a:buSzTx/>
              <a:buFontTx/>
            </a:pPr>
            <a:r>
              <a:rPr lang="en-US" altLang="zh-CN" dirty="0">
                <a:latin typeface="微软雅黑" panose="020B0503020204020204" charset="-122"/>
                <a:ea typeface="微软雅黑" panose="020B0503020204020204" charset="-122"/>
                <a:sym typeface="+mn-ea"/>
              </a:rPr>
              <a:t>6.2规划实施保障</a:t>
            </a:r>
          </a:p>
        </p:txBody>
      </p:sp>
      <p:sp>
        <p:nvSpPr>
          <p:cNvPr id="20" name="TextBox 28"/>
          <p:cNvSpPr txBox="1"/>
          <p:nvPr/>
        </p:nvSpPr>
        <p:spPr>
          <a:xfrm>
            <a:off x="5562322" y="5374001"/>
            <a:ext cx="3724910" cy="641615"/>
          </a:xfrm>
          <a:prstGeom prst="rect">
            <a:avLst/>
          </a:prstGeom>
          <a:noFill/>
        </p:spPr>
        <p:txBody>
          <a:bodyPr wrap="square" lIns="208689" tIns="104345" rIns="208689" bIns="104345" rtlCol="0">
            <a:spAutoFit/>
          </a:bodyPr>
          <a:lstStyle/>
          <a:p>
            <a:pPr lvl="0">
              <a:buClrTx/>
              <a:buSzTx/>
              <a:buFontTx/>
            </a:pPr>
            <a:r>
              <a:rPr lang="zh-CN" altLang="en-US" sz="2800" b="1" dirty="0">
                <a:solidFill>
                  <a:srgbClr val="C00000"/>
                </a:solidFill>
                <a:effectLst>
                  <a:outerShdw blurRad="50800" dist="50800" dir="5400000" algn="ctr" rotWithShape="0">
                    <a:schemeClr val="bg1"/>
                  </a:outerShdw>
                </a:effectLst>
                <a:latin typeface="微软雅黑" panose="020B0503020204020204" charset="-122"/>
                <a:ea typeface="微软雅黑" panose="020B0503020204020204" charset="-122"/>
                <a:sym typeface="+mn-ea"/>
              </a:rPr>
              <a:t>五、居民点建设指引</a:t>
            </a:r>
          </a:p>
        </p:txBody>
      </p:sp>
      <p:sp>
        <p:nvSpPr>
          <p:cNvPr id="26" name="TextBox 25"/>
          <p:cNvSpPr txBox="1"/>
          <p:nvPr/>
        </p:nvSpPr>
        <p:spPr>
          <a:xfrm>
            <a:off x="858415" y="318120"/>
            <a:ext cx="2956844" cy="923330"/>
          </a:xfrm>
          <a:prstGeom prst="rect">
            <a:avLst/>
          </a:prstGeom>
          <a:noFill/>
        </p:spPr>
        <p:txBody>
          <a:bodyPr wrap="square" rtlCol="0">
            <a:spAutoFit/>
          </a:bodyPr>
          <a:lstStyle/>
          <a:p>
            <a:r>
              <a:rPr lang="zh-CN" altLang="en-US" sz="5400" b="1" dirty="0" smtClean="0">
                <a:solidFill>
                  <a:srgbClr val="C00000"/>
                </a:solidFill>
                <a:effectLst>
                  <a:outerShdw blurRad="50800" dist="50800" dir="5400000" algn="ctr" rotWithShape="0">
                    <a:schemeClr val="bg1"/>
                  </a:outerShdw>
                </a:effectLst>
                <a:latin typeface="微软雅黑" pitchFamily="34" charset="-122"/>
                <a:ea typeface="微软雅黑" pitchFamily="34" charset="-122"/>
              </a:rPr>
              <a:t>目   录</a:t>
            </a:r>
            <a:endParaRPr lang="zh-CN" altLang="en-US" sz="5400" b="1" dirty="0">
              <a:solidFill>
                <a:srgbClr val="C00000"/>
              </a:solidFill>
              <a:effectLst>
                <a:outerShdw blurRad="50800" dist="50800" dir="5400000" algn="ctr" rotWithShape="0">
                  <a:schemeClr val="bg1"/>
                </a:outerShdw>
              </a:effectLst>
              <a:latin typeface="微软雅黑" pitchFamily="34" charset="-122"/>
              <a:ea typeface="微软雅黑" pitchFamily="3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86049" name="Picture 1" descr="F:\2024年项目\金寨航拍\1\汤加汇\DJI_0063.JPG"/>
          <p:cNvPicPr>
            <a:picLocks noChangeAspect="1" noChangeArrowheads="1"/>
          </p:cNvPicPr>
          <p:nvPr/>
        </p:nvPicPr>
        <p:blipFill>
          <a:blip r:embed="rId3" cstate="print">
            <a:lum contrast="-10000"/>
          </a:blip>
          <a:srcRect l="56810"/>
          <a:stretch>
            <a:fillRect/>
          </a:stretch>
        </p:blipFill>
        <p:spPr bwMode="auto">
          <a:xfrm>
            <a:off x="0" y="-1"/>
            <a:ext cx="8209467" cy="10691813"/>
          </a:xfrm>
          <a:prstGeom prst="rect">
            <a:avLst/>
          </a:prstGeom>
          <a:noFill/>
        </p:spPr>
      </p:pic>
      <p:sp>
        <p:nvSpPr>
          <p:cNvPr id="7" name="TextBox 8"/>
          <p:cNvSpPr txBox="1"/>
          <p:nvPr/>
        </p:nvSpPr>
        <p:spPr>
          <a:xfrm>
            <a:off x="9364379" y="4077374"/>
            <a:ext cx="4384228" cy="641615"/>
          </a:xfrm>
          <a:prstGeom prst="rect">
            <a:avLst/>
          </a:prstGeom>
          <a:solidFill>
            <a:schemeClr val="accent2">
              <a:lumMod val="60000"/>
              <a:lumOff val="40000"/>
            </a:schemeClr>
          </a:solidFill>
          <a:ln>
            <a:noFill/>
          </a:ln>
        </p:spPr>
        <p:txBody>
          <a:bodyPr wrap="square" lIns="208689" tIns="104345" rIns="208689" bIns="104345" rtlCol="0">
            <a:spAutoFit/>
          </a:bodyPr>
          <a:lstStyle/>
          <a:p>
            <a:pPr algn="ctr"/>
            <a:r>
              <a:rPr lang="zh-CN" altLang="en-US" sz="2800" b="1" dirty="0" smtClean="0">
                <a:solidFill>
                  <a:srgbClr val="C00000"/>
                </a:solidFill>
                <a:latin typeface="微软雅黑" panose="020B0503020204020204" charset="-122"/>
                <a:ea typeface="微软雅黑" panose="020B0503020204020204" charset="-122"/>
              </a:rPr>
              <a:t>规划</a:t>
            </a:r>
            <a:r>
              <a:rPr lang="zh-CN" altLang="en-US" sz="2800" b="1" dirty="0">
                <a:solidFill>
                  <a:srgbClr val="C00000"/>
                </a:solidFill>
                <a:latin typeface="微软雅黑" panose="020B0503020204020204" charset="-122"/>
                <a:ea typeface="微软雅黑" panose="020B0503020204020204" charset="-122"/>
              </a:rPr>
              <a:t>总则</a:t>
            </a:r>
          </a:p>
        </p:txBody>
      </p:sp>
      <p:sp>
        <p:nvSpPr>
          <p:cNvPr id="9" name="矩形 8"/>
          <p:cNvSpPr/>
          <p:nvPr/>
        </p:nvSpPr>
        <p:spPr>
          <a:xfrm>
            <a:off x="9359875" y="5216406"/>
            <a:ext cx="4392488" cy="1705403"/>
          </a:xfrm>
          <a:prstGeom prst="rect">
            <a:avLst/>
          </a:prstGeom>
          <a:noFill/>
          <a:ln>
            <a:noFill/>
          </a:ln>
        </p:spPr>
        <p:txBody>
          <a:bodyPr wrap="square">
            <a:spAutoFit/>
          </a:bodyPr>
          <a:lstStyle/>
          <a:p>
            <a:pPr>
              <a:lnSpc>
                <a:spcPct val="150000"/>
              </a:lnSpc>
            </a:pPr>
            <a:r>
              <a:rPr lang="en-US" altLang="zh-CN" dirty="0" smtClean="0">
                <a:latin typeface="微软雅黑" panose="020B0503020204020204" charset="-122"/>
                <a:ea typeface="微软雅黑" panose="020B0503020204020204" charset="-122"/>
              </a:rPr>
              <a:t>1.1</a:t>
            </a:r>
            <a:r>
              <a:rPr lang="zh-CN" altLang="en-US" dirty="0" smtClean="0">
                <a:latin typeface="微软雅黑" panose="020B0503020204020204" charset="-122"/>
                <a:ea typeface="微软雅黑" panose="020B0503020204020204" charset="-122"/>
              </a:rPr>
              <a:t>规划背景</a:t>
            </a:r>
            <a:endParaRPr lang="en-US" altLang="zh-CN" dirty="0" smtClean="0">
              <a:latin typeface="微软雅黑" panose="020B0503020204020204" charset="-122"/>
              <a:ea typeface="微软雅黑" panose="020B0503020204020204" charset="-122"/>
            </a:endParaRPr>
          </a:p>
          <a:p>
            <a:pPr>
              <a:lnSpc>
                <a:spcPct val="150000"/>
              </a:lnSpc>
            </a:pPr>
            <a:r>
              <a:rPr lang="en-US" altLang="zh-CN" dirty="0" smtClean="0">
                <a:latin typeface="微软雅黑" panose="020B0503020204020204" charset="-122"/>
                <a:ea typeface="微软雅黑" panose="020B0503020204020204" charset="-122"/>
              </a:rPr>
              <a:t>1.2</a:t>
            </a:r>
            <a:r>
              <a:rPr lang="zh-CN" altLang="zh-CN" dirty="0" smtClean="0">
                <a:latin typeface="微软雅黑" panose="020B0503020204020204" charset="-122"/>
                <a:ea typeface="微软雅黑" panose="020B0503020204020204" charset="-122"/>
              </a:rPr>
              <a:t>指导思想、规划原则及目标</a:t>
            </a:r>
          </a:p>
          <a:p>
            <a:pPr>
              <a:lnSpc>
                <a:spcPct val="150000"/>
              </a:lnSpc>
            </a:pPr>
            <a:r>
              <a:rPr lang="en-US" altLang="zh-CN" dirty="0" smtClean="0">
                <a:latin typeface="微软雅黑" panose="020B0503020204020204" charset="-122"/>
                <a:ea typeface="微软雅黑" panose="020B0503020204020204" charset="-122"/>
              </a:rPr>
              <a:t>1.3</a:t>
            </a:r>
            <a:r>
              <a:rPr lang="zh-CN" altLang="en-US" dirty="0" smtClean="0">
                <a:latin typeface="微软雅黑" panose="020B0503020204020204" charset="-122"/>
                <a:ea typeface="微软雅黑" panose="020B0503020204020204" charset="-122"/>
              </a:rPr>
              <a:t>规划依据与技术路线</a:t>
            </a:r>
            <a:endParaRPr lang="en-US" altLang="zh-CN" dirty="0" smtClean="0">
              <a:latin typeface="微软雅黑" panose="020B0503020204020204" charset="-122"/>
              <a:ea typeface="微软雅黑" panose="020B0503020204020204" charset="-122"/>
            </a:endParaRPr>
          </a:p>
          <a:p>
            <a:pPr>
              <a:lnSpc>
                <a:spcPct val="150000"/>
              </a:lnSpc>
            </a:pPr>
            <a:r>
              <a:rPr lang="en-US" altLang="zh-CN" dirty="0" smtClean="0">
                <a:latin typeface="微软雅黑" panose="020B0503020204020204" charset="-122"/>
                <a:ea typeface="微软雅黑" panose="020B0503020204020204" charset="-122"/>
              </a:rPr>
              <a:t>1.4</a:t>
            </a:r>
            <a:r>
              <a:rPr lang="zh-CN" altLang="en-US" dirty="0" smtClean="0">
                <a:latin typeface="微软雅黑" panose="020B0503020204020204" charset="-122"/>
                <a:ea typeface="微软雅黑" panose="020B0503020204020204" charset="-122"/>
              </a:rPr>
              <a:t>规划范围与期限</a:t>
            </a:r>
            <a:endParaRPr lang="zh-CN" altLang="en-US" dirty="0">
              <a:latin typeface="微软雅黑" panose="020B0503020204020204" charset="-122"/>
              <a:ea typeface="微软雅黑" panose="020B0503020204020204" charset="-122"/>
            </a:endParaRPr>
          </a:p>
        </p:txBody>
      </p:sp>
      <p:sp>
        <p:nvSpPr>
          <p:cNvPr id="12" name="矩形 11"/>
          <p:cNvSpPr/>
          <p:nvPr/>
        </p:nvSpPr>
        <p:spPr>
          <a:xfrm>
            <a:off x="1283575" y="3185666"/>
            <a:ext cx="4248695" cy="43924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TextBox 10"/>
          <p:cNvSpPr txBox="1"/>
          <p:nvPr/>
        </p:nvSpPr>
        <p:spPr>
          <a:xfrm>
            <a:off x="4308259" y="4138027"/>
            <a:ext cx="2459328" cy="2215991"/>
          </a:xfrm>
          <a:prstGeom prst="rect">
            <a:avLst/>
          </a:prstGeom>
          <a:noFill/>
        </p:spPr>
        <p:txBody>
          <a:bodyPr wrap="none" rtlCol="0">
            <a:spAutoFit/>
          </a:bodyPr>
          <a:lstStyle/>
          <a:p>
            <a:r>
              <a:rPr lang="zh-CN" altLang="en-US" sz="13800" b="1" dirty="0" smtClean="0">
                <a:solidFill>
                  <a:srgbClr val="C00000"/>
                </a:solidFill>
                <a:latin typeface="微软雅黑" pitchFamily="34" charset="-122"/>
                <a:ea typeface="微软雅黑" pitchFamily="34" charset="-122"/>
              </a:rPr>
              <a:t>壹</a:t>
            </a:r>
            <a:r>
              <a:rPr lang="en-US" altLang="zh-CN" sz="13800" b="1" dirty="0" smtClean="0">
                <a:solidFill>
                  <a:srgbClr val="C00000"/>
                </a:solidFill>
                <a:latin typeface="微软雅黑" pitchFamily="34" charset="-122"/>
                <a:ea typeface="微软雅黑" pitchFamily="34" charset="-122"/>
              </a:rPr>
              <a:t>.</a:t>
            </a:r>
            <a:endParaRPr lang="zh-CN" altLang="en-US" sz="13800" b="1" dirty="0">
              <a:solidFill>
                <a:srgbClr val="C00000"/>
              </a:solidFill>
              <a:latin typeface="微软雅黑" pitchFamily="34" charset="-122"/>
              <a:ea typeface="微软雅黑" pitchFamily="34"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 name="矩形 24"/>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国家战略</a:t>
            </a:r>
            <a:endParaRPr lang="zh-CN" altLang="en-US" sz="2800" b="1" dirty="0">
              <a:latin typeface="微软雅黑" panose="020B0503020204020204" charset="-122"/>
              <a:ea typeface="微软雅黑" panose="020B0503020204020204" charset="-122"/>
            </a:endParaRPr>
          </a:p>
        </p:txBody>
      </p:sp>
      <p:pic>
        <p:nvPicPr>
          <p:cNvPr id="23" name="Picture 1"/>
          <p:cNvPicPr>
            <a:picLocks noChangeAspect="1" noChangeArrowheads="1"/>
          </p:cNvPicPr>
          <p:nvPr/>
        </p:nvPicPr>
        <p:blipFill>
          <a:blip r:embed="rId4" cstate="print"/>
          <a:srcRect/>
          <a:stretch>
            <a:fillRect/>
          </a:stretch>
        </p:blipFill>
        <p:spPr bwMode="auto">
          <a:xfrm>
            <a:off x="8783811" y="1817514"/>
            <a:ext cx="6048672" cy="8424936"/>
          </a:xfrm>
          <a:prstGeom prst="rect">
            <a:avLst/>
          </a:prstGeom>
          <a:noFill/>
          <a:ln w="9525">
            <a:noFill/>
            <a:miter lim="800000"/>
            <a:headEnd/>
            <a:tailEnd/>
          </a:ln>
        </p:spPr>
      </p:pic>
      <p:sp>
        <p:nvSpPr>
          <p:cNvPr id="26" name="矩形 25"/>
          <p:cNvSpPr/>
          <p:nvPr>
            <p:custDataLst>
              <p:tags r:id="rId1"/>
            </p:custDataLst>
          </p:nvPr>
        </p:nvSpPr>
        <p:spPr>
          <a:xfrm>
            <a:off x="574900" y="6642050"/>
            <a:ext cx="8136903" cy="1569660"/>
          </a:xfrm>
          <a:prstGeom prst="rect">
            <a:avLst/>
          </a:prstGeom>
          <a:noFill/>
        </p:spPr>
        <p:txBody>
          <a:bodyPr wrap="square">
            <a:spAutoFit/>
          </a:bodyPr>
          <a:lstStyle/>
          <a:p>
            <a:pPr algn="ctr">
              <a:lnSpc>
                <a:spcPct val="150000"/>
              </a:lnSpc>
            </a:pPr>
            <a:r>
              <a:rPr lang="en-US" altLang="zh-CN" sz="2800" b="1" dirty="0" smtClean="0">
                <a:solidFill>
                  <a:srgbClr val="C12303"/>
                </a:solidFill>
                <a:latin typeface="Bodoni MT Black" pitchFamily="18" charset="0"/>
                <a:ea typeface="微软雅黑" panose="020B0503020204020204" pitchFamily="34" charset="-122"/>
                <a:cs typeface="微软雅黑" panose="020B0503020204020204" pitchFamily="34" charset="-122"/>
              </a:rPr>
              <a:t>2024</a:t>
            </a:r>
            <a:r>
              <a:rPr lang="zh-CN" altLang="en-US" sz="2800" b="1" dirty="0" smtClean="0">
                <a:solidFill>
                  <a:srgbClr val="C12303"/>
                </a:solidFill>
                <a:latin typeface="Bodoni MT Black" pitchFamily="18" charset="0"/>
                <a:ea typeface="微软雅黑" panose="020B0503020204020204" pitchFamily="34" charset="-122"/>
                <a:cs typeface="微软雅黑" panose="020B0503020204020204" pitchFamily="34" charset="-122"/>
              </a:rPr>
              <a:t>年中央一号文件</a:t>
            </a:r>
            <a:endParaRPr lang="en-US" altLang="zh-CN" sz="2800" b="1" dirty="0" smtClean="0">
              <a:solidFill>
                <a:srgbClr val="C12303"/>
              </a:solidFill>
              <a:latin typeface="Bodoni MT Black" pitchFamily="18" charset="0"/>
              <a:ea typeface="微软雅黑" panose="020B0503020204020204" pitchFamily="34" charset="-122"/>
              <a:cs typeface="微软雅黑" panose="020B0503020204020204" pitchFamily="34" charset="-122"/>
            </a:endParaRPr>
          </a:p>
          <a:p>
            <a:pPr algn="ctr">
              <a:lnSpc>
                <a:spcPct val="150000"/>
              </a:lnSpc>
            </a:pPr>
            <a:r>
              <a:rPr lang="en-US" altLang="zh-CN" b="1" dirty="0" smtClean="0">
                <a:solidFill>
                  <a:srgbClr val="C12303"/>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b="1" dirty="0" smtClean="0">
                <a:solidFill>
                  <a:srgbClr val="C12303"/>
                </a:solidFill>
                <a:latin typeface="微软雅黑" panose="020B0503020204020204" pitchFamily="34" charset="-122"/>
                <a:ea typeface="微软雅黑" panose="020B0503020204020204" pitchFamily="34" charset="-122"/>
                <a:cs typeface="微软雅黑" panose="020B0503020204020204" pitchFamily="34" charset="-122"/>
              </a:rPr>
              <a:t>中共中央　国务院关于学习运用“千村示范、万村整治”工程经验有力有效推进乡村全面振兴的意见</a:t>
            </a:r>
            <a:r>
              <a:rPr lang="en-US" altLang="zh-CN" b="1" dirty="0" smtClean="0">
                <a:solidFill>
                  <a:srgbClr val="C12303"/>
                </a:solidFill>
                <a:latin typeface="微软雅黑" panose="020B0503020204020204" pitchFamily="34" charset="-122"/>
                <a:ea typeface="微软雅黑" panose="020B0503020204020204" pitchFamily="34" charset="-122"/>
                <a:cs typeface="微软雅黑" panose="020B0503020204020204" pitchFamily="34" charset="-122"/>
              </a:rPr>
              <a:t>》</a:t>
            </a:r>
          </a:p>
        </p:txBody>
      </p:sp>
      <p:grpSp>
        <p:nvGrpSpPr>
          <p:cNvPr id="28" name="组合 27"/>
          <p:cNvGrpSpPr/>
          <p:nvPr/>
        </p:nvGrpSpPr>
        <p:grpSpPr>
          <a:xfrm>
            <a:off x="447028" y="8226226"/>
            <a:ext cx="8192768" cy="1872208"/>
            <a:chOff x="299243" y="7002090"/>
            <a:chExt cx="9635380" cy="2582001"/>
          </a:xfrm>
          <a:solidFill>
            <a:srgbClr val="64B3DA"/>
          </a:solidFill>
        </p:grpSpPr>
        <p:sp>
          <p:nvSpPr>
            <p:cNvPr id="29" name="圆角矩形 28"/>
            <p:cNvSpPr/>
            <p:nvPr/>
          </p:nvSpPr>
          <p:spPr>
            <a:xfrm>
              <a:off x="299243" y="7013847"/>
              <a:ext cx="4598131" cy="637785"/>
            </a:xfrm>
            <a:prstGeom prst="roundRect">
              <a:avLst/>
            </a:prstGeom>
            <a:noFill/>
            <a:ln w="12700">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smtClean="0">
                  <a:solidFill>
                    <a:srgbClr val="D20000"/>
                  </a:solidFill>
                  <a:latin typeface="微软雅黑" panose="020B0503020204020204" pitchFamily="34" charset="-122"/>
                  <a:ea typeface="微软雅黑" panose="020B0503020204020204" pitchFamily="34" charset="-122"/>
                </a:rPr>
                <a:t>一、确保国家粮食安全</a:t>
              </a:r>
              <a:endParaRPr lang="zh-CN" altLang="en-US" sz="1600" dirty="0" smtClean="0">
                <a:solidFill>
                  <a:srgbClr val="D20000"/>
                </a:solidFill>
                <a:latin typeface="微软雅黑" panose="020B0503020204020204" pitchFamily="34" charset="-122"/>
                <a:ea typeface="微软雅黑" panose="020B0503020204020204" pitchFamily="34" charset="-122"/>
              </a:endParaRPr>
            </a:p>
          </p:txBody>
        </p:sp>
        <p:sp>
          <p:nvSpPr>
            <p:cNvPr id="34" name="圆角矩形 33"/>
            <p:cNvSpPr/>
            <p:nvPr/>
          </p:nvSpPr>
          <p:spPr>
            <a:xfrm>
              <a:off x="299243" y="7948481"/>
              <a:ext cx="4598131" cy="637785"/>
            </a:xfrm>
            <a:prstGeom prst="roundRect">
              <a:avLst/>
            </a:prstGeom>
            <a:noFill/>
            <a:ln w="12700">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smtClean="0">
                  <a:solidFill>
                    <a:srgbClr val="D20000"/>
                  </a:solidFill>
                  <a:latin typeface="微软雅黑" panose="020B0503020204020204" pitchFamily="34" charset="-122"/>
                  <a:ea typeface="微软雅黑" panose="020B0503020204020204" pitchFamily="34" charset="-122"/>
                </a:rPr>
                <a:t>二、确保不发生规模性返贫</a:t>
              </a:r>
              <a:endParaRPr lang="zh-CN" altLang="en-US" sz="1600" dirty="0">
                <a:solidFill>
                  <a:srgbClr val="D20000"/>
                </a:solidFill>
                <a:latin typeface="微软雅黑" panose="020B0503020204020204" pitchFamily="34" charset="-122"/>
                <a:ea typeface="微软雅黑" panose="020B0503020204020204" pitchFamily="34" charset="-122"/>
              </a:endParaRPr>
            </a:p>
          </p:txBody>
        </p:sp>
        <p:sp>
          <p:nvSpPr>
            <p:cNvPr id="35" name="圆角矩形 34"/>
            <p:cNvSpPr/>
            <p:nvPr/>
          </p:nvSpPr>
          <p:spPr>
            <a:xfrm>
              <a:off x="358875" y="8946306"/>
              <a:ext cx="4598131" cy="637785"/>
            </a:xfrm>
            <a:prstGeom prst="roundRect">
              <a:avLst/>
            </a:prstGeom>
            <a:noFill/>
            <a:ln w="12700">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smtClean="0">
                  <a:solidFill>
                    <a:srgbClr val="D20000"/>
                  </a:solidFill>
                  <a:latin typeface="微软雅黑" panose="020B0503020204020204" pitchFamily="34" charset="-122"/>
                  <a:ea typeface="微软雅黑" panose="020B0503020204020204" pitchFamily="34" charset="-122"/>
                </a:rPr>
                <a:t>三、提升乡村产业发展水平</a:t>
              </a:r>
              <a:endParaRPr lang="zh-CN" altLang="en-US" sz="1600" dirty="0" smtClean="0">
                <a:solidFill>
                  <a:srgbClr val="D20000"/>
                </a:solidFill>
                <a:latin typeface="微软雅黑" panose="020B0503020204020204" pitchFamily="34" charset="-122"/>
                <a:ea typeface="微软雅黑" panose="020B0503020204020204" pitchFamily="34" charset="-122"/>
              </a:endParaRPr>
            </a:p>
          </p:txBody>
        </p:sp>
        <p:sp>
          <p:nvSpPr>
            <p:cNvPr id="36" name="圆角矩形 35"/>
            <p:cNvSpPr/>
            <p:nvPr/>
          </p:nvSpPr>
          <p:spPr>
            <a:xfrm>
              <a:off x="5336491" y="7936724"/>
              <a:ext cx="4598130" cy="637785"/>
            </a:xfrm>
            <a:prstGeom prst="roundRect">
              <a:avLst/>
            </a:prstGeom>
            <a:noFill/>
            <a:ln w="12700">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smtClean="0">
                  <a:solidFill>
                    <a:srgbClr val="D20000"/>
                  </a:solidFill>
                  <a:latin typeface="微软雅黑" panose="020B0503020204020204" pitchFamily="34" charset="-122"/>
                  <a:ea typeface="微软雅黑" panose="020B0503020204020204" pitchFamily="34" charset="-122"/>
                </a:rPr>
                <a:t>四、提升乡村建设水平</a:t>
              </a:r>
              <a:endParaRPr lang="zh-CN" altLang="en-US" sz="1600" dirty="0">
                <a:solidFill>
                  <a:srgbClr val="D20000"/>
                </a:solidFill>
                <a:latin typeface="微软雅黑" panose="020B0503020204020204" pitchFamily="34" charset="-122"/>
                <a:ea typeface="微软雅黑" panose="020B0503020204020204" pitchFamily="34" charset="-122"/>
              </a:endParaRPr>
            </a:p>
          </p:txBody>
        </p:sp>
        <p:sp>
          <p:nvSpPr>
            <p:cNvPr id="37" name="圆角矩形 36"/>
            <p:cNvSpPr/>
            <p:nvPr/>
          </p:nvSpPr>
          <p:spPr>
            <a:xfrm>
              <a:off x="5336492" y="7002090"/>
              <a:ext cx="4598131" cy="637785"/>
            </a:xfrm>
            <a:prstGeom prst="roundRect">
              <a:avLst/>
            </a:prstGeom>
            <a:noFill/>
            <a:ln w="12700">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smtClean="0">
                  <a:solidFill>
                    <a:srgbClr val="D20000"/>
                  </a:solidFill>
                  <a:latin typeface="微软雅黑" panose="020B0503020204020204" pitchFamily="34" charset="-122"/>
                  <a:ea typeface="微软雅黑" panose="020B0503020204020204" pitchFamily="34" charset="-122"/>
                </a:rPr>
                <a:t>五、提升乡村治理水平</a:t>
              </a:r>
              <a:endParaRPr lang="zh-CN" altLang="en-US" sz="1600" dirty="0">
                <a:solidFill>
                  <a:srgbClr val="D20000"/>
                </a:solidFill>
                <a:latin typeface="微软雅黑" panose="020B0503020204020204" pitchFamily="34" charset="-122"/>
                <a:ea typeface="微软雅黑" panose="020B0503020204020204" pitchFamily="34" charset="-122"/>
              </a:endParaRPr>
            </a:p>
          </p:txBody>
        </p:sp>
        <p:sp>
          <p:nvSpPr>
            <p:cNvPr id="38" name="圆角矩形 37"/>
            <p:cNvSpPr/>
            <p:nvPr/>
          </p:nvSpPr>
          <p:spPr>
            <a:xfrm>
              <a:off x="5336492" y="8946306"/>
              <a:ext cx="4598131" cy="637785"/>
            </a:xfrm>
            <a:prstGeom prst="roundRect">
              <a:avLst/>
            </a:prstGeom>
            <a:noFill/>
            <a:ln w="12700">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smtClean="0">
                  <a:solidFill>
                    <a:srgbClr val="D20000"/>
                  </a:solidFill>
                  <a:latin typeface="微软雅黑" panose="020B0503020204020204" pitchFamily="34" charset="-122"/>
                  <a:ea typeface="微软雅黑" panose="020B0503020204020204" pitchFamily="34" charset="-122"/>
                </a:rPr>
                <a:t>六、加强党对“三农”工作的全面领导</a:t>
              </a:r>
              <a:endParaRPr lang="zh-CN" altLang="en-US" sz="1600" dirty="0">
                <a:solidFill>
                  <a:srgbClr val="D20000"/>
                </a:solidFill>
                <a:latin typeface="微软雅黑" panose="020B0503020204020204" pitchFamily="34" charset="-122"/>
                <a:ea typeface="微软雅黑" panose="020B0503020204020204" pitchFamily="34" charset="-122"/>
              </a:endParaRPr>
            </a:p>
          </p:txBody>
        </p:sp>
      </p:grpSp>
      <p:pic>
        <p:nvPicPr>
          <p:cNvPr id="39" name="Picture 1"/>
          <p:cNvPicPr>
            <a:picLocks noChangeAspect="1" noChangeArrowheads="1"/>
          </p:cNvPicPr>
          <p:nvPr/>
        </p:nvPicPr>
        <p:blipFill>
          <a:blip r:embed="rId5" cstate="print">
            <a:lum/>
          </a:blip>
          <a:srcRect l="893"/>
          <a:stretch>
            <a:fillRect/>
          </a:stretch>
        </p:blipFill>
        <p:spPr bwMode="auto">
          <a:xfrm>
            <a:off x="430883" y="2177554"/>
            <a:ext cx="8208912" cy="4032448"/>
          </a:xfrm>
          <a:prstGeom prst="rect">
            <a:avLst/>
          </a:prstGeom>
          <a:noFill/>
          <a:ln w="9525">
            <a:noFill/>
            <a:miter lim="800000"/>
            <a:headEnd/>
            <a:tailEnd/>
          </a:ln>
        </p:spPr>
      </p:pic>
      <p:sp>
        <p:nvSpPr>
          <p:cNvPr id="40" name="下箭头 39"/>
          <p:cNvSpPr/>
          <p:nvPr/>
        </p:nvSpPr>
        <p:spPr>
          <a:xfrm>
            <a:off x="3959275" y="6282010"/>
            <a:ext cx="864096" cy="360040"/>
          </a:xfrm>
          <a:prstGeom prst="downArrow">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矩形 45"/>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“乡村振兴，是中华民族伟大复兴的重要基础”</a:t>
            </a:r>
          </a:p>
        </p:txBody>
      </p:sp>
      <p:sp>
        <p:nvSpPr>
          <p:cNvPr id="53"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a:solidFill>
                  <a:srgbClr val="C00000"/>
                </a:solidFill>
                <a:latin typeface="微软雅黑" panose="020B0503020204020204" charset="-122"/>
                <a:ea typeface="微软雅黑" panose="020B0503020204020204" charset="-122"/>
              </a:rPr>
              <a:t>规划背景</a:t>
            </a:r>
          </a:p>
        </p:txBody>
      </p:sp>
      <p:sp>
        <p:nvSpPr>
          <p:cNvPr id="22" name="矩形 21"/>
          <p:cNvSpPr/>
          <p:nvPr/>
        </p:nvSpPr>
        <p:spPr>
          <a:xfrm>
            <a:off x="214859" y="89323"/>
            <a:ext cx="792088" cy="792088"/>
          </a:xfrm>
          <a:prstGeom prst="rect">
            <a:avLst/>
          </a:prstGeom>
          <a:noFill/>
          <a:ln w="38100" cmpd="dbl">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24" name="矩形 23"/>
          <p:cNvSpPr/>
          <p:nvPr/>
        </p:nvSpPr>
        <p:spPr>
          <a:xfrm>
            <a:off x="358875" y="233338"/>
            <a:ext cx="864096" cy="792087"/>
          </a:xfrm>
          <a:prstGeom prst="rect">
            <a:avLst/>
          </a:prstGeom>
          <a:solidFill>
            <a:schemeClr val="bg1"/>
          </a:solidFill>
          <a:ln w="19050" cmpd="sng">
            <a:solidFill>
              <a:srgbClr val="D2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ltLang="zh-CN" sz="3200" b="1" dirty="0">
              <a:solidFill>
                <a:schemeClr val="tx1"/>
              </a:solidFill>
              <a:latin typeface="微软雅黑" panose="020B0503020204020204" charset="-122"/>
              <a:ea typeface="微软雅黑" panose="020B0503020204020204" charset="-122"/>
            </a:endParaRPr>
          </a:p>
        </p:txBody>
      </p:sp>
      <p:sp>
        <p:nvSpPr>
          <p:cNvPr id="31" name="矩形 30"/>
          <p:cNvSpPr/>
          <p:nvPr/>
        </p:nvSpPr>
        <p:spPr>
          <a:xfrm>
            <a:off x="430883" y="305346"/>
            <a:ext cx="720080" cy="648072"/>
          </a:xfrm>
          <a:prstGeom prst="rect">
            <a:avLst/>
          </a:prstGeom>
          <a:solidFill>
            <a:schemeClr val="accent2">
              <a:lumMod val="20000"/>
              <a:lumOff val="8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矩形 31"/>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33" name="矩形 32"/>
          <p:cNvSpPr/>
          <p:nvPr/>
        </p:nvSpPr>
        <p:spPr>
          <a:xfrm>
            <a:off x="10151739" y="305346"/>
            <a:ext cx="5040784" cy="338554"/>
          </a:xfrm>
          <a:prstGeom prst="rect">
            <a:avLst/>
          </a:prstGeom>
          <a:ln>
            <a:noFill/>
          </a:ln>
        </p:spPr>
        <p:txBody>
          <a:bodyPr wrap="square">
            <a:spAutoFit/>
          </a:bodyPr>
          <a:lstStyle/>
          <a:p>
            <a:pPr algn="ct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金寨县汤家汇镇</a:t>
            </a:r>
            <a:r>
              <a:rPr lang="zh-CN" altLang="en-US" sz="1600" b="1" kern="1200"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cs typeface="+mn-cs"/>
              </a:rPr>
              <a:t>汤家汇</a:t>
            </a:r>
            <a:r>
              <a:rPr lang="zh-CN" altLang="en-US" sz="1600" b="1" dirty="0" smtClean="0">
                <a:solidFill>
                  <a:srgbClr val="FF0000"/>
                </a:solidFill>
                <a:effectLst>
                  <a:outerShdw blurRad="50800" dist="50800" dir="5400000" algn="ctr" rotWithShape="0">
                    <a:schemeClr val="bg1"/>
                  </a:outerShdw>
                </a:effectLst>
                <a:latin typeface="微软雅黑" pitchFamily="34" charset="-122"/>
                <a:ea typeface="微软雅黑" pitchFamily="34" charset="-122"/>
              </a:rPr>
              <a:t>村</a:t>
            </a:r>
            <a:r>
              <a:rPr lang="zh-CN" altLang="en-US" sz="1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村庄规划</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a:t>
            </a:r>
            <a:r>
              <a:rPr lang="en-US" altLang="zh-CN"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2021-2035</a:t>
            </a:r>
            <a:r>
              <a:rPr lang="zh-CN" altLang="en-US" sz="1600" b="1" kern="1200"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rPr>
              <a:t>年）</a:t>
            </a:r>
            <a:endParaRPr lang="zh-CN" altLang="en-US" sz="1600" b="1" kern="1200" dirty="0">
              <a:solidFill>
                <a:schemeClr val="bg1"/>
              </a:solidFill>
              <a:effectLst>
                <a:outerShdw blurRad="50800" dist="50800" dir="5400000" algn="ctr" rotWithShape="0">
                  <a:srgbClr val="FF0000"/>
                </a:outerShdw>
              </a:effectLst>
              <a:latin typeface="微软雅黑" pitchFamily="34" charset="-122"/>
              <a:ea typeface="微软雅黑" pitchFamily="34" charset="-122"/>
              <a:cs typeface="+mn-cs"/>
            </a:endParaRPr>
          </a:p>
        </p:txBody>
      </p:sp>
      <p:cxnSp>
        <p:nvCxnSpPr>
          <p:cNvPr id="42" name="直接连接符 41"/>
          <p:cNvCxnSpPr/>
          <p:nvPr/>
        </p:nvCxnSpPr>
        <p:spPr>
          <a:xfrm>
            <a:off x="5039395" y="737394"/>
            <a:ext cx="9792618" cy="0"/>
          </a:xfrm>
          <a:prstGeom prst="line">
            <a:avLst/>
          </a:prstGeom>
          <a:ln w="12700">
            <a:solidFill>
              <a:srgbClr val="C12303"/>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59" name="圆角矩形 58"/>
          <p:cNvSpPr/>
          <p:nvPr/>
        </p:nvSpPr>
        <p:spPr>
          <a:xfrm>
            <a:off x="561926" y="6088659"/>
            <a:ext cx="14049009" cy="913431"/>
          </a:xfrm>
          <a:prstGeom prst="roundRect">
            <a:avLst/>
          </a:prstGeom>
          <a:solidFill>
            <a:schemeClr val="bg1">
              <a:lumMod val="95000"/>
            </a:schemeClr>
          </a:solidFill>
          <a:ln>
            <a:no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zh-CN" altLang="en-US" dirty="0">
              <a:solidFill>
                <a:srgbClr val="AFC38B"/>
              </a:solidFill>
            </a:endParaRPr>
          </a:p>
        </p:txBody>
      </p:sp>
      <p:sp>
        <p:nvSpPr>
          <p:cNvPr id="60" name="TextBox 7"/>
          <p:cNvSpPr txBox="1"/>
          <p:nvPr/>
        </p:nvSpPr>
        <p:spPr>
          <a:xfrm>
            <a:off x="743498" y="1777975"/>
            <a:ext cx="14177466" cy="556244"/>
          </a:xfrm>
          <a:prstGeom prst="rect">
            <a:avLst/>
          </a:prstGeom>
          <a:noFill/>
        </p:spPr>
        <p:txBody>
          <a:bodyPr wrap="square" lIns="147511" tIns="73756" rIns="147511" bIns="73756" rtlCol="0">
            <a:spAutoFit/>
          </a:bodyPr>
          <a:lstStyle/>
          <a:p>
            <a:pPr>
              <a:lnSpc>
                <a:spcPct val="150000"/>
              </a:lnSpc>
            </a:pPr>
            <a:r>
              <a:rPr lang="en-US" altLang="zh-CN" sz="2000" b="1" dirty="0" smtClean="0">
                <a:latin typeface="微软雅黑" panose="020B0503020204020204" pitchFamily="34" charset="-122"/>
                <a:ea typeface="微软雅黑" panose="020B0503020204020204" pitchFamily="34" charset="-122"/>
              </a:rPr>
              <a:t>《</a:t>
            </a:r>
            <a:r>
              <a:rPr lang="zh-CN" altLang="en-US" sz="2000" b="1" dirty="0" smtClean="0">
                <a:latin typeface="微软雅黑" panose="020B0503020204020204" pitchFamily="34" charset="-122"/>
                <a:ea typeface="微软雅黑" panose="020B0503020204020204" pitchFamily="34" charset="-122"/>
              </a:rPr>
              <a:t>中共中央 国务院关于建立国土空间规划体系并监督实施的若干意见</a:t>
            </a:r>
            <a:r>
              <a:rPr lang="en-US" altLang="zh-CN" sz="2000" b="1" dirty="0" smtClean="0">
                <a:latin typeface="微软雅黑" panose="020B0503020204020204" pitchFamily="34" charset="-122"/>
                <a:ea typeface="微软雅黑" panose="020B0503020204020204" pitchFamily="34" charset="-122"/>
              </a:rPr>
              <a:t>》</a:t>
            </a:r>
            <a:r>
              <a:rPr lang="zh-CN" altLang="en-US" sz="2000" b="1" dirty="0" smtClean="0">
                <a:latin typeface="微软雅黑" panose="020B0503020204020204" pitchFamily="34" charset="-122"/>
                <a:ea typeface="微软雅黑" panose="020B0503020204020204" pitchFamily="34" charset="-122"/>
              </a:rPr>
              <a:t> （中发</a:t>
            </a:r>
            <a:r>
              <a:rPr lang="en-US" altLang="zh-CN" sz="2000" b="1" dirty="0" smtClean="0">
                <a:latin typeface="微软雅黑" panose="020B0503020204020204" pitchFamily="34" charset="-122"/>
                <a:ea typeface="微软雅黑" panose="020B0503020204020204" pitchFamily="34" charset="-122"/>
              </a:rPr>
              <a:t>〔2019〕18</a:t>
            </a:r>
            <a:r>
              <a:rPr lang="zh-CN" altLang="en-US" sz="2000" b="1" dirty="0" smtClean="0">
                <a:latin typeface="微软雅黑" panose="020B0503020204020204" pitchFamily="34" charset="-122"/>
                <a:ea typeface="微软雅黑" panose="020B0503020204020204" pitchFamily="34" charset="-122"/>
              </a:rPr>
              <a:t>号文）</a:t>
            </a:r>
            <a:endParaRPr lang="en-US" altLang="zh-CN" sz="2000" b="1" dirty="0" smtClean="0">
              <a:latin typeface="微软雅黑" panose="020B0503020204020204" pitchFamily="34" charset="-122"/>
              <a:ea typeface="微软雅黑" panose="020B0503020204020204" pitchFamily="34" charset="-122"/>
            </a:endParaRPr>
          </a:p>
        </p:txBody>
      </p:sp>
      <p:sp>
        <p:nvSpPr>
          <p:cNvPr id="63" name="矩形 62"/>
          <p:cNvSpPr/>
          <p:nvPr/>
        </p:nvSpPr>
        <p:spPr>
          <a:xfrm>
            <a:off x="2896117" y="2321570"/>
            <a:ext cx="9200062" cy="743986"/>
          </a:xfrm>
          <a:prstGeom prst="rect">
            <a:avLst/>
          </a:prstGeom>
          <a:noFill/>
        </p:spPr>
        <p:txBody>
          <a:bodyPr wrap="square">
            <a:spAutoFit/>
          </a:bodyPr>
          <a:lstStyle/>
          <a:p>
            <a:pPr algn="ctr">
              <a:lnSpc>
                <a:spcPct val="150000"/>
              </a:lnSpc>
            </a:pPr>
            <a:r>
              <a:rPr lang="en-US" altLang="zh-CN" sz="3200" b="1" dirty="0" smtClean="0">
                <a:latin typeface="微软雅黑" pitchFamily="34" charset="-122"/>
                <a:ea typeface="微软雅黑" pitchFamily="34" charset="-122"/>
                <a:cs typeface="微软雅黑" panose="020B0503020204020204" pitchFamily="34" charset="-122"/>
              </a:rPr>
              <a:t>“</a:t>
            </a:r>
            <a:r>
              <a:rPr lang="zh-CN" altLang="en-US" sz="3200" b="1" dirty="0" smtClean="0">
                <a:latin typeface="微软雅黑" pitchFamily="34" charset="-122"/>
                <a:ea typeface="微软雅黑" pitchFamily="34" charset="-122"/>
                <a:cs typeface="微软雅黑" panose="020B0503020204020204" pitchFamily="34" charset="-122"/>
              </a:rPr>
              <a:t>一张蓝图干到底，不得随意修改</a:t>
            </a:r>
            <a:r>
              <a:rPr lang="en-US" altLang="zh-CN" sz="3200" b="1" dirty="0" smtClean="0">
                <a:latin typeface="微软雅黑" pitchFamily="34" charset="-122"/>
                <a:ea typeface="微软雅黑" pitchFamily="34" charset="-122"/>
                <a:cs typeface="微软雅黑" panose="020B0503020204020204" pitchFamily="34" charset="-122"/>
              </a:rPr>
              <a:t>”</a:t>
            </a:r>
            <a:endParaRPr lang="zh-CN" altLang="en-US" sz="3200" b="1" dirty="0">
              <a:latin typeface="微软雅黑" pitchFamily="34" charset="-122"/>
              <a:ea typeface="微软雅黑" pitchFamily="34" charset="-122"/>
              <a:cs typeface="微软雅黑" panose="020B0503020204020204" pitchFamily="34" charset="-122"/>
            </a:endParaRPr>
          </a:p>
        </p:txBody>
      </p:sp>
      <p:sp>
        <p:nvSpPr>
          <p:cNvPr id="67" name="矩形 66"/>
          <p:cNvSpPr/>
          <p:nvPr/>
        </p:nvSpPr>
        <p:spPr>
          <a:xfrm>
            <a:off x="630358" y="3188852"/>
            <a:ext cx="14001679" cy="935993"/>
          </a:xfrm>
          <a:prstGeom prst="rect">
            <a:avLst/>
          </a:prstGeom>
          <a:noFill/>
          <a:ln w="28575">
            <a:solidFill>
              <a:schemeClr val="accent2">
                <a:lumMod val="40000"/>
                <a:lumOff val="60000"/>
              </a:schemeClr>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rtlCol="0" anchor="ctr"/>
          <a:lstStyle/>
          <a:p>
            <a:pPr algn="ctr">
              <a:lnSpc>
                <a:spcPct val="150000"/>
              </a:lnSpc>
            </a:pPr>
            <a:r>
              <a:rPr lang="zh-CN" altLang="en-US"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要坚持底线思维，以国土空间规划为依据，把城镇、农业、生态空间和生态保护红线、永久基本农田保护红线、城镇开发边界作为调整经济结构、规划产业发展、推进城镇化不可逾越的红线，立足本地资源禀赋特点、体现本地优势和特色。”</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8" name="矩形 67"/>
          <p:cNvSpPr/>
          <p:nvPr/>
        </p:nvSpPr>
        <p:spPr>
          <a:xfrm>
            <a:off x="561926" y="8802290"/>
            <a:ext cx="3411974" cy="714379"/>
          </a:xfrm>
          <a:prstGeom prst="rect">
            <a:avLst/>
          </a:prstGeom>
          <a:noFill/>
          <a:ln w="9525">
            <a:solidFill>
              <a:schemeClr val="accent2">
                <a:lumMod val="40000"/>
                <a:lumOff val="60000"/>
              </a:schemeClr>
            </a:solidFill>
            <a:prstDash val="sysDash"/>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595" b="1" dirty="0" smtClean="0">
                <a:solidFill>
                  <a:schemeClr val="tx1"/>
                </a:solidFill>
                <a:latin typeface="微软雅黑" panose="020B0503020204020204" pitchFamily="34" charset="-122"/>
                <a:ea typeface="微软雅黑" panose="020B0503020204020204" pitchFamily="34" charset="-122"/>
              </a:rPr>
              <a:t>全面启动国土空间规划编制，实现“多规合一”</a:t>
            </a:r>
            <a:endParaRPr lang="zh-CN" altLang="en-US" sz="1595" b="1" dirty="0">
              <a:solidFill>
                <a:schemeClr val="tx1"/>
              </a:solidFill>
              <a:latin typeface="微软雅黑" panose="020B0503020204020204" pitchFamily="34" charset="-122"/>
              <a:ea typeface="微软雅黑" panose="020B0503020204020204" pitchFamily="34" charset="-122"/>
            </a:endParaRPr>
          </a:p>
        </p:txBody>
      </p:sp>
      <p:sp>
        <p:nvSpPr>
          <p:cNvPr id="69" name="矩形 68"/>
          <p:cNvSpPr/>
          <p:nvPr/>
        </p:nvSpPr>
        <p:spPr>
          <a:xfrm>
            <a:off x="802864" y="6347101"/>
            <a:ext cx="13440035" cy="440442"/>
          </a:xfrm>
          <a:prstGeom prst="rect">
            <a:avLst/>
          </a:prstGeom>
          <a:noFill/>
          <a:ln>
            <a:noFill/>
          </a:ln>
        </p:spPr>
        <p:txBody>
          <a:bodyPr wrap="square">
            <a:spAutoFit/>
          </a:bodyPr>
          <a:lstStyle/>
          <a:p>
            <a:pPr algn="ctr"/>
            <a:r>
              <a:rPr lang="en-US" altLang="zh-CN" sz="2260" b="1" dirty="0" smtClean="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260" b="1" dirty="0" smtClean="0">
                <a:latin typeface="微软雅黑" panose="020B0503020204020204" pitchFamily="34" charset="-122"/>
                <a:ea typeface="微软雅黑" panose="020B0503020204020204" pitchFamily="34" charset="-122"/>
                <a:cs typeface="微软雅黑" panose="020B0503020204020204" pitchFamily="34" charset="-122"/>
              </a:rPr>
              <a:t>关于全面开展国土空间规划工作的通知</a:t>
            </a:r>
            <a:r>
              <a:rPr lang="en-US" altLang="zh-CN" sz="2260" b="1" dirty="0" smtClean="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260" b="1" dirty="0" smtClean="0">
                <a:latin typeface="微软雅黑" panose="020B0503020204020204" pitchFamily="34" charset="-122"/>
                <a:ea typeface="微软雅黑" panose="020B0503020204020204" pitchFamily="34" charset="-122"/>
                <a:cs typeface="微软雅黑" panose="020B0503020204020204" pitchFamily="34" charset="-122"/>
              </a:rPr>
              <a:t>（自然资发</a:t>
            </a:r>
            <a:r>
              <a:rPr lang="en-US" altLang="zh-CN" sz="2260" b="1" dirty="0" smtClean="0">
                <a:latin typeface="微软雅黑" panose="020B0503020204020204" pitchFamily="34" charset="-122"/>
                <a:ea typeface="微软雅黑" panose="020B0503020204020204" pitchFamily="34" charset="-122"/>
                <a:cs typeface="微软雅黑" panose="020B0503020204020204" pitchFamily="34" charset="-122"/>
              </a:rPr>
              <a:t>〔 2019〕87</a:t>
            </a:r>
            <a:r>
              <a:rPr lang="zh-CN" altLang="en-US" sz="2260" b="1" dirty="0" smtClean="0">
                <a:latin typeface="微软雅黑" panose="020B0503020204020204" pitchFamily="34" charset="-122"/>
                <a:ea typeface="微软雅黑" panose="020B0503020204020204" pitchFamily="34" charset="-122"/>
                <a:cs typeface="微软雅黑" panose="020B0503020204020204" pitchFamily="34" charset="-122"/>
              </a:rPr>
              <a:t>号）</a:t>
            </a:r>
            <a:endParaRPr lang="zh-CN" altLang="en-US" sz="2260" b="1"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4" name="矩形 73"/>
          <p:cNvSpPr/>
          <p:nvPr/>
        </p:nvSpPr>
        <p:spPr>
          <a:xfrm>
            <a:off x="560338" y="7218114"/>
            <a:ext cx="14003029" cy="1240305"/>
          </a:xfrm>
          <a:prstGeom prst="rect">
            <a:avLst/>
          </a:prstGeom>
          <a:noFill/>
          <a:ln w="28575">
            <a:solidFill>
              <a:schemeClr val="accent2">
                <a:lumMod val="40000"/>
                <a:lumOff val="60000"/>
              </a:schemeClr>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rtlCol="0" anchor="ctr"/>
          <a:lstStyle/>
          <a:p>
            <a:pPr algn="ctr">
              <a:lnSpc>
                <a:spcPct val="150000"/>
              </a:lnSpc>
            </a:pPr>
            <a:r>
              <a:rPr lang="zh-CN" altLang="en-US"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为贯彻落实</a:t>
            </a:r>
            <a:r>
              <a:rPr lang="en-US" altLang="zh-CN"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中共中央 国务院关于建立国土空间规划体系并监督实施的若干意见</a:t>
            </a:r>
            <a:r>
              <a:rPr lang="en-US" altLang="zh-CN"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a:t>
            </a:r>
            <a:endParaRPr lang="en-US" altLang="zh-CN"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gn="ctr">
              <a:lnSpc>
                <a:spcPct val="150000"/>
              </a:lnSpc>
            </a:pPr>
            <a:r>
              <a:rPr lang="zh-CN" altLang="en-US" sz="2000" b="1"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全面启动国土空间规划编制审批和实施管理工作</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cxnSp>
        <p:nvCxnSpPr>
          <p:cNvPr id="75" name="直接箭头连接符 74"/>
          <p:cNvCxnSpPr/>
          <p:nvPr/>
        </p:nvCxnSpPr>
        <p:spPr>
          <a:xfrm>
            <a:off x="574899" y="4553818"/>
            <a:ext cx="13961044" cy="0"/>
          </a:xfrm>
          <a:prstGeom prst="straightConnector1">
            <a:avLst/>
          </a:prstGeom>
          <a:ln w="107950">
            <a:solidFill>
              <a:schemeClr val="accent2">
                <a:lumMod val="40000"/>
                <a:lumOff val="60000"/>
              </a:schemeClr>
            </a:solidFill>
            <a:prstDash val="solid"/>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6" name="文本框 31"/>
          <p:cNvSpPr txBox="1"/>
          <p:nvPr/>
        </p:nvSpPr>
        <p:spPr>
          <a:xfrm>
            <a:off x="1502162" y="4769842"/>
            <a:ext cx="2224370" cy="1200329"/>
          </a:xfrm>
          <a:prstGeom prst="rect">
            <a:avLst/>
          </a:prstGeom>
          <a:noFill/>
        </p:spPr>
        <p:txBody>
          <a:bodyPr wrap="square" rtlCol="0">
            <a:spAutoFit/>
          </a:bodyPr>
          <a:lstStyle/>
          <a:p>
            <a:pPr algn="ctr" fontAlgn="auto">
              <a:lnSpc>
                <a:spcPct val="150000"/>
              </a:lnSpc>
            </a:pPr>
            <a:r>
              <a:rPr lang="zh-CN" altLang="en-US" sz="1600" dirty="0" smtClean="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贯彻党中央重大决策部署，坚定不移推进“多规合一”</a:t>
            </a:r>
            <a:endParaRPr lang="zh-CN" altLang="en-US" sz="1600"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7" name="文本框 34"/>
          <p:cNvSpPr txBox="1"/>
          <p:nvPr/>
        </p:nvSpPr>
        <p:spPr>
          <a:xfrm>
            <a:off x="4676087" y="4769842"/>
            <a:ext cx="2224370" cy="787523"/>
          </a:xfrm>
          <a:prstGeom prst="rect">
            <a:avLst/>
          </a:prstGeom>
          <a:noFill/>
        </p:spPr>
        <p:txBody>
          <a:bodyPr wrap="square" rtlCol="0">
            <a:spAutoFit/>
          </a:bodyPr>
          <a:lstStyle/>
          <a:p>
            <a:pPr algn="ctr">
              <a:lnSpc>
                <a:spcPct val="150000"/>
              </a:lnSpc>
            </a:pPr>
            <a:r>
              <a:rPr lang="zh-CN" altLang="en-US" sz="1600" dirty="0" smtClean="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坚持科学编制，严格实施监督</a:t>
            </a:r>
            <a:endParaRPr lang="zh-CN" altLang="en-US" sz="1600"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8" name="文本框 36"/>
          <p:cNvSpPr txBox="1"/>
          <p:nvPr/>
        </p:nvSpPr>
        <p:spPr>
          <a:xfrm>
            <a:off x="7850012" y="4769842"/>
            <a:ext cx="2224370" cy="787523"/>
          </a:xfrm>
          <a:prstGeom prst="rect">
            <a:avLst/>
          </a:prstGeom>
          <a:noFill/>
        </p:spPr>
        <p:txBody>
          <a:bodyPr wrap="square" rtlCol="0">
            <a:spAutoFit/>
          </a:bodyPr>
          <a:lstStyle/>
          <a:p>
            <a:pPr algn="ctr">
              <a:lnSpc>
                <a:spcPct val="150000"/>
              </a:lnSpc>
            </a:pPr>
            <a:r>
              <a:rPr lang="zh-CN" altLang="en-US" sz="1600" dirty="0" smtClean="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坚持“放管服”改革，着力提高行政效率</a:t>
            </a:r>
            <a:endParaRPr lang="zh-CN" altLang="en-US" sz="1600"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9" name="文本框 38"/>
          <p:cNvSpPr txBox="1"/>
          <p:nvPr/>
        </p:nvSpPr>
        <p:spPr>
          <a:xfrm>
            <a:off x="11023937" y="4769842"/>
            <a:ext cx="2224370" cy="1200329"/>
          </a:xfrm>
          <a:prstGeom prst="rect">
            <a:avLst/>
          </a:prstGeom>
          <a:noFill/>
        </p:spPr>
        <p:txBody>
          <a:bodyPr wrap="square" rtlCol="0">
            <a:spAutoFit/>
          </a:bodyPr>
          <a:lstStyle/>
          <a:p>
            <a:pPr algn="ctr">
              <a:lnSpc>
                <a:spcPct val="150000"/>
              </a:lnSpc>
            </a:pPr>
            <a:r>
              <a:rPr lang="zh-CN" altLang="en-US" sz="1600" dirty="0" smtClean="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坚持上下联动、多方合作、久久为功，一张蓝图干到底</a:t>
            </a:r>
            <a:endParaRPr lang="zh-CN" altLang="en-US" sz="1600"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0" name="矩形 79"/>
          <p:cNvSpPr/>
          <p:nvPr/>
        </p:nvSpPr>
        <p:spPr>
          <a:xfrm>
            <a:off x="4632304" y="8802290"/>
            <a:ext cx="2699182" cy="714379"/>
          </a:xfrm>
          <a:prstGeom prst="rect">
            <a:avLst/>
          </a:prstGeom>
          <a:noFill/>
          <a:ln w="9525">
            <a:solidFill>
              <a:schemeClr val="accent2">
                <a:lumMod val="40000"/>
                <a:lumOff val="60000"/>
              </a:schemeClr>
            </a:solidFill>
            <a:prstDash val="sysDash"/>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595" b="1" dirty="0" smtClean="0">
                <a:solidFill>
                  <a:schemeClr val="tx1"/>
                </a:solidFill>
                <a:latin typeface="微软雅黑" panose="020B0503020204020204" pitchFamily="34" charset="-122"/>
                <a:ea typeface="微软雅黑" panose="020B0503020204020204" pitchFamily="34" charset="-122"/>
              </a:rPr>
              <a:t>做好过渡期内现有空间规划的衔接协同</a:t>
            </a:r>
            <a:endParaRPr lang="zh-CN" altLang="en-US" sz="1595" b="1" dirty="0">
              <a:solidFill>
                <a:schemeClr val="tx1"/>
              </a:solidFill>
              <a:latin typeface="微软雅黑" panose="020B0503020204020204" pitchFamily="34" charset="-122"/>
              <a:ea typeface="微软雅黑" panose="020B0503020204020204" pitchFamily="34" charset="-122"/>
            </a:endParaRPr>
          </a:p>
        </p:txBody>
      </p:sp>
      <p:sp>
        <p:nvSpPr>
          <p:cNvPr id="81" name="矩形 80"/>
          <p:cNvSpPr/>
          <p:nvPr/>
        </p:nvSpPr>
        <p:spPr>
          <a:xfrm>
            <a:off x="7989890" y="8802290"/>
            <a:ext cx="2716232" cy="714379"/>
          </a:xfrm>
          <a:prstGeom prst="rect">
            <a:avLst/>
          </a:prstGeom>
          <a:noFill/>
          <a:ln w="9525">
            <a:solidFill>
              <a:schemeClr val="accent2">
                <a:lumMod val="40000"/>
                <a:lumOff val="60000"/>
              </a:schemeClr>
            </a:solidFill>
            <a:prstDash val="sysDash"/>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595" b="1" dirty="0" smtClean="0">
                <a:solidFill>
                  <a:schemeClr val="tx1"/>
                </a:solidFill>
                <a:latin typeface="微软雅黑" panose="020B0503020204020204" pitchFamily="34" charset="-122"/>
                <a:ea typeface="微软雅黑" panose="020B0503020204020204" pitchFamily="34" charset="-122"/>
              </a:rPr>
              <a:t>明确国土空间规划报批审查的要点</a:t>
            </a:r>
            <a:endParaRPr lang="zh-CN" altLang="en-US" sz="1595" b="1" dirty="0">
              <a:solidFill>
                <a:schemeClr val="tx1"/>
              </a:solidFill>
              <a:latin typeface="微软雅黑" panose="020B0503020204020204" pitchFamily="34" charset="-122"/>
              <a:ea typeface="微软雅黑" panose="020B0503020204020204" pitchFamily="34" charset="-122"/>
            </a:endParaRPr>
          </a:p>
        </p:txBody>
      </p:sp>
      <p:sp>
        <p:nvSpPr>
          <p:cNvPr id="82" name="矩形 81"/>
          <p:cNvSpPr/>
          <p:nvPr/>
        </p:nvSpPr>
        <p:spPr>
          <a:xfrm>
            <a:off x="11204600" y="8802290"/>
            <a:ext cx="3359174" cy="714379"/>
          </a:xfrm>
          <a:prstGeom prst="rect">
            <a:avLst/>
          </a:prstGeom>
          <a:noFill/>
          <a:ln w="9525">
            <a:solidFill>
              <a:schemeClr val="accent2">
                <a:lumMod val="40000"/>
                <a:lumOff val="60000"/>
              </a:schemeClr>
            </a:solidFill>
            <a:prstDash val="sysDash"/>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595" b="1" dirty="0" smtClean="0">
                <a:solidFill>
                  <a:schemeClr val="tx1"/>
                </a:solidFill>
                <a:latin typeface="微软雅黑" panose="020B0503020204020204" pitchFamily="34" charset="-122"/>
                <a:ea typeface="微软雅黑" panose="020B0503020204020204" pitchFamily="34" charset="-122"/>
              </a:rPr>
              <a:t>改进规划报批审查方式</a:t>
            </a:r>
            <a:endParaRPr lang="zh-CN" altLang="en-US" sz="1595" b="1" dirty="0">
              <a:solidFill>
                <a:schemeClr val="tx1"/>
              </a:solidFill>
              <a:latin typeface="微软雅黑" panose="020B0503020204020204" pitchFamily="34" charset="-122"/>
              <a:ea typeface="微软雅黑" panose="020B0503020204020204" pitchFamily="34" charset="-122"/>
            </a:endParaRPr>
          </a:p>
        </p:txBody>
      </p:sp>
      <p:sp>
        <p:nvSpPr>
          <p:cNvPr id="83" name="下箭头 8"/>
          <p:cNvSpPr/>
          <p:nvPr/>
        </p:nvSpPr>
        <p:spPr>
          <a:xfrm>
            <a:off x="6623571" y="5417914"/>
            <a:ext cx="1872208" cy="527930"/>
          </a:xfrm>
          <a:prstGeom prst="downArrow">
            <a:avLst>
              <a:gd name="adj1" fmla="val 50000"/>
              <a:gd name="adj2" fmla="val 52373"/>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800">
              <a:solidFill>
                <a:srgbClr val="FFC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4" name="椭圆 83"/>
          <p:cNvSpPr/>
          <p:nvPr/>
        </p:nvSpPr>
        <p:spPr>
          <a:xfrm>
            <a:off x="2421002" y="4379262"/>
            <a:ext cx="406258" cy="390580"/>
          </a:xfrm>
          <a:prstGeom prst="ellipse">
            <a:avLst/>
          </a:prstGeom>
          <a:solidFill>
            <a:srgbClr val="C12303"/>
          </a:solidFill>
          <a:ln w="762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latin typeface="微软雅黑" panose="020B0503020204020204" pitchFamily="34" charset="-122"/>
              <a:ea typeface="微软雅黑" panose="020B0503020204020204" pitchFamily="34" charset="-122"/>
            </a:endParaRPr>
          </a:p>
        </p:txBody>
      </p:sp>
      <p:sp>
        <p:nvSpPr>
          <p:cNvPr id="85" name="椭圆 84"/>
          <p:cNvSpPr/>
          <p:nvPr/>
        </p:nvSpPr>
        <p:spPr>
          <a:xfrm>
            <a:off x="5584687" y="4364527"/>
            <a:ext cx="406258" cy="390580"/>
          </a:xfrm>
          <a:prstGeom prst="ellipse">
            <a:avLst/>
          </a:prstGeom>
          <a:solidFill>
            <a:srgbClr val="C12303"/>
          </a:solidFill>
          <a:ln w="762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latin typeface="微软雅黑" panose="020B0503020204020204" pitchFamily="34" charset="-122"/>
              <a:ea typeface="微软雅黑" panose="020B0503020204020204" pitchFamily="34" charset="-122"/>
            </a:endParaRPr>
          </a:p>
        </p:txBody>
      </p:sp>
      <p:sp>
        <p:nvSpPr>
          <p:cNvPr id="86" name="椭圆 85"/>
          <p:cNvSpPr/>
          <p:nvPr/>
        </p:nvSpPr>
        <p:spPr>
          <a:xfrm>
            <a:off x="8742260" y="4344222"/>
            <a:ext cx="406258" cy="390580"/>
          </a:xfrm>
          <a:prstGeom prst="ellipse">
            <a:avLst/>
          </a:prstGeom>
          <a:solidFill>
            <a:srgbClr val="C12303"/>
          </a:solidFill>
          <a:ln w="762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latin typeface="微软雅黑" panose="020B0503020204020204" pitchFamily="34" charset="-122"/>
              <a:ea typeface="微软雅黑" panose="020B0503020204020204" pitchFamily="34" charset="-122"/>
            </a:endParaRPr>
          </a:p>
        </p:txBody>
      </p:sp>
      <p:sp>
        <p:nvSpPr>
          <p:cNvPr id="87" name="椭圆 86"/>
          <p:cNvSpPr/>
          <p:nvPr/>
        </p:nvSpPr>
        <p:spPr>
          <a:xfrm>
            <a:off x="11905945" y="4329487"/>
            <a:ext cx="406258" cy="390580"/>
          </a:xfrm>
          <a:prstGeom prst="ellipse">
            <a:avLst/>
          </a:prstGeom>
          <a:solidFill>
            <a:srgbClr val="C12303"/>
          </a:solidFill>
          <a:ln w="762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latin typeface="微软雅黑" panose="020B0503020204020204" pitchFamily="34" charset="-122"/>
              <a:ea typeface="微软雅黑" panose="020B0503020204020204" pitchFamily="34" charset="-122"/>
            </a:endParaRPr>
          </a:p>
        </p:txBody>
      </p:sp>
      <p:sp>
        <p:nvSpPr>
          <p:cNvPr id="26"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规划背景</a:t>
            </a:r>
            <a:endParaRPr lang="zh-CN" altLang="en-US" sz="3200" b="1" dirty="0">
              <a:solidFill>
                <a:srgbClr val="C00000"/>
              </a:solidFill>
              <a:latin typeface="微软雅黑" panose="020B0503020204020204" charset="-122"/>
              <a:ea typeface="微软雅黑" panose="020B0503020204020204" charset="-122"/>
            </a:endParaRPr>
          </a:p>
        </p:txBody>
      </p:sp>
      <p:sp>
        <p:nvSpPr>
          <p:cNvPr id="27" name="矩形 26"/>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国家战略</a:t>
            </a:r>
          </a:p>
        </p:txBody>
      </p:sp>
      <p:sp>
        <p:nvSpPr>
          <p:cNvPr id="28" name="矩形 27"/>
          <p:cNvSpPr/>
          <p:nvPr/>
        </p:nvSpPr>
        <p:spPr>
          <a:xfrm>
            <a:off x="2015058" y="1169442"/>
            <a:ext cx="13104291" cy="584775"/>
          </a:xfrm>
          <a:prstGeom prst="rect">
            <a:avLst/>
          </a:prstGeom>
          <a:solidFill>
            <a:schemeClr val="bg1">
              <a:lumMod val="95000"/>
            </a:schemeClr>
          </a:solidFill>
        </p:spPr>
        <p:txBody>
          <a:bodyPr wrap="square">
            <a:spAutoFit/>
          </a:bodyPr>
          <a:lstStyle/>
          <a:p>
            <a:pPr lvl="0"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“国土空间规划下的村庄规划”</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文本框 22"/>
          <p:cNvSpPr txBox="1"/>
          <p:nvPr/>
        </p:nvSpPr>
        <p:spPr>
          <a:xfrm>
            <a:off x="503237" y="1745506"/>
            <a:ext cx="8496597" cy="8586966"/>
          </a:xfrm>
          <a:prstGeom prst="rect">
            <a:avLst/>
          </a:prstGeom>
          <a:noFill/>
        </p:spPr>
        <p:txBody>
          <a:bodyPr wrap="square" rtlCol="0">
            <a:spAutoFit/>
          </a:bodyPr>
          <a:lstStyle/>
          <a:p>
            <a:pPr marL="342900" indent="-342900">
              <a:lnSpc>
                <a:spcPct val="150000"/>
              </a:lnSpc>
              <a:buFont typeface="Wingdings" panose="05000000000000000000" pitchFamily="2" charset="2"/>
              <a:buChar char="n"/>
            </a:pP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中共安徽省委安徽省人民政府关于推进乡村振兴战略的实施意见</a:t>
            </a:r>
            <a:r>
              <a:rPr lang="en-US" altLang="zh-CN" sz="2000" b="1" dirty="0">
                <a:latin typeface="微软雅黑" panose="020B0503020204020204" charset="-122"/>
                <a:ea typeface="微软雅黑" panose="020B0503020204020204" charset="-122"/>
                <a:sym typeface="+mn-ea"/>
              </a:rPr>
              <a:t>》</a:t>
            </a:r>
            <a:endParaRPr lang="en-US" altLang="zh-CN" sz="2000" b="1" dirty="0">
              <a:latin typeface="微软雅黑" panose="020B0503020204020204" charset="-122"/>
              <a:ea typeface="微软雅黑" panose="020B0503020204020204" charset="-122"/>
            </a:endParaRPr>
          </a:p>
          <a:p>
            <a:pPr>
              <a:lnSpc>
                <a:spcPct val="150000"/>
              </a:lnSpc>
            </a:pPr>
            <a:r>
              <a:rPr lang="en-US" altLang="zh-CN" b="1" dirty="0">
                <a:latin typeface="微软雅黑" panose="020B0503020204020204" charset="-122"/>
                <a:ea typeface="微软雅黑" panose="020B0503020204020204" charset="-122"/>
                <a:sym typeface="+mn-ea"/>
              </a:rPr>
              <a:t>       </a:t>
            </a:r>
            <a:r>
              <a:rPr lang="en-US" altLang="zh-CN" dirty="0">
                <a:latin typeface="微软雅黑" panose="020B0503020204020204" charset="-122"/>
                <a:ea typeface="微软雅黑" panose="020B0503020204020204" charset="-122"/>
                <a:sym typeface="+mn-ea"/>
              </a:rPr>
              <a:t>2018</a:t>
            </a:r>
            <a:r>
              <a:rPr lang="zh-CN" altLang="en-US" dirty="0">
                <a:latin typeface="微软雅黑" panose="020B0503020204020204" charset="-122"/>
                <a:ea typeface="微软雅黑" panose="020B0503020204020204" charset="-122"/>
                <a:sym typeface="+mn-ea"/>
              </a:rPr>
              <a:t>年</a:t>
            </a:r>
            <a:r>
              <a:rPr lang="en-US" altLang="zh-CN" dirty="0">
                <a:latin typeface="微软雅黑" panose="020B0503020204020204" charset="-122"/>
                <a:ea typeface="微软雅黑" panose="020B0503020204020204" charset="-122"/>
                <a:sym typeface="+mn-ea"/>
              </a:rPr>
              <a:t>5</a:t>
            </a:r>
            <a:r>
              <a:rPr lang="zh-CN" altLang="en-US" dirty="0">
                <a:latin typeface="微软雅黑" panose="020B0503020204020204" charset="-122"/>
                <a:ea typeface="微软雅黑" panose="020B0503020204020204" charset="-122"/>
                <a:sym typeface="+mn-ea"/>
              </a:rPr>
              <a:t>月，</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中共安徽省委安徽省人民政府关于推进乡村振兴战略的实施意见</a:t>
            </a:r>
            <a:r>
              <a:rPr lang="en-US" altLang="zh-CN" dirty="0">
                <a:latin typeface="微软雅黑" panose="020B0503020204020204" charset="-122"/>
                <a:ea typeface="微软雅黑" panose="020B0503020204020204" charset="-122"/>
                <a:sym typeface="+mn-ea"/>
              </a:rPr>
              <a:t>》 </a:t>
            </a:r>
            <a:r>
              <a:rPr lang="zh-CN" altLang="en-US" dirty="0">
                <a:latin typeface="微软雅黑" panose="020B0503020204020204" charset="-122"/>
                <a:ea typeface="微软雅黑" panose="020B0503020204020204" charset="-122"/>
                <a:sym typeface="+mn-ea"/>
              </a:rPr>
              <a:t>指出</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鼓励县级政府依据土地利用总体规划编制村土地利用规划，</a:t>
            </a:r>
            <a:r>
              <a:rPr lang="zh-CN" altLang="en-US" b="1" dirty="0">
                <a:solidFill>
                  <a:srgbClr val="32ABB8"/>
                </a:solidFill>
                <a:latin typeface="微软雅黑" panose="020B0503020204020204" pitchFamily="34" charset="-122"/>
                <a:ea typeface="微软雅黑" panose="020B0503020204020204" pitchFamily="34" charset="-122"/>
                <a:sym typeface="+mn-ea"/>
              </a:rPr>
              <a:t>调整优化村庄用地布局，有效利用农村零星分散存量建设用地</a:t>
            </a:r>
            <a:r>
              <a:rPr lang="en-US" altLang="zh-CN" b="1" dirty="0">
                <a:solidFill>
                  <a:srgbClr val="32ABB8"/>
                </a:solidFill>
                <a:latin typeface="微软雅黑" panose="020B0503020204020204" pitchFamily="34" charset="-122"/>
                <a:ea typeface="微软雅黑" panose="020B0503020204020204" pitchFamily="34" charset="-122"/>
                <a:sym typeface="+mn-ea"/>
              </a:rPr>
              <a:t>;</a:t>
            </a:r>
            <a:r>
              <a:rPr lang="zh-CN" altLang="en-US" b="1" dirty="0">
                <a:solidFill>
                  <a:srgbClr val="32ABB8"/>
                </a:solidFill>
                <a:latin typeface="微软雅黑" panose="020B0503020204020204" pitchFamily="34" charset="-122"/>
                <a:ea typeface="微软雅黑" panose="020B0503020204020204" pitchFamily="34" charset="-122"/>
                <a:sym typeface="+mn-ea"/>
              </a:rPr>
              <a:t>推进“空心村”治理和旧村改造，在留足村民必需的居住用地</a:t>
            </a:r>
            <a:r>
              <a:rPr lang="en-US" altLang="zh-CN" b="1" dirty="0">
                <a:solidFill>
                  <a:srgbClr val="32ABB8"/>
                </a:solidFill>
                <a:latin typeface="微软雅黑" panose="020B0503020204020204" pitchFamily="34" charset="-122"/>
                <a:ea typeface="微软雅黑" panose="020B0503020204020204" pitchFamily="34" charset="-122"/>
                <a:sym typeface="+mn-ea"/>
              </a:rPr>
              <a:t>(</a:t>
            </a:r>
            <a:r>
              <a:rPr lang="zh-CN" altLang="en-US" b="1" dirty="0">
                <a:solidFill>
                  <a:srgbClr val="32ABB8"/>
                </a:solidFill>
                <a:latin typeface="微软雅黑" panose="020B0503020204020204" pitchFamily="34" charset="-122"/>
                <a:ea typeface="微软雅黑" panose="020B0503020204020204" pitchFamily="34" charset="-122"/>
                <a:sym typeface="+mn-ea"/>
              </a:rPr>
              <a:t>宅基地</a:t>
            </a:r>
            <a:r>
              <a:rPr lang="en-US" altLang="zh-CN" b="1" dirty="0">
                <a:solidFill>
                  <a:srgbClr val="32ABB8"/>
                </a:solidFill>
                <a:latin typeface="微软雅黑" panose="020B0503020204020204" pitchFamily="34" charset="-122"/>
                <a:ea typeface="微软雅黑" panose="020B0503020204020204" pitchFamily="34" charset="-122"/>
                <a:sym typeface="+mn-ea"/>
              </a:rPr>
              <a:t>)</a:t>
            </a:r>
            <a:r>
              <a:rPr lang="zh-CN" altLang="en-US" b="1" dirty="0">
                <a:solidFill>
                  <a:srgbClr val="32ABB8"/>
                </a:solidFill>
                <a:latin typeface="微软雅黑" panose="020B0503020204020204" pitchFamily="34" charset="-122"/>
                <a:ea typeface="微软雅黑" panose="020B0503020204020204" pitchFamily="34" charset="-122"/>
                <a:sym typeface="+mn-ea"/>
              </a:rPr>
              <a:t>前提下，其他土地可依法用于发展二三产业。</a:t>
            </a:r>
            <a:endParaRPr lang="en-US" altLang="zh-CN" sz="4000" b="1" dirty="0">
              <a:solidFill>
                <a:srgbClr val="32ABB8"/>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n"/>
            </a:pP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中共安徽省委安徽省人民政府关于全面推进乡村振兴加快农业农村现代化的实施意见</a:t>
            </a:r>
            <a:r>
              <a:rPr lang="en-US" altLang="zh-CN" sz="2000" b="1" dirty="0">
                <a:latin typeface="微软雅黑" panose="020B0503020204020204" charset="-122"/>
                <a:ea typeface="微软雅黑" panose="020B0503020204020204" charset="-122"/>
                <a:sym typeface="+mn-ea"/>
              </a:rPr>
              <a:t>》</a:t>
            </a:r>
            <a:endParaRPr lang="en-US" altLang="zh-CN" sz="2000" b="1" dirty="0">
              <a:latin typeface="微软雅黑" panose="020B0503020204020204" charset="-122"/>
              <a:ea typeface="微软雅黑" panose="020B0503020204020204" charset="-122"/>
            </a:endParaRPr>
          </a:p>
          <a:p>
            <a:pPr>
              <a:lnSpc>
                <a:spcPct val="150000"/>
              </a:lnSpc>
            </a:pPr>
            <a:r>
              <a:rPr lang="en-US" altLang="zh-CN" dirty="0">
                <a:latin typeface="微软雅黑" panose="020B0503020204020204" charset="-122"/>
                <a:ea typeface="微软雅黑" panose="020B0503020204020204" charset="-122"/>
                <a:sym typeface="+mn-ea"/>
              </a:rPr>
              <a:t>      2021</a:t>
            </a:r>
            <a:r>
              <a:rPr lang="zh-CN" altLang="en-US" dirty="0">
                <a:latin typeface="微软雅黑" panose="020B0503020204020204" charset="-122"/>
                <a:ea typeface="微软雅黑" panose="020B0503020204020204" charset="-122"/>
                <a:sym typeface="+mn-ea"/>
              </a:rPr>
              <a:t>年</a:t>
            </a:r>
            <a:r>
              <a:rPr lang="en-US" altLang="zh-CN" dirty="0">
                <a:latin typeface="微软雅黑" panose="020B0503020204020204" charset="-122"/>
                <a:ea typeface="微软雅黑" panose="020B0503020204020204" charset="-122"/>
                <a:sym typeface="+mn-ea"/>
              </a:rPr>
              <a:t>2</a:t>
            </a:r>
            <a:r>
              <a:rPr lang="zh-CN" altLang="en-US" dirty="0">
                <a:latin typeface="微软雅黑" panose="020B0503020204020204" charset="-122"/>
                <a:ea typeface="微软雅黑" panose="020B0503020204020204" charset="-122"/>
                <a:sym typeface="+mn-ea"/>
              </a:rPr>
              <a:t>月，</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中共安徽省委安徽省人民政府关于全面推进乡村振兴加快农业农村现代化的实施意见</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指出：坚定不移深化农村改革，坚定不移加快农村发展，坚定不移维护农村和谐稳定，</a:t>
            </a:r>
            <a:r>
              <a:rPr lang="zh-CN" altLang="en-US" b="1" dirty="0">
                <a:solidFill>
                  <a:srgbClr val="32ABB8"/>
                </a:solidFill>
                <a:latin typeface="微软雅黑" panose="020B0503020204020204" pitchFamily="34" charset="-122"/>
                <a:ea typeface="微软雅黑" panose="020B0503020204020204" pitchFamily="34" charset="-122"/>
                <a:sym typeface="+mn-ea"/>
              </a:rPr>
              <a:t>举全省之力全面推进乡村振兴，加快农业农村现代化，努力实现农业强、农村美、农民富。</a:t>
            </a:r>
            <a:r>
              <a:rPr lang="zh-CN" altLang="en-US" dirty="0">
                <a:latin typeface="微软雅黑" panose="020B0503020204020204" charset="-122"/>
                <a:ea typeface="微软雅黑" panose="020B0503020204020204" charset="-122"/>
                <a:sym typeface="+mn-ea"/>
              </a:rPr>
              <a:t>到</a:t>
            </a:r>
            <a:r>
              <a:rPr lang="en-US" altLang="zh-CN" dirty="0">
                <a:latin typeface="微软雅黑" panose="020B0503020204020204" charset="-122"/>
                <a:ea typeface="微软雅黑" panose="020B0503020204020204" charset="-122"/>
                <a:sym typeface="+mn-ea"/>
              </a:rPr>
              <a:t>2025</a:t>
            </a:r>
            <a:r>
              <a:rPr lang="zh-CN" altLang="en-US" dirty="0">
                <a:latin typeface="微软雅黑" panose="020B0503020204020204" charset="-122"/>
                <a:ea typeface="微软雅黑" panose="020B0503020204020204" charset="-122"/>
                <a:sym typeface="+mn-ea"/>
              </a:rPr>
              <a:t>年，农业农村现代化去的重要进展，农业基础设施现代化迈上新台阶，农村生活设施便利化初步实现，城乡基本公共服务设施均等化水平明显提高，农民获得感、幸福感、安全感明显提高。</a:t>
            </a:r>
            <a:endParaRPr lang="en-US" altLang="zh-CN" dirty="0">
              <a:latin typeface="微软雅黑" panose="020B0503020204020204" charset="-122"/>
              <a:ea typeface="微软雅黑" panose="020B0503020204020204" charset="-122"/>
            </a:endParaRPr>
          </a:p>
          <a:p>
            <a:pPr marL="342900" indent="-342900">
              <a:lnSpc>
                <a:spcPct val="150000"/>
              </a:lnSpc>
              <a:buFont typeface="Wingdings" panose="05000000000000000000" pitchFamily="2" charset="2"/>
              <a:buChar char="n"/>
            </a:pP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安徽省村庄规划三年行动计划（</a:t>
            </a:r>
            <a:r>
              <a:rPr lang="en-US" altLang="zh-CN" sz="2000" b="1" dirty="0">
                <a:latin typeface="微软雅黑" panose="020B0503020204020204" charset="-122"/>
                <a:ea typeface="微软雅黑" panose="020B0503020204020204" charset="-122"/>
                <a:sym typeface="+mn-ea"/>
              </a:rPr>
              <a:t>2021-2023</a:t>
            </a:r>
            <a:r>
              <a:rPr lang="zh-CN" altLang="en-US" sz="2000" b="1" dirty="0">
                <a:latin typeface="微软雅黑" panose="020B0503020204020204" charset="-122"/>
                <a:ea typeface="微软雅黑" panose="020B0503020204020204" charset="-122"/>
                <a:sym typeface="+mn-ea"/>
              </a:rPr>
              <a:t>年）</a:t>
            </a:r>
            <a:r>
              <a:rPr lang="en-US" altLang="zh-CN" sz="2000" b="1" dirty="0">
                <a:latin typeface="微软雅黑" panose="020B0503020204020204" charset="-122"/>
                <a:ea typeface="微软雅黑" panose="020B0503020204020204" charset="-122"/>
                <a:sym typeface="+mn-ea"/>
              </a:rPr>
              <a:t>》</a:t>
            </a:r>
            <a:endParaRPr lang="en-US" altLang="zh-CN" sz="2000" b="1" dirty="0">
              <a:latin typeface="微软雅黑" panose="020B0503020204020204" charset="-122"/>
              <a:ea typeface="微软雅黑" panose="020B0503020204020204" charset="-122"/>
            </a:endParaRPr>
          </a:p>
          <a:p>
            <a:pPr>
              <a:lnSpc>
                <a:spcPct val="150000"/>
              </a:lnSpc>
            </a:pPr>
            <a:r>
              <a:rPr lang="en-US" altLang="zh-CN" dirty="0">
                <a:latin typeface="微软雅黑" panose="020B0503020204020204" charset="-122"/>
                <a:ea typeface="微软雅黑" panose="020B0503020204020204" charset="-122"/>
                <a:sym typeface="+mn-ea"/>
              </a:rPr>
              <a:t>       2021</a:t>
            </a:r>
            <a:r>
              <a:rPr lang="zh-CN" altLang="en-US" dirty="0">
                <a:latin typeface="微软雅黑" panose="020B0503020204020204" charset="-122"/>
                <a:ea typeface="微软雅黑" panose="020B0503020204020204" charset="-122"/>
                <a:sym typeface="+mn-ea"/>
              </a:rPr>
              <a:t>年上半年完成省级试点村的村长规划编制和审批，</a:t>
            </a:r>
            <a:r>
              <a:rPr lang="en-US" altLang="zh-CN" b="1" dirty="0">
                <a:solidFill>
                  <a:srgbClr val="32ABB8"/>
                </a:solidFill>
                <a:latin typeface="微软雅黑" panose="020B0503020204020204" pitchFamily="34" charset="-122"/>
                <a:ea typeface="微软雅黑" panose="020B0503020204020204" pitchFamily="34" charset="-122"/>
                <a:sym typeface="+mn-ea"/>
              </a:rPr>
              <a:t>2021</a:t>
            </a:r>
            <a:r>
              <a:rPr lang="zh-CN" altLang="en-US" b="1" dirty="0">
                <a:solidFill>
                  <a:srgbClr val="32ABB8"/>
                </a:solidFill>
                <a:latin typeface="微软雅黑" panose="020B0503020204020204" pitchFamily="34" charset="-122"/>
                <a:ea typeface="微软雅黑" panose="020B0503020204020204" pitchFamily="34" charset="-122"/>
                <a:sym typeface="+mn-ea"/>
              </a:rPr>
              <a:t>年底完成市、县级试点村的村庄规划编制和审批，</a:t>
            </a:r>
            <a:r>
              <a:rPr lang="zh-CN" altLang="en-US" dirty="0">
                <a:latin typeface="微软雅黑" panose="020B0503020204020204" charset="-122"/>
                <a:ea typeface="微软雅黑" panose="020B0503020204020204" charset="-122"/>
                <a:sym typeface="+mn-ea"/>
              </a:rPr>
              <a:t>设区市出台村庄规划编制规程，结合市、县（市）国土空间规划完善村庄分类和布局；</a:t>
            </a:r>
            <a:r>
              <a:rPr lang="en-US" altLang="zh-CN" dirty="0">
                <a:latin typeface="微软雅黑" panose="020B0503020204020204" charset="-122"/>
                <a:ea typeface="微软雅黑" panose="020B0503020204020204" charset="-122"/>
                <a:sym typeface="+mn-ea"/>
              </a:rPr>
              <a:t>2022</a:t>
            </a:r>
            <a:r>
              <a:rPr lang="zh-CN" altLang="en-US" dirty="0">
                <a:latin typeface="微软雅黑" panose="020B0503020204020204" charset="-122"/>
                <a:ea typeface="微软雅黑" panose="020B0503020204020204" charset="-122"/>
                <a:sym typeface="+mn-ea"/>
              </a:rPr>
              <a:t>年完成集聚提升类及有条件有需求的村庄规划编制和审批，依据村庄规划实施规划许可和用途管制，</a:t>
            </a:r>
            <a:r>
              <a:rPr lang="en-US" altLang="zh-CN" b="1" dirty="0">
                <a:latin typeface="微软雅黑" panose="020B0503020204020204" charset="-122"/>
                <a:ea typeface="微软雅黑" panose="020B0503020204020204" charset="-122"/>
                <a:sym typeface="+mn-ea"/>
              </a:rPr>
              <a:t>2023</a:t>
            </a:r>
            <a:r>
              <a:rPr lang="zh-CN" altLang="en-US" b="1" dirty="0">
                <a:latin typeface="微软雅黑" panose="020B0503020204020204" charset="-122"/>
                <a:ea typeface="微软雅黑" panose="020B0503020204020204" charset="-122"/>
                <a:sym typeface="+mn-ea"/>
              </a:rPr>
              <a:t>年完成其他应编村的村庄规划编制和审批，建立“详细规划</a:t>
            </a:r>
            <a:r>
              <a:rPr lang="en-US" altLang="zh-CN" b="1" dirty="0">
                <a:latin typeface="微软雅黑" panose="020B0503020204020204" charset="-122"/>
                <a:ea typeface="微软雅黑" panose="020B0503020204020204" charset="-122"/>
                <a:sym typeface="+mn-ea"/>
              </a:rPr>
              <a:t>+</a:t>
            </a:r>
            <a:r>
              <a:rPr lang="zh-CN" altLang="en-US" b="1" dirty="0">
                <a:latin typeface="微软雅黑" panose="020B0503020204020204" charset="-122"/>
                <a:ea typeface="微软雅黑" panose="020B0503020204020204" charset="-122"/>
                <a:sym typeface="+mn-ea"/>
              </a:rPr>
              <a:t>规划许可”和“约束指标</a:t>
            </a:r>
            <a:r>
              <a:rPr lang="en-US" altLang="zh-CN" b="1" dirty="0">
                <a:latin typeface="微软雅黑" panose="020B0503020204020204" charset="-122"/>
                <a:ea typeface="微软雅黑" panose="020B0503020204020204" charset="-122"/>
                <a:sym typeface="+mn-ea"/>
              </a:rPr>
              <a:t>+</a:t>
            </a:r>
            <a:r>
              <a:rPr lang="zh-CN" altLang="en-US" b="1" dirty="0">
                <a:latin typeface="微软雅黑" panose="020B0503020204020204" charset="-122"/>
                <a:ea typeface="微软雅黑" panose="020B0503020204020204" charset="-122"/>
                <a:sym typeface="+mn-ea"/>
              </a:rPr>
              <a:t>分区准入”用途管制制度并实施</a:t>
            </a:r>
            <a:r>
              <a:rPr lang="zh-CN" altLang="en-US" b="1" dirty="0" smtClean="0">
                <a:latin typeface="微软雅黑" panose="020B0503020204020204" charset="-122"/>
                <a:ea typeface="微软雅黑" panose="020B0503020204020204" charset="-122"/>
                <a:sym typeface="+mn-ea"/>
              </a:rPr>
              <a:t>。</a:t>
            </a:r>
            <a:endParaRPr lang="zh-CN" altLang="en-US" dirty="0">
              <a:latin typeface="微软雅黑" panose="020B0503020204020204" charset="-122"/>
              <a:ea typeface="微软雅黑" panose="020B0503020204020204" charset="-122"/>
            </a:endParaRPr>
          </a:p>
        </p:txBody>
      </p:sp>
      <p:sp>
        <p:nvSpPr>
          <p:cNvPr id="18" name="矩形 1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16"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a:solidFill>
                  <a:srgbClr val="C00000"/>
                </a:solidFill>
                <a:latin typeface="微软雅黑" panose="020B0503020204020204" charset="-122"/>
                <a:ea typeface="微软雅黑" panose="020B0503020204020204" charset="-122"/>
              </a:rPr>
              <a:t>规划背景</a:t>
            </a:r>
          </a:p>
        </p:txBody>
      </p:sp>
      <p:pic>
        <p:nvPicPr>
          <p:cNvPr id="2050" name="Picture 2"/>
          <p:cNvPicPr>
            <a:picLocks noChangeAspect="1" noChangeArrowheads="1"/>
          </p:cNvPicPr>
          <p:nvPr/>
        </p:nvPicPr>
        <p:blipFill>
          <a:blip r:embed="rId3" cstate="print"/>
          <a:srcRect/>
          <a:stretch>
            <a:fillRect/>
          </a:stretch>
        </p:blipFill>
        <p:spPr bwMode="auto">
          <a:xfrm>
            <a:off x="9071843" y="1889522"/>
            <a:ext cx="5472608" cy="3673698"/>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l="9639"/>
          <a:stretch>
            <a:fillRect/>
          </a:stretch>
        </p:blipFill>
        <p:spPr bwMode="auto">
          <a:xfrm>
            <a:off x="9143851" y="5633938"/>
            <a:ext cx="5400600" cy="4608512"/>
          </a:xfrm>
          <a:prstGeom prst="rect">
            <a:avLst/>
          </a:prstGeom>
          <a:noFill/>
          <a:ln w="9525">
            <a:noFill/>
            <a:miter lim="800000"/>
            <a:headEnd/>
            <a:tailEnd/>
          </a:ln>
        </p:spPr>
      </p:pic>
      <p:sp>
        <p:nvSpPr>
          <p:cNvPr id="22" name="矩形 21"/>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安徽响应</a:t>
            </a:r>
            <a:endParaRPr lang="zh-CN" altLang="en-US" sz="2800" b="1" dirty="0">
              <a:latin typeface="微软雅黑" panose="020B0503020204020204" charset="-122"/>
              <a:ea typeface="微软雅黑" panose="020B0503020204020204" charset="-122"/>
            </a:endParaRPr>
          </a:p>
        </p:txBody>
      </p:sp>
      <p:sp>
        <p:nvSpPr>
          <p:cNvPr id="32" name="矩形 31"/>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“全面落实，举全省之力全面推进乡村振兴“</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503238" y="1745506"/>
            <a:ext cx="14041437" cy="4108817"/>
          </a:xfrm>
          <a:prstGeom prst="rect">
            <a:avLst/>
          </a:prstGeom>
          <a:noFill/>
        </p:spPr>
        <p:txBody>
          <a:bodyPr wrap="square" rtlCol="0">
            <a:spAutoFit/>
          </a:bodyPr>
          <a:lstStyle/>
          <a:p>
            <a:pPr marL="342900" indent="-342900">
              <a:lnSpc>
                <a:spcPct val="150000"/>
              </a:lnSpc>
              <a:buFont typeface="Wingdings" panose="05000000000000000000" pitchFamily="2" charset="2"/>
              <a:buChar char="n"/>
            </a:pP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全省国土空间规划编制工作方案</a:t>
            </a: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（皖政办</a:t>
            </a:r>
            <a:r>
              <a:rPr lang="en-US" altLang="zh-CN" sz="2000" b="1" dirty="0">
                <a:latin typeface="微软雅黑" panose="020B0503020204020204" charset="-122"/>
                <a:ea typeface="微软雅黑" panose="020B0503020204020204" charset="-122"/>
                <a:sym typeface="+mn-ea"/>
              </a:rPr>
              <a:t>〔2019〕32</a:t>
            </a:r>
            <a:r>
              <a:rPr lang="zh-CN" altLang="en-US" sz="2000" b="1" dirty="0">
                <a:latin typeface="微软雅黑" panose="020B0503020204020204" charset="-122"/>
                <a:ea typeface="微软雅黑" panose="020B0503020204020204" charset="-122"/>
                <a:sym typeface="+mn-ea"/>
              </a:rPr>
              <a:t>号）</a:t>
            </a:r>
            <a:endParaRPr lang="en-US" altLang="zh-CN" sz="2000" b="1" dirty="0">
              <a:latin typeface="微软雅黑" panose="020B0503020204020204" charset="-122"/>
              <a:ea typeface="微软雅黑" panose="020B0503020204020204" charset="-122"/>
            </a:endParaRPr>
          </a:p>
          <a:p>
            <a:pPr>
              <a:lnSpc>
                <a:spcPct val="150000"/>
              </a:lnSpc>
            </a:pPr>
            <a:r>
              <a:rPr lang="en-US" altLang="zh-CN" sz="2000" b="1" dirty="0">
                <a:latin typeface="微软雅黑" panose="020B0503020204020204" charset="-122"/>
                <a:ea typeface="微软雅黑" panose="020B0503020204020204" charset="-122"/>
                <a:sym typeface="+mn-ea"/>
              </a:rPr>
              <a:t>      </a:t>
            </a:r>
            <a:r>
              <a:rPr lang="en-US" altLang="zh-CN" b="1" dirty="0">
                <a:latin typeface="微软雅黑" panose="020B0503020204020204" charset="-122"/>
                <a:ea typeface="微软雅黑" panose="020B0503020204020204" charset="-122"/>
                <a:sym typeface="+mn-ea"/>
              </a:rPr>
              <a:t> </a:t>
            </a:r>
            <a:r>
              <a:rPr lang="en-US" altLang="zh-CN" dirty="0">
                <a:latin typeface="微软雅黑" panose="020B0503020204020204" charset="-122"/>
                <a:ea typeface="微软雅黑" panose="020B0503020204020204" charset="-122"/>
                <a:sym typeface="+mn-ea"/>
              </a:rPr>
              <a:t>2020</a:t>
            </a:r>
            <a:r>
              <a:rPr lang="zh-CN" altLang="en-US" dirty="0">
                <a:latin typeface="微软雅黑" panose="020B0503020204020204" charset="-122"/>
                <a:ea typeface="微软雅黑" panose="020B0503020204020204" charset="-122"/>
                <a:sym typeface="+mn-ea"/>
              </a:rPr>
              <a:t>年，市县结合国土空间总体规划编制，</a:t>
            </a:r>
            <a:r>
              <a:rPr lang="zh-CN" altLang="en-US" b="1" dirty="0">
                <a:solidFill>
                  <a:srgbClr val="32ABB8"/>
                </a:solidFill>
                <a:latin typeface="微软雅黑" panose="020B0503020204020204" pitchFamily="34" charset="-122"/>
                <a:ea typeface="微软雅黑" panose="020B0503020204020204" pitchFamily="34" charset="-122"/>
                <a:sym typeface="+mn-ea"/>
              </a:rPr>
              <a:t>在县域层面完成村庄布局工作，有条件、有需求的村庄完成村庄规划编制。</a:t>
            </a:r>
            <a:r>
              <a:rPr lang="en-US" altLang="zh-CN" dirty="0">
                <a:latin typeface="微软雅黑" panose="020B0503020204020204" charset="-122"/>
                <a:ea typeface="微软雅黑" panose="020B0503020204020204" charset="-122"/>
                <a:sym typeface="+mn-ea"/>
              </a:rPr>
              <a:t>2021</a:t>
            </a:r>
            <a:r>
              <a:rPr lang="zh-CN" altLang="en-US" dirty="0">
                <a:latin typeface="微软雅黑" panose="020B0503020204020204" charset="-122"/>
                <a:ea typeface="微软雅黑" panose="020B0503020204020204" charset="-122"/>
                <a:sym typeface="+mn-ea"/>
              </a:rPr>
              <a:t>年，基本完成乡镇国土空间规划和详细规划编制。</a:t>
            </a:r>
            <a:endParaRPr lang="en-US" altLang="zh-CN" dirty="0">
              <a:solidFill>
                <a:srgbClr val="C00000"/>
              </a:solidFill>
              <a:latin typeface="微软雅黑" panose="020B0503020204020204" charset="-122"/>
              <a:ea typeface="微软雅黑" panose="020B0503020204020204" charset="-122"/>
            </a:endParaRPr>
          </a:p>
          <a:p>
            <a:pPr marL="342900" indent="-342900">
              <a:lnSpc>
                <a:spcPct val="150000"/>
              </a:lnSpc>
              <a:buFont typeface="Wingdings" panose="05000000000000000000" pitchFamily="2" charset="2"/>
              <a:buChar char="n"/>
            </a:pP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安徽省自然资源厅关于做好村庄规划工作的通知</a:t>
            </a: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（皖自然资规划函</a:t>
            </a:r>
            <a:r>
              <a:rPr lang="en-US" altLang="zh-CN" sz="2000" b="1" dirty="0">
                <a:latin typeface="微软雅黑" panose="020B0503020204020204" charset="-122"/>
                <a:ea typeface="微软雅黑" panose="020B0503020204020204" charset="-122"/>
                <a:sym typeface="+mn-ea"/>
              </a:rPr>
              <a:t>〔2019〕589</a:t>
            </a:r>
            <a:r>
              <a:rPr lang="zh-CN" altLang="en-US" sz="2000" b="1" dirty="0">
                <a:latin typeface="微软雅黑" panose="020B0503020204020204" charset="-122"/>
                <a:ea typeface="微软雅黑" panose="020B0503020204020204" charset="-122"/>
                <a:sym typeface="+mn-ea"/>
              </a:rPr>
              <a:t>号）</a:t>
            </a:r>
            <a:endParaRPr lang="en-US" altLang="zh-CN" sz="2000" b="1" dirty="0">
              <a:latin typeface="微软雅黑" panose="020B0503020204020204" charset="-122"/>
              <a:ea typeface="微软雅黑" panose="020B0503020204020204" charset="-122"/>
            </a:endParaRPr>
          </a:p>
          <a:p>
            <a:pPr>
              <a:lnSpc>
                <a:spcPct val="150000"/>
              </a:lnSpc>
            </a:pPr>
            <a:r>
              <a:rPr lang="en-US" altLang="zh-CN" sz="2000" dirty="0">
                <a:latin typeface="微软雅黑" panose="020B0503020204020204" charset="-122"/>
                <a:ea typeface="微软雅黑" panose="020B0503020204020204" charset="-122"/>
                <a:sym typeface="+mn-ea"/>
              </a:rPr>
              <a:t>     </a:t>
            </a:r>
            <a:r>
              <a:rPr lang="en-US" altLang="zh-CN" dirty="0">
                <a:latin typeface="微软雅黑" panose="020B0503020204020204" charset="-122"/>
                <a:ea typeface="微软雅黑" panose="020B0503020204020204" charset="-122"/>
                <a:sym typeface="+mn-ea"/>
              </a:rPr>
              <a:t> 2019</a:t>
            </a:r>
            <a:r>
              <a:rPr lang="zh-CN" altLang="en-US" dirty="0">
                <a:latin typeface="微软雅黑" panose="020B0503020204020204" charset="-122"/>
                <a:ea typeface="微软雅黑" panose="020B0503020204020204" charset="-122"/>
                <a:sym typeface="+mn-ea"/>
              </a:rPr>
              <a:t>年</a:t>
            </a:r>
            <a:r>
              <a:rPr lang="en-US" altLang="zh-CN" dirty="0">
                <a:latin typeface="微软雅黑" panose="020B0503020204020204" charset="-122"/>
                <a:ea typeface="微软雅黑" panose="020B0503020204020204" charset="-122"/>
                <a:sym typeface="+mn-ea"/>
              </a:rPr>
              <a:t>9</a:t>
            </a:r>
            <a:r>
              <a:rPr lang="zh-CN" altLang="en-US" dirty="0">
                <a:latin typeface="微软雅黑" panose="020B0503020204020204" charset="-122"/>
                <a:ea typeface="微软雅黑" panose="020B0503020204020204" charset="-122"/>
                <a:sym typeface="+mn-ea"/>
              </a:rPr>
              <a:t>月，</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安徽省自然资源厅关于做好村庄规划工作的通知</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指出：扎实推进规划编制。</a:t>
            </a:r>
            <a:r>
              <a:rPr lang="zh-CN" altLang="en-US" b="1" dirty="0">
                <a:solidFill>
                  <a:srgbClr val="32ABB8"/>
                </a:solidFill>
                <a:latin typeface="微软雅黑" panose="020B0503020204020204" pitchFamily="34" charset="-122"/>
                <a:ea typeface="微软雅黑" panose="020B0503020204020204" pitchFamily="34" charset="-122"/>
                <a:sym typeface="+mn-ea"/>
              </a:rPr>
              <a:t>开展规划评估，</a:t>
            </a:r>
            <a:r>
              <a:rPr lang="zh-CN" altLang="en-US" dirty="0">
                <a:latin typeface="微软雅黑" panose="020B0503020204020204" charset="-122"/>
                <a:ea typeface="微软雅黑" panose="020B0503020204020204" charset="-122"/>
                <a:sym typeface="+mn-ea"/>
              </a:rPr>
              <a:t>市、县（市、区）自然资源主管部门要在</a:t>
            </a:r>
            <a:r>
              <a:rPr lang="en-US" altLang="zh-CN" dirty="0">
                <a:latin typeface="微软雅黑" panose="020B0503020204020204" charset="-122"/>
                <a:ea typeface="微软雅黑" panose="020B0503020204020204" charset="-122"/>
                <a:sym typeface="+mn-ea"/>
              </a:rPr>
              <a:t>2020</a:t>
            </a:r>
            <a:r>
              <a:rPr lang="zh-CN" altLang="en-US" dirty="0">
                <a:latin typeface="微软雅黑" panose="020B0503020204020204" charset="-122"/>
                <a:ea typeface="微软雅黑" panose="020B0503020204020204" charset="-122"/>
                <a:sym typeface="+mn-ea"/>
              </a:rPr>
              <a:t>年</a:t>
            </a:r>
            <a:r>
              <a:rPr lang="en-US" altLang="zh-CN" dirty="0">
                <a:latin typeface="微软雅黑" panose="020B0503020204020204" charset="-122"/>
                <a:ea typeface="微软雅黑" panose="020B0503020204020204" charset="-122"/>
                <a:sym typeface="+mn-ea"/>
              </a:rPr>
              <a:t>6</a:t>
            </a:r>
            <a:r>
              <a:rPr lang="zh-CN" altLang="en-US" dirty="0">
                <a:latin typeface="微软雅黑" panose="020B0503020204020204" charset="-122"/>
                <a:ea typeface="微软雅黑" panose="020B0503020204020204" charset="-122"/>
                <a:sym typeface="+mn-ea"/>
              </a:rPr>
              <a:t>月底前，对正在实施的村土地利用规划、美丽乡村规划等相关规划进行综合评估。</a:t>
            </a:r>
            <a:r>
              <a:rPr lang="zh-CN" altLang="en-US" b="1" dirty="0">
                <a:solidFill>
                  <a:srgbClr val="32ABB8"/>
                </a:solidFill>
                <a:latin typeface="微软雅黑" panose="020B0503020204020204" pitchFamily="34" charset="-122"/>
                <a:ea typeface="微软雅黑" panose="020B0503020204020204" pitchFamily="34" charset="-122"/>
                <a:sym typeface="+mn-ea"/>
              </a:rPr>
              <a:t>实现应编尽编，</a:t>
            </a:r>
            <a:r>
              <a:rPr lang="zh-CN" altLang="en-US" dirty="0">
                <a:latin typeface="微软雅黑" panose="020B0503020204020204" charset="-122"/>
                <a:ea typeface="微软雅黑" panose="020B0503020204020204" charset="-122"/>
                <a:sym typeface="+mn-ea"/>
              </a:rPr>
              <a:t>力争</a:t>
            </a:r>
            <a:r>
              <a:rPr lang="en-US" altLang="zh-CN" dirty="0">
                <a:latin typeface="微软雅黑" panose="020B0503020204020204" charset="-122"/>
                <a:ea typeface="微软雅黑" panose="020B0503020204020204" charset="-122"/>
                <a:sym typeface="+mn-ea"/>
              </a:rPr>
              <a:t>2020</a:t>
            </a:r>
            <a:r>
              <a:rPr lang="zh-CN" altLang="en-US" dirty="0">
                <a:latin typeface="微软雅黑" panose="020B0503020204020204" charset="-122"/>
                <a:ea typeface="微软雅黑" panose="020B0503020204020204" charset="-122"/>
                <a:sym typeface="+mn-ea"/>
              </a:rPr>
              <a:t>年底前做到应编尽编。</a:t>
            </a:r>
            <a:endParaRPr lang="en-US" altLang="zh-CN" dirty="0">
              <a:latin typeface="微软雅黑" panose="020B0503020204020204" charset="-122"/>
              <a:ea typeface="微软雅黑" panose="020B0503020204020204" charset="-122"/>
            </a:endParaRPr>
          </a:p>
          <a:p>
            <a:pPr marL="342900" indent="-342900">
              <a:lnSpc>
                <a:spcPct val="150000"/>
              </a:lnSpc>
              <a:buFont typeface="Wingdings" panose="05000000000000000000" pitchFamily="2" charset="2"/>
              <a:buChar char="n"/>
            </a:pPr>
            <a:r>
              <a:rPr lang="en-US" altLang="zh-CN" sz="2000" b="1" dirty="0">
                <a:latin typeface="微软雅黑" panose="020B0503020204020204" charset="-122"/>
                <a:ea typeface="微软雅黑" panose="020B0503020204020204" charset="-122"/>
                <a:sym typeface="+mn-ea"/>
              </a:rPr>
              <a:t>《</a:t>
            </a:r>
            <a:r>
              <a:rPr lang="zh-CN" altLang="en-US" sz="2000" b="1" dirty="0">
                <a:latin typeface="微软雅黑" panose="020B0503020204020204" charset="-122"/>
                <a:ea typeface="微软雅黑" panose="020B0503020204020204" charset="-122"/>
                <a:sym typeface="+mn-ea"/>
              </a:rPr>
              <a:t>安徽省村庄规划编制指南（</a:t>
            </a:r>
            <a:r>
              <a:rPr lang="en-US" altLang="zh-CN" sz="2000" b="1" dirty="0">
                <a:latin typeface="微软雅黑" panose="020B0503020204020204" charset="-122"/>
                <a:ea typeface="微软雅黑" panose="020B0503020204020204" charset="-122"/>
                <a:sym typeface="+mn-ea"/>
              </a:rPr>
              <a:t>2022</a:t>
            </a:r>
            <a:r>
              <a:rPr lang="zh-CN" altLang="en-US" sz="2000" b="1" dirty="0">
                <a:latin typeface="微软雅黑" panose="020B0503020204020204" charset="-122"/>
                <a:ea typeface="微软雅黑" panose="020B0503020204020204" charset="-122"/>
                <a:sym typeface="+mn-ea"/>
              </a:rPr>
              <a:t>年版）</a:t>
            </a:r>
            <a:r>
              <a:rPr lang="en-US" altLang="zh-CN" sz="2000" b="1" dirty="0">
                <a:latin typeface="微软雅黑" panose="020B0503020204020204" charset="-122"/>
                <a:ea typeface="微软雅黑" panose="020B0503020204020204" charset="-122"/>
                <a:sym typeface="+mn-ea"/>
              </a:rPr>
              <a:t>》</a:t>
            </a:r>
          </a:p>
          <a:p>
            <a:pPr>
              <a:lnSpc>
                <a:spcPct val="150000"/>
              </a:lnSpc>
            </a:pPr>
            <a:r>
              <a:rPr lang="en-US" altLang="zh-CN" sz="2000" dirty="0">
                <a:latin typeface="微软雅黑" panose="020B0503020204020204" charset="-122"/>
                <a:ea typeface="微软雅黑" panose="020B0503020204020204" charset="-122"/>
                <a:sym typeface="+mn-ea"/>
              </a:rPr>
              <a:t>      </a:t>
            </a:r>
            <a:r>
              <a:rPr lang="en-US" altLang="zh-CN" dirty="0">
                <a:latin typeface="微软雅黑" panose="020B0503020204020204" charset="-122"/>
                <a:ea typeface="微软雅黑" panose="020B0503020204020204" charset="-122"/>
                <a:sym typeface="+mn-ea"/>
              </a:rPr>
              <a:t> </a:t>
            </a:r>
            <a:r>
              <a:rPr lang="en-US" altLang="zh-CN" dirty="0" smtClean="0">
                <a:latin typeface="微软雅黑" panose="020B0503020204020204" charset="-122"/>
                <a:ea typeface="微软雅黑" panose="020B0503020204020204" charset="-122"/>
                <a:sym typeface="+mn-ea"/>
              </a:rPr>
              <a:t>2022</a:t>
            </a:r>
            <a:r>
              <a:rPr lang="zh-CN" altLang="en-US" dirty="0" smtClean="0">
                <a:latin typeface="微软雅黑" panose="020B0503020204020204" charset="-122"/>
                <a:ea typeface="微软雅黑" panose="020B0503020204020204" charset="-122"/>
                <a:sym typeface="+mn-ea"/>
              </a:rPr>
              <a:t>年</a:t>
            </a:r>
            <a:r>
              <a:rPr lang="en-US" altLang="zh-CN" dirty="0" smtClean="0">
                <a:latin typeface="微软雅黑" panose="020B0503020204020204" charset="-122"/>
                <a:ea typeface="微软雅黑" panose="020B0503020204020204" charset="-122"/>
                <a:sym typeface="+mn-ea"/>
              </a:rPr>
              <a:t>6</a:t>
            </a:r>
            <a:r>
              <a:rPr lang="zh-CN" altLang="en-US" dirty="0" smtClean="0">
                <a:latin typeface="微软雅黑" panose="020B0503020204020204" charset="-122"/>
                <a:ea typeface="微软雅黑" panose="020B0503020204020204" charset="-122"/>
                <a:sym typeface="+mn-ea"/>
              </a:rPr>
              <a:t>月</a:t>
            </a:r>
            <a:r>
              <a:rPr lang="zh-CN" altLang="en-US" dirty="0">
                <a:latin typeface="微软雅黑" panose="020B0503020204020204" charset="-122"/>
                <a:ea typeface="微软雅黑" panose="020B0503020204020204" charset="-122"/>
                <a:sym typeface="+mn-ea"/>
              </a:rPr>
              <a:t>，</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安徽省村庄规划编制指南</a:t>
            </a:r>
            <a:r>
              <a:rPr lang="zh-CN" altLang="en-US" dirty="0" smtClean="0">
                <a:latin typeface="微软雅黑" panose="020B0503020204020204" charset="-122"/>
                <a:ea typeface="微软雅黑" panose="020B0503020204020204" charset="-122"/>
                <a:sym typeface="+mn-ea"/>
              </a:rPr>
              <a:t>（</a:t>
            </a:r>
            <a:r>
              <a:rPr lang="en-US" altLang="zh-CN" dirty="0" smtClean="0">
                <a:latin typeface="微软雅黑" panose="020B0503020204020204" charset="-122"/>
                <a:ea typeface="微软雅黑" panose="020B0503020204020204" charset="-122"/>
                <a:sym typeface="+mn-ea"/>
              </a:rPr>
              <a:t>2022</a:t>
            </a:r>
            <a:r>
              <a:rPr lang="zh-CN" altLang="en-US" dirty="0" smtClean="0">
                <a:latin typeface="微软雅黑" panose="020B0503020204020204" charset="-122"/>
                <a:ea typeface="微软雅黑" panose="020B0503020204020204" charset="-122"/>
                <a:sym typeface="+mn-ea"/>
              </a:rPr>
              <a:t>年版）</a:t>
            </a:r>
            <a:r>
              <a:rPr lang="en-US" altLang="zh-CN" dirty="0">
                <a:latin typeface="微软雅黑" panose="020B0503020204020204" charset="-122"/>
                <a:ea typeface="微软雅黑" panose="020B0503020204020204" charset="-122"/>
                <a:sym typeface="+mn-ea"/>
              </a:rPr>
              <a:t>》</a:t>
            </a:r>
            <a:r>
              <a:rPr lang="zh-CN" altLang="en-US" dirty="0">
                <a:latin typeface="微软雅黑" panose="020B0503020204020204" charset="-122"/>
                <a:ea typeface="微软雅黑" panose="020B0503020204020204" charset="-122"/>
                <a:sym typeface="+mn-ea"/>
              </a:rPr>
              <a:t>出台，为村庄规划编制提供技术</a:t>
            </a:r>
            <a:r>
              <a:rPr lang="zh-CN" altLang="en-US" dirty="0" smtClean="0">
                <a:latin typeface="微软雅黑" panose="020B0503020204020204" charset="-122"/>
                <a:ea typeface="微软雅黑" panose="020B0503020204020204" charset="-122"/>
                <a:sym typeface="+mn-ea"/>
              </a:rPr>
              <a:t>支撑。</a:t>
            </a:r>
            <a:endParaRPr lang="zh-CN" altLang="en-US" dirty="0">
              <a:latin typeface="微软雅黑" panose="020B0503020204020204" charset="-122"/>
              <a:ea typeface="微软雅黑" panose="020B0503020204020204" charset="-122"/>
              <a:sym typeface="+mn-ea"/>
            </a:endParaRPr>
          </a:p>
        </p:txBody>
      </p:sp>
      <p:grpSp>
        <p:nvGrpSpPr>
          <p:cNvPr id="16" name="组合 15"/>
          <p:cNvGrpSpPr/>
          <p:nvPr/>
        </p:nvGrpSpPr>
        <p:grpSpPr>
          <a:xfrm>
            <a:off x="883925" y="5849962"/>
            <a:ext cx="12292374" cy="4592162"/>
            <a:chOff x="1006947" y="5651107"/>
            <a:chExt cx="12868438" cy="4807367"/>
          </a:xfrm>
        </p:grpSpPr>
        <p:pic>
          <p:nvPicPr>
            <p:cNvPr id="45" name="图片 44"/>
            <p:cNvPicPr>
              <a:picLocks noChangeAspect="1"/>
            </p:cNvPicPr>
            <p:nvPr>
              <p:custDataLst>
                <p:tags r:id="rId1"/>
              </p:custDataLst>
            </p:nvPr>
          </p:nvPicPr>
          <p:blipFill>
            <a:blip r:embed="rId6" cstate="print"/>
            <a:stretch>
              <a:fillRect/>
            </a:stretch>
          </p:blipFill>
          <p:spPr>
            <a:xfrm>
              <a:off x="6895465" y="5738519"/>
              <a:ext cx="3340735" cy="4719955"/>
            </a:xfrm>
            <a:prstGeom prst="rect">
              <a:avLst/>
            </a:prstGeom>
            <a:ln>
              <a:noFill/>
            </a:ln>
            <a:effectLst>
              <a:outerShdw blurRad="190500" algn="tl" rotWithShape="0">
                <a:srgbClr val="000000">
                  <a:alpha val="70000"/>
                </a:srgbClr>
              </a:outerShdw>
            </a:effectLst>
          </p:spPr>
        </p:pic>
        <p:pic>
          <p:nvPicPr>
            <p:cNvPr id="46" name="图片 45"/>
            <p:cNvPicPr>
              <a:picLocks noChangeAspect="1"/>
            </p:cNvPicPr>
            <p:nvPr>
              <p:custDataLst>
                <p:tags r:id="rId2"/>
              </p:custDataLst>
            </p:nvPr>
          </p:nvPicPr>
          <p:blipFill>
            <a:blip r:embed="rId7" cstate="print"/>
            <a:stretch>
              <a:fillRect/>
            </a:stretch>
          </p:blipFill>
          <p:spPr>
            <a:xfrm>
              <a:off x="10532110" y="5738519"/>
              <a:ext cx="3343275" cy="4712335"/>
            </a:xfrm>
            <a:prstGeom prst="rect">
              <a:avLst/>
            </a:prstGeom>
            <a:ln>
              <a:noFill/>
            </a:ln>
            <a:effectLst>
              <a:outerShdw blurRad="190500" algn="tl" rotWithShape="0">
                <a:srgbClr val="000000">
                  <a:alpha val="70000"/>
                </a:srgbClr>
              </a:outerShdw>
            </a:effectLst>
          </p:spPr>
        </p:pic>
        <p:sp>
          <p:nvSpPr>
            <p:cNvPr id="47" name="矩形 46"/>
            <p:cNvSpPr/>
            <p:nvPr/>
          </p:nvSpPr>
          <p:spPr>
            <a:xfrm>
              <a:off x="1006947" y="9611547"/>
              <a:ext cx="4589719" cy="830997"/>
            </a:xfrm>
            <a:prstGeom prst="rect">
              <a:avLst/>
            </a:prstGeom>
          </p:spPr>
          <p:txBody>
            <a:bodyPr wrap="none">
              <a:spAutoFit/>
            </a:bodyPr>
            <a:lstStyle/>
            <a:p>
              <a:pPr algn="ctr">
                <a:lnSpc>
                  <a:spcPct val="150000"/>
                </a:lnSpc>
              </a:pPr>
              <a:r>
                <a:rPr lang="zh-CN" altLang="en-US" sz="1600" b="1" dirty="0">
                  <a:latin typeface="微软雅黑" panose="020B0503020204020204" charset="-122"/>
                  <a:ea typeface="微软雅黑" panose="020B0503020204020204" charset="-122"/>
                </a:rPr>
                <a:t>村庄规划编制程序图</a:t>
              </a:r>
              <a:endParaRPr lang="en-US" altLang="zh-CN" sz="1600" b="1" dirty="0">
                <a:latin typeface="微软雅黑" panose="020B0503020204020204" charset="-122"/>
                <a:ea typeface="微软雅黑" panose="020B0503020204020204" charset="-122"/>
              </a:endParaRPr>
            </a:p>
            <a:p>
              <a:pPr algn="ctr">
                <a:lnSpc>
                  <a:spcPct val="150000"/>
                </a:lnSpc>
              </a:pPr>
              <a:r>
                <a:rPr lang="zh-CN" altLang="en-US" sz="1600" b="1" dirty="0">
                  <a:latin typeface="微软雅黑" panose="020B0503020204020204" charset="-122"/>
                  <a:ea typeface="微软雅黑" panose="020B0503020204020204" charset="-122"/>
                </a:rPr>
                <a:t>（</a:t>
              </a:r>
              <a:r>
                <a:rPr lang="en-US" altLang="zh-CN" sz="1600" b="1" dirty="0">
                  <a:latin typeface="微软雅黑" panose="020B0503020204020204" charset="-122"/>
                  <a:ea typeface="微软雅黑" panose="020B0503020204020204" charset="-122"/>
                </a:rPr>
                <a:t>《</a:t>
              </a:r>
              <a:r>
                <a:rPr lang="zh-CN" altLang="en-US" sz="1600" b="1" dirty="0">
                  <a:latin typeface="微软雅黑" panose="020B0503020204020204" charset="-122"/>
                  <a:ea typeface="微软雅黑" panose="020B0503020204020204" charset="-122"/>
                </a:rPr>
                <a:t>安徽省村庄规划编制指南（</a:t>
              </a:r>
              <a:r>
                <a:rPr lang="en-US" altLang="zh-CN" sz="1600" b="1" dirty="0" smtClean="0">
                  <a:latin typeface="微软雅黑" panose="020B0503020204020204" charset="-122"/>
                  <a:ea typeface="微软雅黑" panose="020B0503020204020204" charset="-122"/>
                </a:rPr>
                <a:t>2022</a:t>
              </a:r>
              <a:r>
                <a:rPr lang="zh-CN" altLang="en-US" sz="1600" b="1" dirty="0" smtClean="0">
                  <a:latin typeface="微软雅黑" panose="020B0503020204020204" charset="-122"/>
                  <a:ea typeface="微软雅黑" panose="020B0503020204020204" charset="-122"/>
                </a:rPr>
                <a:t>年版</a:t>
              </a:r>
              <a:r>
                <a:rPr lang="zh-CN" altLang="en-US" sz="1600" b="1" dirty="0">
                  <a:latin typeface="微软雅黑" panose="020B0503020204020204" charset="-122"/>
                  <a:ea typeface="微软雅黑" panose="020B0503020204020204" charset="-122"/>
                </a:rPr>
                <a:t>）</a:t>
              </a:r>
              <a:r>
                <a:rPr lang="en-US" altLang="zh-CN" sz="1600" b="1" dirty="0">
                  <a:latin typeface="微软雅黑" panose="020B0503020204020204" charset="-122"/>
                  <a:ea typeface="微软雅黑" panose="020B0503020204020204" charset="-122"/>
                </a:rPr>
                <a:t>》</a:t>
              </a:r>
              <a:r>
                <a:rPr lang="zh-CN" altLang="en-US" sz="1600" b="1" dirty="0">
                  <a:latin typeface="微软雅黑" panose="020B0503020204020204" charset="-122"/>
                  <a:ea typeface="微软雅黑" panose="020B0503020204020204" charset="-122"/>
                </a:rPr>
                <a:t>）</a:t>
              </a:r>
              <a:endParaRPr lang="en-US" altLang="zh-CN" sz="1600" b="1" dirty="0">
                <a:latin typeface="微软雅黑" panose="020B0503020204020204" charset="-122"/>
                <a:ea typeface="微软雅黑" panose="020B0503020204020204" charset="-122"/>
              </a:endParaRPr>
            </a:p>
          </p:txBody>
        </p:sp>
        <p:pic>
          <p:nvPicPr>
            <p:cNvPr id="48" name="图片 47"/>
            <p:cNvPicPr>
              <a:picLocks noChangeAspect="1"/>
            </p:cNvPicPr>
            <p:nvPr>
              <p:custDataLst>
                <p:tags r:id="rId3"/>
              </p:custDataLst>
            </p:nvPr>
          </p:nvPicPr>
          <p:blipFill>
            <a:blip r:embed="rId8" cstate="print"/>
            <a:stretch>
              <a:fillRect/>
            </a:stretch>
          </p:blipFill>
          <p:spPr>
            <a:xfrm>
              <a:off x="1294979" y="5651107"/>
              <a:ext cx="4312022" cy="3937635"/>
            </a:xfrm>
            <a:prstGeom prst="rect">
              <a:avLst/>
            </a:prstGeom>
          </p:spPr>
        </p:pic>
      </p:grpSp>
      <p:sp>
        <p:nvSpPr>
          <p:cNvPr id="15" name="矩形 1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23" name="矩形 22"/>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安徽响应</a:t>
            </a:r>
            <a:endParaRPr lang="zh-CN" altLang="en-US" sz="2800" b="1" dirty="0">
              <a:latin typeface="微软雅黑" panose="020B0503020204020204" charset="-122"/>
              <a:ea typeface="微软雅黑" panose="020B0503020204020204" charset="-122"/>
            </a:endParaRPr>
          </a:p>
        </p:txBody>
      </p:sp>
      <p:sp>
        <p:nvSpPr>
          <p:cNvPr id="24" name="矩形 23"/>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“全面开展，村庄规划作为重要抓手和实施途径“</a:t>
            </a:r>
          </a:p>
        </p:txBody>
      </p:sp>
      <p:sp>
        <p:nvSpPr>
          <p:cNvPr id="27"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a:solidFill>
                  <a:srgbClr val="C00000"/>
                </a:solidFill>
                <a:latin typeface="微软雅黑" panose="020B0503020204020204" charset="-122"/>
                <a:ea typeface="微软雅黑" panose="020B0503020204020204" charset="-122"/>
              </a:rPr>
              <a:t>规划背景</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23" name="矩形 22"/>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安徽响应</a:t>
            </a:r>
            <a:endParaRPr lang="zh-CN" altLang="en-US" sz="2800" b="1" dirty="0">
              <a:latin typeface="微软雅黑" panose="020B0503020204020204" charset="-122"/>
              <a:ea typeface="微软雅黑" panose="020B0503020204020204" charset="-122"/>
            </a:endParaRPr>
          </a:p>
        </p:txBody>
      </p:sp>
      <p:sp>
        <p:nvSpPr>
          <p:cNvPr id="24" name="矩形 23"/>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“安徽开启“千村引领、万村升级”篇章，聚力“和美乡村”建设“</a:t>
            </a:r>
          </a:p>
        </p:txBody>
      </p:sp>
      <p:sp>
        <p:nvSpPr>
          <p:cNvPr id="27"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a:solidFill>
                  <a:srgbClr val="C00000"/>
                </a:solidFill>
                <a:latin typeface="微软雅黑" panose="020B0503020204020204" charset="-122"/>
                <a:ea typeface="微软雅黑" panose="020B0503020204020204" charset="-122"/>
              </a:rPr>
              <a:t>规划背景</a:t>
            </a:r>
          </a:p>
        </p:txBody>
      </p:sp>
      <p:sp>
        <p:nvSpPr>
          <p:cNvPr id="17" name="文本框 12"/>
          <p:cNvSpPr txBox="1"/>
          <p:nvPr>
            <p:custDataLst>
              <p:tags r:id="rId1"/>
            </p:custDataLst>
          </p:nvPr>
        </p:nvSpPr>
        <p:spPr>
          <a:xfrm>
            <a:off x="430883" y="8235006"/>
            <a:ext cx="7130812" cy="1705403"/>
          </a:xfrm>
          <a:prstGeom prst="rect">
            <a:avLst/>
          </a:prstGeom>
          <a:noFill/>
          <a:ln>
            <a:noFill/>
          </a:ln>
        </p:spPr>
        <p:txBody>
          <a:bodyPr wrap="square" rtlCol="0">
            <a:spAutoFit/>
          </a:bodyPr>
          <a:lstStyle/>
          <a:p>
            <a:pPr marL="342900" indent="-342900" fontAlgn="auto">
              <a:lnSpc>
                <a:spcPct val="150000"/>
              </a:lnSpc>
              <a:buFont typeface="Wingdings" panose="05000000000000000000" pitchFamily="2" charset="2"/>
              <a:buChar char="n"/>
            </a:pPr>
            <a:r>
              <a:rPr lang="zh-CN" altLang="en-US" sz="1800" dirty="0">
                <a:latin typeface="微软雅黑" panose="020B0503020204020204" pitchFamily="34" charset="-122"/>
                <a:ea typeface="微软雅黑" panose="020B0503020204020204" pitchFamily="34" charset="-122"/>
              </a:rPr>
              <a:t>2023年8月10日，</a:t>
            </a:r>
            <a:r>
              <a:rPr lang="zh-CN" altLang="en-US" sz="1800" b="1" dirty="0">
                <a:latin typeface="微软雅黑" panose="020B0503020204020204" pitchFamily="34" charset="-122"/>
                <a:ea typeface="微软雅黑" panose="020B0503020204020204" pitchFamily="34" charset="-122"/>
              </a:rPr>
              <a:t>《中共安徽省委安徽省人民政府关于实施“千村引领、万村升级”工程加快建设“彰显徽风皖韵的宜居宜业和美乡村的意见》</a:t>
            </a:r>
            <a:r>
              <a:rPr lang="zh-CN" altLang="en-US" sz="1800" dirty="0">
                <a:latin typeface="微软雅黑" panose="020B0503020204020204" pitchFamily="34" charset="-122"/>
                <a:ea typeface="微软雅黑" panose="020B0503020204020204" pitchFamily="34" charset="-122"/>
              </a:rPr>
              <a:t>（皖发〔2023〕10 号）出台，要求持之以恒打造万千美丽乡村，造福万千农民群众。</a:t>
            </a:r>
          </a:p>
        </p:txBody>
      </p:sp>
      <p:pic>
        <p:nvPicPr>
          <p:cNvPr id="18" name="Picture 2"/>
          <p:cNvPicPr>
            <a:picLocks noChangeAspect="1" noChangeArrowheads="1"/>
          </p:cNvPicPr>
          <p:nvPr>
            <p:custDataLst>
              <p:tags r:id="rId2"/>
            </p:custDataLst>
          </p:nvPr>
        </p:nvPicPr>
        <p:blipFill>
          <a:blip r:embed="rId14" cstate="print">
            <a:extLst>
              <a:ext uri="{28A0092B-C50C-407E-A947-70E740481C1C}">
                <a14:useLocalDpi xmlns="" xmlns:a14="http://schemas.microsoft.com/office/drawing/2010/main" val="0"/>
              </a:ext>
            </a:extLst>
          </a:blip>
          <a:srcRect/>
          <a:stretch>
            <a:fillRect/>
          </a:stretch>
        </p:blipFill>
        <p:spPr bwMode="auto">
          <a:xfrm>
            <a:off x="7615925" y="2104752"/>
            <a:ext cx="6928526" cy="3816424"/>
          </a:xfrm>
          <a:prstGeom prst="rect">
            <a:avLst/>
          </a:prstGeom>
          <a:noFill/>
          <a:extLst>
            <a:ext uri="{909E8E84-426E-40DD-AFC4-6F175D3DCCD1}">
              <a14:hiddenFill xmlns="" xmlns:a14="http://schemas.microsoft.com/office/drawing/2010/main">
                <a:solidFill>
                  <a:srgbClr val="FFFFFF"/>
                </a:solidFill>
              </a14:hiddenFill>
            </a:ext>
          </a:extLst>
        </p:spPr>
      </p:pic>
      <p:sp>
        <p:nvSpPr>
          <p:cNvPr id="19" name="文本框 14"/>
          <p:cNvSpPr txBox="1"/>
          <p:nvPr>
            <p:custDataLst>
              <p:tags r:id="rId3"/>
            </p:custDataLst>
          </p:nvPr>
        </p:nvSpPr>
        <p:spPr>
          <a:xfrm>
            <a:off x="470570" y="5687383"/>
            <a:ext cx="7130813" cy="2536400"/>
          </a:xfrm>
          <a:prstGeom prst="rect">
            <a:avLst/>
          </a:prstGeom>
          <a:noFill/>
          <a:ln>
            <a:noFill/>
          </a:ln>
        </p:spPr>
        <p:txBody>
          <a:bodyPr wrap="square" rtlCol="0">
            <a:spAutoFit/>
          </a:bodyPr>
          <a:lstStyle/>
          <a:p>
            <a:pPr marL="342900" indent="-342900" algn="l" fontAlgn="auto">
              <a:lnSpc>
                <a:spcPct val="150000"/>
              </a:lnSpc>
              <a:buClrTx/>
              <a:buSzTx/>
              <a:buFont typeface="Wingdings" panose="05000000000000000000" pitchFamily="2" charset="2"/>
              <a:buChar char="n"/>
            </a:pPr>
            <a:r>
              <a:rPr lang="zh-CN" altLang="en-US" sz="1800" dirty="0">
                <a:latin typeface="微软雅黑" panose="020B0503020204020204" pitchFamily="34" charset="-122"/>
                <a:ea typeface="微软雅黑" panose="020B0503020204020204" pitchFamily="34" charset="-122"/>
              </a:rPr>
              <a:t>中央财办等部门印发《关于有力有序有效推广浙江“千万工程”经验的指导意见》的通知</a:t>
            </a:r>
          </a:p>
          <a:p>
            <a:pPr indent="0" algn="l" fontAlgn="auto">
              <a:lnSpc>
                <a:spcPct val="150000"/>
              </a:lnSpc>
              <a:buClrTx/>
              <a:buSzTx/>
              <a:buFont typeface="Wingdings" panose="05000000000000000000" pitchFamily="2" charset="2"/>
              <a:buNone/>
            </a:pPr>
            <a:r>
              <a:rPr lang="en-US" altLang="zh-CN" sz="1800" dirty="0">
                <a:latin typeface="微软雅黑" panose="020B0503020204020204" pitchFamily="34" charset="-122"/>
                <a:ea typeface="微软雅黑" panose="020B0503020204020204" pitchFamily="34" charset="-122"/>
              </a:rPr>
              <a:t>       千村示范、万村整治”工程（简称“千万工程”）是习近平总书记在浙江工作时亲自谋划、亲自部署、亲自推动的一项重大决策，20年来造就了万千美丽乡村，造福了万千农民群众，创造了农业农村现代化的成功经验和实践范例。</a:t>
            </a:r>
          </a:p>
        </p:txBody>
      </p:sp>
      <p:sp>
        <p:nvSpPr>
          <p:cNvPr id="25" name="文本框 17"/>
          <p:cNvSpPr txBox="1"/>
          <p:nvPr>
            <p:custDataLst>
              <p:tags r:id="rId4"/>
            </p:custDataLst>
          </p:nvPr>
        </p:nvSpPr>
        <p:spPr>
          <a:xfrm>
            <a:off x="515798" y="1961530"/>
            <a:ext cx="7159624" cy="1338828"/>
          </a:xfrm>
          <a:prstGeom prst="rect">
            <a:avLst/>
          </a:prstGeom>
          <a:noFill/>
          <a:ln>
            <a:noFill/>
          </a:ln>
        </p:spPr>
        <p:txBody>
          <a:bodyPr wrap="square" rtlCol="0">
            <a:spAutoFit/>
          </a:bodyPr>
          <a:lstStyle/>
          <a:p>
            <a:pPr marL="342900" indent="-342900" fontAlgn="auto">
              <a:lnSpc>
                <a:spcPct val="150000"/>
              </a:lnSpc>
              <a:buFont typeface="Wingdings" panose="05000000000000000000" pitchFamily="2" charset="2"/>
              <a:buChar char="n"/>
            </a:pPr>
            <a:r>
              <a:rPr lang="zh-CN" altLang="en-US" sz="1800" dirty="0">
                <a:latin typeface="微软雅黑" panose="020B0503020204020204" pitchFamily="34" charset="-122"/>
                <a:ea typeface="微软雅黑" panose="020B0503020204020204" pitchFamily="34" charset="-122"/>
              </a:rPr>
              <a:t>2018年，中共中央、国务院印发《乡村振兴战略规划（2018-2022年）》，提出了“产业兴旺、生态宜居、乡风文明、治理有效、生活富裕”的总要求，乡村振兴正式拉开序幕。</a:t>
            </a:r>
          </a:p>
        </p:txBody>
      </p:sp>
      <p:grpSp>
        <p:nvGrpSpPr>
          <p:cNvPr id="26" name="组合 25"/>
          <p:cNvGrpSpPr/>
          <p:nvPr/>
        </p:nvGrpSpPr>
        <p:grpSpPr>
          <a:xfrm>
            <a:off x="1622031" y="3272940"/>
            <a:ext cx="4076700" cy="2346960"/>
            <a:chOff x="4222" y="5609"/>
            <a:chExt cx="6420" cy="3696"/>
          </a:xfrm>
        </p:grpSpPr>
        <p:sp>
          <p:nvSpPr>
            <p:cNvPr id="28" name="文本框 19"/>
            <p:cNvSpPr txBox="1"/>
            <p:nvPr>
              <p:custDataLst>
                <p:tags r:id="rId6"/>
              </p:custDataLst>
            </p:nvPr>
          </p:nvSpPr>
          <p:spPr>
            <a:xfrm>
              <a:off x="4222" y="6437"/>
              <a:ext cx="2040" cy="2084"/>
            </a:xfrm>
            <a:prstGeom prst="rect">
              <a:avLst/>
            </a:prstGeom>
            <a:noFill/>
            <a:ln>
              <a:noFill/>
            </a:ln>
          </p:spPr>
          <p:txBody>
            <a:bodyPr wrap="square" rtlCol="0">
              <a:spAutoFit/>
            </a:bodyPr>
            <a:lstStyle/>
            <a:p>
              <a:r>
                <a:rPr lang="zh-CN" altLang="en-US" sz="4000" b="1" dirty="0">
                  <a:solidFill>
                    <a:srgbClr val="4ABECA"/>
                  </a:solidFill>
                  <a:latin typeface="微软雅黑" panose="020B0503020204020204" pitchFamily="34" charset="-122"/>
                  <a:ea typeface="微软雅黑" panose="020B0503020204020204" pitchFamily="34" charset="-122"/>
                </a:rPr>
                <a:t>乡村振兴</a:t>
              </a:r>
              <a:endParaRPr lang="en-US" altLang="zh-CN" sz="4000" b="1" dirty="0">
                <a:solidFill>
                  <a:srgbClr val="4ABECA"/>
                </a:solidFill>
                <a:latin typeface="微软雅黑" panose="020B0503020204020204" pitchFamily="34" charset="-122"/>
                <a:ea typeface="微软雅黑" panose="020B0503020204020204" pitchFamily="34" charset="-122"/>
              </a:endParaRPr>
            </a:p>
          </p:txBody>
        </p:sp>
        <p:sp>
          <p:nvSpPr>
            <p:cNvPr id="29" name="箭头: 左弧形 20"/>
            <p:cNvSpPr/>
            <p:nvPr>
              <p:custDataLst>
                <p:tags r:id="rId7"/>
              </p:custDataLst>
            </p:nvPr>
          </p:nvSpPr>
          <p:spPr>
            <a:xfrm rot="16200000">
              <a:off x="7210" y="7125"/>
              <a:ext cx="918" cy="3442"/>
            </a:xfrm>
            <a:prstGeom prst="curvedRightArrow">
              <a:avLst/>
            </a:prstGeom>
            <a:solidFill>
              <a:schemeClr val="accent1">
                <a:lumMod val="20000"/>
                <a:lumOff val="80000"/>
              </a:schemeClr>
            </a:solidFill>
            <a:ln w="19050">
              <a:no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defTabSz="457200"/>
              <a:endParaRPr lang="zh-CN" altLang="en-US">
                <a:solidFill>
                  <a:schemeClr val="tx1"/>
                </a:solidFill>
              </a:endParaRPr>
            </a:p>
          </p:txBody>
        </p:sp>
        <p:sp>
          <p:nvSpPr>
            <p:cNvPr id="30" name="文本框 27"/>
            <p:cNvSpPr txBox="1"/>
            <p:nvPr>
              <p:custDataLst>
                <p:tags r:id="rId8"/>
              </p:custDataLst>
            </p:nvPr>
          </p:nvSpPr>
          <p:spPr>
            <a:xfrm>
              <a:off x="8602" y="6437"/>
              <a:ext cx="2040" cy="2084"/>
            </a:xfrm>
            <a:prstGeom prst="rect">
              <a:avLst/>
            </a:prstGeom>
            <a:noFill/>
            <a:ln>
              <a:noFill/>
            </a:ln>
          </p:spPr>
          <p:txBody>
            <a:bodyPr wrap="square" rtlCol="0">
              <a:spAutoFit/>
            </a:bodyPr>
            <a:lstStyle/>
            <a:p>
              <a:r>
                <a:rPr lang="zh-CN" altLang="en-US" sz="4000" b="1" dirty="0">
                  <a:solidFill>
                    <a:srgbClr val="4ABECA"/>
                  </a:solidFill>
                  <a:latin typeface="微软雅黑" panose="020B0503020204020204" pitchFamily="34" charset="-122"/>
                  <a:ea typeface="微软雅黑" panose="020B0503020204020204" pitchFamily="34" charset="-122"/>
                </a:rPr>
                <a:t>和美乡村</a:t>
              </a:r>
              <a:endParaRPr lang="en-US" altLang="zh-CN" sz="4000" b="1" dirty="0">
                <a:solidFill>
                  <a:srgbClr val="4ABECA"/>
                </a:solidFill>
                <a:latin typeface="微软雅黑" panose="020B0503020204020204" pitchFamily="34" charset="-122"/>
                <a:ea typeface="微软雅黑" panose="020B0503020204020204" pitchFamily="34" charset="-122"/>
              </a:endParaRPr>
            </a:p>
          </p:txBody>
        </p:sp>
        <p:sp>
          <p:nvSpPr>
            <p:cNvPr id="31" name="箭头: 左弧形 28"/>
            <p:cNvSpPr/>
            <p:nvPr>
              <p:custDataLst>
                <p:tags r:id="rId9"/>
              </p:custDataLst>
            </p:nvPr>
          </p:nvSpPr>
          <p:spPr>
            <a:xfrm rot="5400000">
              <a:off x="6973" y="4347"/>
              <a:ext cx="918" cy="3442"/>
            </a:xfrm>
            <a:prstGeom prst="curvedRightArrow">
              <a:avLst/>
            </a:prstGeom>
            <a:solidFill>
              <a:schemeClr val="accent1">
                <a:lumMod val="20000"/>
                <a:lumOff val="80000"/>
              </a:schemeClr>
            </a:solidFill>
            <a:ln w="19050">
              <a:no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defTabSz="457200"/>
              <a:endParaRPr lang="zh-CN" altLang="en-US">
                <a:solidFill>
                  <a:schemeClr val="tx1"/>
                </a:solidFill>
              </a:endParaRPr>
            </a:p>
          </p:txBody>
        </p:sp>
        <p:grpSp>
          <p:nvGrpSpPr>
            <p:cNvPr id="32" name="组合 29"/>
            <p:cNvGrpSpPr/>
            <p:nvPr/>
          </p:nvGrpSpPr>
          <p:grpSpPr>
            <a:xfrm>
              <a:off x="7015" y="5728"/>
              <a:ext cx="1612" cy="3476"/>
              <a:chOff x="4479178" y="3789927"/>
              <a:chExt cx="1023694" cy="2207313"/>
            </a:xfrm>
          </p:grpSpPr>
          <p:sp>
            <p:nvSpPr>
              <p:cNvPr id="33" name="文本框 30"/>
              <p:cNvSpPr txBox="1"/>
              <p:nvPr>
                <p:custDataLst>
                  <p:tags r:id="rId10"/>
                </p:custDataLst>
              </p:nvPr>
            </p:nvSpPr>
            <p:spPr>
              <a:xfrm>
                <a:off x="4479178" y="5535575"/>
                <a:ext cx="1023694" cy="461665"/>
              </a:xfrm>
              <a:prstGeom prst="rect">
                <a:avLst/>
              </a:prstGeom>
              <a:noFill/>
              <a:ln>
                <a:noFill/>
              </a:ln>
            </p:spPr>
            <p:txBody>
              <a:bodyPr wrap="square" rtlCol="0">
                <a:spAutoFit/>
              </a:bodyPr>
              <a:lstStyle/>
              <a:p>
                <a:r>
                  <a:rPr lang="zh-CN" altLang="en-US" sz="2400" dirty="0">
                    <a:latin typeface="微软雅黑" panose="020B0503020204020204" pitchFamily="34" charset="-122"/>
                    <a:ea typeface="微软雅黑" panose="020B0503020204020204" pitchFamily="34" charset="-122"/>
                  </a:rPr>
                  <a:t>哺育</a:t>
                </a:r>
                <a:endParaRPr lang="en-US" altLang="zh-CN" sz="2400" dirty="0">
                  <a:latin typeface="微软雅黑" panose="020B0503020204020204" pitchFamily="34" charset="-122"/>
                  <a:ea typeface="微软雅黑" panose="020B0503020204020204" pitchFamily="34" charset="-122"/>
                </a:endParaRPr>
              </a:p>
            </p:txBody>
          </p:sp>
          <p:sp>
            <p:nvSpPr>
              <p:cNvPr id="34" name="文本框 31"/>
              <p:cNvSpPr txBox="1"/>
              <p:nvPr>
                <p:custDataLst>
                  <p:tags r:id="rId11"/>
                </p:custDataLst>
              </p:nvPr>
            </p:nvSpPr>
            <p:spPr>
              <a:xfrm>
                <a:off x="4479178" y="3789927"/>
                <a:ext cx="1023694" cy="461665"/>
              </a:xfrm>
              <a:prstGeom prst="rect">
                <a:avLst/>
              </a:prstGeom>
              <a:noFill/>
              <a:ln>
                <a:noFill/>
              </a:ln>
            </p:spPr>
            <p:txBody>
              <a:bodyPr wrap="square" rtlCol="0">
                <a:spAutoFit/>
              </a:bodyPr>
              <a:lstStyle/>
              <a:p>
                <a:r>
                  <a:rPr lang="zh-CN" altLang="en-US" sz="2400" dirty="0">
                    <a:latin typeface="微软雅黑" panose="020B0503020204020204" pitchFamily="34" charset="-122"/>
                    <a:ea typeface="微软雅黑" panose="020B0503020204020204" pitchFamily="34" charset="-122"/>
                  </a:rPr>
                  <a:t>反哺</a:t>
                </a:r>
                <a:endParaRPr lang="en-US" altLang="zh-CN" sz="2400" dirty="0">
                  <a:latin typeface="微软雅黑" panose="020B0503020204020204" pitchFamily="34" charset="-122"/>
                  <a:ea typeface="微软雅黑" panose="020B0503020204020204" pitchFamily="34" charset="-122"/>
                </a:endParaRPr>
              </a:p>
            </p:txBody>
          </p:sp>
        </p:grpSp>
      </p:grpSp>
      <p:pic>
        <p:nvPicPr>
          <p:cNvPr id="35" name="图片 34"/>
          <p:cNvPicPr>
            <a:picLocks noChangeAspect="1"/>
          </p:cNvPicPr>
          <p:nvPr>
            <p:custDataLst>
              <p:tags r:id="rId5"/>
            </p:custDataLst>
          </p:nvPr>
        </p:nvPicPr>
        <p:blipFill>
          <a:blip r:embed="rId15" cstate="print"/>
          <a:stretch>
            <a:fillRect/>
          </a:stretch>
        </p:blipFill>
        <p:spPr>
          <a:xfrm>
            <a:off x="7675370" y="6165597"/>
            <a:ext cx="3439007" cy="4057868"/>
          </a:xfrm>
          <a:prstGeom prst="rect">
            <a:avLst/>
          </a:prstGeom>
        </p:spPr>
      </p:pic>
      <p:pic>
        <p:nvPicPr>
          <p:cNvPr id="36" name="图片 35"/>
          <p:cNvPicPr>
            <a:picLocks noChangeAspect="1"/>
          </p:cNvPicPr>
          <p:nvPr/>
        </p:nvPicPr>
        <p:blipFill rotWithShape="1">
          <a:blip r:embed="rId16" cstate="print"/>
          <a:srcRect b="5448"/>
          <a:stretch>
            <a:fillRect/>
          </a:stretch>
        </p:blipFill>
        <p:spPr>
          <a:xfrm>
            <a:off x="11365320" y="6169913"/>
            <a:ext cx="3251139" cy="428856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90"/>
          <p:cNvPicPr>
            <a:picLocks noChangeAspect="1"/>
          </p:cNvPicPr>
          <p:nvPr/>
        </p:nvPicPr>
        <p:blipFill>
          <a:blip r:embed="rId3" cstate="print"/>
          <a:srcRect t="2191"/>
          <a:stretch>
            <a:fillRect/>
          </a:stretch>
        </p:blipFill>
        <p:spPr bwMode="auto">
          <a:xfrm>
            <a:off x="358875" y="4172464"/>
            <a:ext cx="14041438" cy="6430026"/>
          </a:xfrm>
          <a:prstGeom prst="rect">
            <a:avLst/>
          </a:prstGeom>
          <a:noFill/>
          <a:ln w="9525">
            <a:noFill/>
            <a:miter lim="800000"/>
            <a:headEnd/>
            <a:tailEnd/>
          </a:ln>
        </p:spPr>
      </p:pic>
      <p:sp>
        <p:nvSpPr>
          <p:cNvPr id="9" name="文本框 18"/>
          <p:cNvSpPr txBox="1"/>
          <p:nvPr/>
        </p:nvSpPr>
        <p:spPr>
          <a:xfrm>
            <a:off x="503238" y="1940326"/>
            <a:ext cx="14041213" cy="2585323"/>
          </a:xfrm>
          <a:prstGeom prst="rect">
            <a:avLst/>
          </a:prstGeom>
          <a:noFill/>
        </p:spPr>
        <p:txBody>
          <a:bodyPr wrap="square" rtlCol="0">
            <a:spAutoFit/>
          </a:bodyPr>
          <a:lstStyle/>
          <a:p>
            <a:pPr marL="342900" indent="-342900">
              <a:lnSpc>
                <a:spcPct val="150000"/>
              </a:lnSpc>
              <a:buFont typeface="Wingdings" panose="05000000000000000000" pitchFamily="2" charset="2"/>
              <a:buChar char="n"/>
              <a:defRPr/>
            </a:pPr>
            <a:r>
              <a:rPr lang="en-US" altLang="zh-CN" b="1" dirty="0" smtClean="0">
                <a:latin typeface="微软雅黑" panose="020B0503020204020204" charset="-122"/>
                <a:ea typeface="微软雅黑" panose="020B0503020204020204" charset="-122"/>
                <a:sym typeface="+mn-ea"/>
              </a:rPr>
              <a:t>《</a:t>
            </a:r>
            <a:r>
              <a:rPr lang="zh-CN" altLang="en-US" b="1" dirty="0">
                <a:latin typeface="微软雅黑" panose="020B0503020204020204" charset="-122"/>
                <a:ea typeface="微软雅黑" panose="020B0503020204020204" charset="-122"/>
                <a:sym typeface="+mn-ea"/>
              </a:rPr>
              <a:t>中共六安市委六安市人民政府关于全面推进乡村振兴战略的实施意见</a:t>
            </a:r>
            <a:r>
              <a:rPr lang="en-US" altLang="zh-CN" b="1" dirty="0">
                <a:latin typeface="微软雅黑" panose="020B0503020204020204" charset="-122"/>
                <a:ea typeface="微软雅黑" panose="020B0503020204020204" charset="-122"/>
                <a:sym typeface="+mn-ea"/>
              </a:rPr>
              <a:t>》</a:t>
            </a:r>
            <a:endParaRPr lang="zh-CN" altLang="en-US" b="1" dirty="0">
              <a:latin typeface="微软雅黑" panose="020B0503020204020204" charset="-122"/>
              <a:ea typeface="微软雅黑" panose="020B0503020204020204" charset="-122"/>
            </a:endParaRPr>
          </a:p>
          <a:p>
            <a:pPr>
              <a:lnSpc>
                <a:spcPct val="150000"/>
              </a:lnSpc>
              <a:defRPr/>
            </a:pPr>
            <a:r>
              <a:rPr lang="zh-CN" altLang="en-US" dirty="0">
                <a:latin typeface="微软雅黑" panose="020B0503020204020204" charset="-122"/>
                <a:ea typeface="微软雅黑" panose="020B0503020204020204" charset="-122"/>
              </a:rPr>
              <a:t>     “多规合一”实用性村庄规划是法定规划，是国土空间规划体系中乡村地区的详细规划，是开展国土空间开发保护活动、实施国土空间用途管制、进行乡村建设的法定依据。是实施乡村振兴战略的基础性工作，对于</a:t>
            </a:r>
            <a:r>
              <a:rPr lang="zh-CN" altLang="en-US" b="1" dirty="0">
                <a:solidFill>
                  <a:schemeClr val="accent1">
                    <a:lumMod val="75000"/>
                  </a:schemeClr>
                </a:solidFill>
                <a:latin typeface="微软雅黑" panose="020B0503020204020204" charset="-122"/>
                <a:ea typeface="微软雅黑" panose="020B0503020204020204" charset="-122"/>
                <a:sym typeface="+mn-ea"/>
              </a:rPr>
              <a:t>理清村庄发展思路、统筹安排各类资源、优化乡村地区生产生活生态空间</a:t>
            </a:r>
            <a:r>
              <a:rPr lang="zh-CN" altLang="en-US" dirty="0">
                <a:latin typeface="微软雅黑" panose="020B0503020204020204" charset="-122"/>
                <a:ea typeface="微软雅黑" panose="020B0503020204020204" charset="-122"/>
              </a:rPr>
              <a:t>，保障农民合法权益，引导城镇基础设施和公共服务向农村延伸，推进乡村地区治理体系和治理能力现代化，促进乡村振兴具有重要意义。加强农村规划、建设和管控。完善村庄布点规划和中心村建设规划，推动乡村规划和土地利用规划“两规合一”</a:t>
            </a:r>
            <a:r>
              <a:rPr lang="zh-CN" altLang="en-US" dirty="0" smtClean="0">
                <a:latin typeface="微软雅黑" panose="020B0503020204020204" charset="-122"/>
                <a:ea typeface="微软雅黑" panose="020B0503020204020204" charset="-122"/>
              </a:rPr>
              <a:t>。</a:t>
            </a:r>
            <a:endParaRPr lang="en-US" altLang="zh-CN" dirty="0" smtClean="0">
              <a:latin typeface="微软雅黑" panose="020B0503020204020204" charset="-122"/>
              <a:ea typeface="微软雅黑" panose="020B0503020204020204" charset="-122"/>
            </a:endParaRPr>
          </a:p>
          <a:p>
            <a:pPr marL="342900" indent="-342900">
              <a:lnSpc>
                <a:spcPct val="150000"/>
              </a:lnSpc>
              <a:buFont typeface="Wingdings" panose="05000000000000000000" pitchFamily="2" charset="2"/>
              <a:buChar char="n"/>
              <a:defRPr/>
            </a:pPr>
            <a:endParaRPr lang="zh-CN" altLang="en-US" b="1" dirty="0" smtClean="0">
              <a:latin typeface="微软雅黑" panose="020B0503020204020204" charset="-122"/>
              <a:ea typeface="微软雅黑" panose="020B0503020204020204" charset="-122"/>
              <a:sym typeface="+mn-ea"/>
            </a:endParaRPr>
          </a:p>
        </p:txBody>
      </p:sp>
      <p:sp>
        <p:nvSpPr>
          <p:cNvPr id="10" name="矩形 9"/>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六安举措</a:t>
            </a:r>
            <a:endParaRPr lang="zh-CN" altLang="en-US" sz="2800" b="1" dirty="0">
              <a:latin typeface="微软雅黑" panose="020B0503020204020204" charset="-122"/>
              <a:ea typeface="微软雅黑" panose="020B0503020204020204" charset="-122"/>
            </a:endParaRPr>
          </a:p>
        </p:txBody>
      </p:sp>
      <p:sp>
        <p:nvSpPr>
          <p:cNvPr id="11" name="矩形 10"/>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“积极响应，稳步推进乡村振兴及村庄规划编制工作“</a:t>
            </a:r>
          </a:p>
        </p:txBody>
      </p:sp>
      <p:sp>
        <p:nvSpPr>
          <p:cNvPr id="14" name="矩形 13"/>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15"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a:solidFill>
                  <a:srgbClr val="C00000"/>
                </a:solidFill>
                <a:latin typeface="微软雅黑" panose="020B0503020204020204" charset="-122"/>
                <a:ea typeface="微软雅黑" panose="020B0503020204020204" charset="-122"/>
              </a:rPr>
              <a:t>规划背景</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8"/>
          <p:cNvPicPr>
            <a:picLocks noChangeAspect="1"/>
          </p:cNvPicPr>
          <p:nvPr/>
        </p:nvPicPr>
        <p:blipFill>
          <a:blip r:embed="rId2" cstate="print"/>
          <a:srcRect/>
          <a:stretch>
            <a:fillRect/>
          </a:stretch>
        </p:blipFill>
        <p:spPr bwMode="auto">
          <a:xfrm>
            <a:off x="574899" y="6210002"/>
            <a:ext cx="7056784" cy="4104456"/>
          </a:xfrm>
          <a:prstGeom prst="rect">
            <a:avLst/>
          </a:prstGeom>
          <a:noFill/>
          <a:ln w="9525">
            <a:noFill/>
            <a:miter lim="800000"/>
            <a:headEnd/>
            <a:tailEnd/>
          </a:ln>
        </p:spPr>
      </p:pic>
      <p:pic>
        <p:nvPicPr>
          <p:cNvPr id="7" name="图片 9"/>
          <p:cNvPicPr>
            <a:picLocks noChangeAspect="1"/>
          </p:cNvPicPr>
          <p:nvPr/>
        </p:nvPicPr>
        <p:blipFill>
          <a:blip r:embed="rId3" cstate="print"/>
          <a:srcRect/>
          <a:stretch>
            <a:fillRect/>
          </a:stretch>
        </p:blipFill>
        <p:spPr bwMode="auto">
          <a:xfrm>
            <a:off x="8063731" y="6137994"/>
            <a:ext cx="6519437" cy="4248472"/>
          </a:xfrm>
          <a:prstGeom prst="rect">
            <a:avLst/>
          </a:prstGeom>
          <a:noFill/>
          <a:ln w="9525">
            <a:noFill/>
            <a:miter lim="800000"/>
            <a:headEnd/>
            <a:tailEnd/>
          </a:ln>
        </p:spPr>
      </p:pic>
      <p:sp>
        <p:nvSpPr>
          <p:cNvPr id="9" name="文本框 8"/>
          <p:cNvSpPr txBox="1"/>
          <p:nvPr/>
        </p:nvSpPr>
        <p:spPr>
          <a:xfrm>
            <a:off x="503238" y="1817514"/>
            <a:ext cx="14041437" cy="4337727"/>
          </a:xfrm>
          <a:prstGeom prst="rect">
            <a:avLst/>
          </a:prstGeom>
          <a:noFill/>
        </p:spPr>
        <p:txBody>
          <a:bodyPr wrap="square">
            <a:spAutoFit/>
          </a:bodyPr>
          <a:lstStyle/>
          <a:p>
            <a:pPr marL="285693" indent="-285693">
              <a:lnSpc>
                <a:spcPct val="150000"/>
              </a:lnSpc>
              <a:buFont typeface="Wingdings" panose="05000000000000000000" charset="0"/>
              <a:buChar char="n"/>
              <a:defRPr/>
            </a:pPr>
            <a:r>
              <a:rPr lang="en-US" altLang="zh-CN" sz="2000" b="1" dirty="0">
                <a:latin typeface="微软雅黑" panose="020B0503020204020204" charset="-122"/>
                <a:ea typeface="微软雅黑" panose="020B0503020204020204" charset="-122"/>
                <a:sym typeface="+mn-ea"/>
              </a:rPr>
              <a:t>《</a:t>
            </a:r>
            <a:r>
              <a:rPr sz="2000" b="1" dirty="0">
                <a:latin typeface="微软雅黑" panose="020B0503020204020204" charset="-122"/>
                <a:ea typeface="微软雅黑" panose="020B0503020204020204" charset="-122"/>
                <a:sym typeface="+mn-ea"/>
              </a:rPr>
              <a:t>六安市</a:t>
            </a:r>
            <a:r>
              <a:rPr lang="zh-CN" altLang="en-US" sz="2000" b="1" dirty="0">
                <a:latin typeface="微软雅黑" panose="020B0503020204020204" charset="-122"/>
                <a:ea typeface="微软雅黑" panose="020B0503020204020204" charset="-122"/>
                <a:sym typeface="+mn-ea"/>
              </a:rPr>
              <a:t>村庄规划三年行动实施方案（</a:t>
            </a:r>
            <a:r>
              <a:rPr lang="en-US" altLang="zh-CN" sz="2000" b="1" dirty="0">
                <a:latin typeface="微软雅黑" panose="020B0503020204020204" charset="-122"/>
                <a:ea typeface="微软雅黑" panose="020B0503020204020204" charset="-122"/>
                <a:sym typeface="+mn-ea"/>
              </a:rPr>
              <a:t>2021-2023</a:t>
            </a:r>
            <a:r>
              <a:rPr lang="zh-CN" altLang="en-US" sz="2000" b="1" dirty="0">
                <a:latin typeface="微软雅黑" panose="020B0503020204020204" charset="-122"/>
                <a:ea typeface="微软雅黑" panose="020B0503020204020204" charset="-122"/>
                <a:sym typeface="+mn-ea"/>
              </a:rPr>
              <a:t>年）</a:t>
            </a:r>
            <a:r>
              <a:rPr lang="en-US" altLang="zh-CN" sz="2000" b="1" dirty="0">
                <a:latin typeface="微软雅黑" panose="020B0503020204020204" charset="-122"/>
                <a:ea typeface="微软雅黑" panose="020B0503020204020204" charset="-122"/>
                <a:sym typeface="+mn-ea"/>
              </a:rPr>
              <a:t>》</a:t>
            </a:r>
            <a:endParaRPr lang="en-US" altLang="zh-CN" sz="2000" b="1" dirty="0">
              <a:latin typeface="微软雅黑" panose="020B0503020204020204" charset="-122"/>
              <a:ea typeface="微软雅黑" panose="020B0503020204020204" charset="-122"/>
            </a:endParaRPr>
          </a:p>
          <a:p>
            <a:pPr>
              <a:lnSpc>
                <a:spcPct val="150000"/>
              </a:lnSpc>
              <a:buFont typeface="Wingdings" panose="05000000000000000000" charset="0"/>
              <a:buNone/>
              <a:defRPr/>
            </a:pPr>
            <a:r>
              <a:rPr lang="en-US" altLang="zh-CN" sz="1600" b="1" dirty="0">
                <a:latin typeface="微软雅黑" panose="020B0503020204020204" charset="-122"/>
                <a:ea typeface="微软雅黑" panose="020B0503020204020204" charset="-122"/>
              </a:rPr>
              <a:t>        </a:t>
            </a:r>
            <a:r>
              <a:rPr lang="zh-CN" altLang="en-US" sz="1600" b="1" dirty="0">
                <a:latin typeface="微软雅黑" panose="020B0503020204020204" charset="-122"/>
                <a:ea typeface="微软雅黑" panose="020B0503020204020204" charset="-122"/>
              </a:rPr>
              <a:t>加快试点村庄规划编制。</a:t>
            </a:r>
            <a:r>
              <a:rPr lang="zh-CN" altLang="en-US" sz="1600" dirty="0">
                <a:latin typeface="微软雅黑" panose="020B0503020204020204" charset="-122"/>
                <a:ea typeface="微软雅黑" panose="020B0503020204020204" charset="-122"/>
              </a:rPr>
              <a:t>按照《安徽省村庄规划编制工作指南》《安徽省村庄规划编制技术指南》要求，进一步完善市级试点村庄规划成果</a:t>
            </a:r>
            <a:r>
              <a:rPr lang="zh-CN" altLang="en-US" sz="1600" dirty="0" smtClean="0">
                <a:latin typeface="微软雅黑" panose="020B0503020204020204" charset="-122"/>
                <a:ea typeface="微软雅黑" panose="020B0503020204020204" charset="-122"/>
              </a:rPr>
              <a:t>2021年9月前</a:t>
            </a:r>
            <a:r>
              <a:rPr lang="zh-CN" altLang="en-US" sz="1600" dirty="0">
                <a:latin typeface="微软雅黑" panose="020B0503020204020204" charset="-122"/>
                <a:ea typeface="微软雅黑" panose="020B0503020204020204" charset="-122"/>
              </a:rPr>
              <a:t>完成市级试点村的村庄规划编制和审批。</a:t>
            </a:r>
          </a:p>
          <a:p>
            <a:pPr>
              <a:lnSpc>
                <a:spcPct val="150000"/>
              </a:lnSpc>
              <a:buFont typeface="Wingdings" panose="05000000000000000000" charset="0"/>
              <a:buNone/>
              <a:defRPr/>
            </a:pPr>
            <a:r>
              <a:rPr lang="zh-CN" altLang="en-US" sz="1600" b="1" dirty="0">
                <a:latin typeface="微软雅黑" panose="020B0503020204020204" charset="-122"/>
                <a:ea typeface="微软雅黑" panose="020B0503020204020204" charset="-122"/>
              </a:rPr>
              <a:t>全面开展村庄规划编制。</a:t>
            </a:r>
            <a:r>
              <a:rPr lang="zh-CN" altLang="en-US" sz="1600" dirty="0">
                <a:latin typeface="微软雅黑" panose="020B0503020204020204" charset="-122"/>
                <a:ea typeface="微软雅黑" panose="020B0503020204020204" charset="-122"/>
              </a:rPr>
              <a:t>各县区要结合地方实际，科学制定村庄规划编制三年行动方案和年度编制计划，明确应编村庄规划的数量和名单，</a:t>
            </a:r>
            <a:r>
              <a:rPr lang="zh-CN" altLang="en-US" sz="1600" dirty="0" smtClean="0">
                <a:latin typeface="微软雅黑" panose="020B0503020204020204" charset="-122"/>
                <a:ea typeface="微软雅黑" panose="020B0503020204020204" charset="-122"/>
              </a:rPr>
              <a:t>于2021年12月底前</a:t>
            </a:r>
            <a:r>
              <a:rPr lang="zh-CN" altLang="en-US" sz="1600" dirty="0">
                <a:latin typeface="微软雅黑" panose="020B0503020204020204" charset="-122"/>
                <a:ea typeface="微软雅黑" panose="020B0503020204020204" charset="-122"/>
              </a:rPr>
              <a:t>将村庄规划编制三年工作计划表（附件 1）报市自然资源局和市农业农村局。</a:t>
            </a:r>
          </a:p>
          <a:p>
            <a:pPr marL="285693" indent="-285693">
              <a:lnSpc>
                <a:spcPct val="150000"/>
              </a:lnSpc>
              <a:buFont typeface="Wingdings" panose="05000000000000000000" charset="0"/>
              <a:buChar char="n"/>
              <a:defRPr/>
            </a:pPr>
            <a:r>
              <a:rPr lang="en-US" altLang="zh-CN" sz="2000" b="1" dirty="0">
                <a:latin typeface="微软雅黑" panose="020B0503020204020204" charset="-122"/>
                <a:ea typeface="微软雅黑" panose="020B0503020204020204" charset="-122"/>
                <a:sym typeface="+mn-ea"/>
              </a:rPr>
              <a:t>《</a:t>
            </a:r>
            <a:r>
              <a:rPr sz="2000" b="1" dirty="0">
                <a:latin typeface="微软雅黑" panose="020B0503020204020204" charset="-122"/>
                <a:ea typeface="微软雅黑" panose="020B0503020204020204" charset="-122"/>
                <a:sym typeface="+mn-ea"/>
              </a:rPr>
              <a:t>六安市全面推进乡村生态振兴专项工作实施方案（2021－2025年）</a:t>
            </a:r>
            <a:r>
              <a:rPr lang="en-US" altLang="zh-CN" sz="2000" b="1" dirty="0">
                <a:latin typeface="微软雅黑" panose="020B0503020204020204" charset="-122"/>
                <a:ea typeface="微软雅黑" panose="020B0503020204020204" charset="-122"/>
                <a:sym typeface="+mn-ea"/>
              </a:rPr>
              <a:t>》</a:t>
            </a:r>
          </a:p>
          <a:p>
            <a:pPr>
              <a:lnSpc>
                <a:spcPct val="150000"/>
              </a:lnSpc>
              <a:buFont typeface="Wingdings" panose="05000000000000000000" charset="0"/>
              <a:buNone/>
              <a:defRPr/>
            </a:pPr>
            <a:r>
              <a:rPr lang="en-US" altLang="zh-CN" sz="1600" b="1" dirty="0">
                <a:latin typeface="微软雅黑" panose="020B0503020204020204" charset="-122"/>
                <a:ea typeface="微软雅黑" panose="020B0503020204020204" charset="-122"/>
              </a:rPr>
              <a:t>（一）乡村人居环境美丽宜居。</a:t>
            </a:r>
            <a:r>
              <a:rPr lang="en-US" altLang="zh-CN" sz="1600" dirty="0">
                <a:latin typeface="微软雅黑" panose="020B0503020204020204" charset="-122"/>
                <a:ea typeface="微软雅黑" panose="020B0503020204020204" charset="-122"/>
              </a:rPr>
              <a:t>到2025年底，全市农村生活污水治理率达28%，农村生活垃圾分类和资源化利用体系健全，持续提升卫生厕所普及率。</a:t>
            </a:r>
            <a:endParaRPr lang="en-US" altLang="zh-CN" sz="2000" b="1" dirty="0">
              <a:latin typeface="微软雅黑" panose="020B0503020204020204" charset="-122"/>
              <a:ea typeface="微软雅黑" panose="020B0503020204020204" charset="-122"/>
            </a:endParaRPr>
          </a:p>
          <a:p>
            <a:pPr>
              <a:lnSpc>
                <a:spcPct val="150000"/>
              </a:lnSpc>
              <a:buFont typeface="Wingdings" panose="05000000000000000000" charset="0"/>
              <a:buNone/>
              <a:defRPr/>
            </a:pPr>
            <a:r>
              <a:rPr lang="en-US" altLang="zh-CN" sz="1600" b="1" dirty="0">
                <a:latin typeface="微软雅黑" panose="020B0503020204020204" charset="-122"/>
                <a:ea typeface="微软雅黑" panose="020B0503020204020204" charset="-122"/>
              </a:rPr>
              <a:t>（二）农业绿色发展成效显著。</a:t>
            </a:r>
            <a:r>
              <a:rPr lang="en-US" altLang="zh-CN" sz="1600" dirty="0">
                <a:latin typeface="微软雅黑" panose="020B0503020204020204" charset="-122"/>
                <a:ea typeface="微软雅黑" panose="020B0503020204020204" charset="-122"/>
              </a:rPr>
              <a:t>到2025年底，化肥农药利用率再提高3%，秸秆综合利用率达到95%以上。</a:t>
            </a:r>
            <a:endParaRPr lang="en-US" altLang="zh-CN" sz="2000" b="1" dirty="0">
              <a:latin typeface="微软雅黑" panose="020B0503020204020204" charset="-122"/>
              <a:ea typeface="微软雅黑" panose="020B0503020204020204" charset="-122"/>
            </a:endParaRPr>
          </a:p>
          <a:p>
            <a:pPr>
              <a:lnSpc>
                <a:spcPct val="150000"/>
              </a:lnSpc>
              <a:buFont typeface="Wingdings" panose="05000000000000000000" charset="0"/>
              <a:buNone/>
              <a:defRPr/>
            </a:pPr>
            <a:r>
              <a:rPr lang="en-US" altLang="zh-CN" sz="1600" b="1" dirty="0">
                <a:latin typeface="微软雅黑" panose="020B0503020204020204" charset="-122"/>
                <a:ea typeface="微软雅黑" panose="020B0503020204020204" charset="-122"/>
              </a:rPr>
              <a:t>（三）生态环境质量持续改善。</a:t>
            </a:r>
            <a:r>
              <a:rPr lang="en-US" altLang="zh-CN" sz="1600" dirty="0">
                <a:latin typeface="微软雅黑" panose="020B0503020204020204" charset="-122"/>
                <a:ea typeface="微软雅黑" panose="020B0503020204020204" charset="-122"/>
              </a:rPr>
              <a:t>到2025年底，新增水土流失治理面积418平方公里；完成废弃关闭矿山治理169.79公顷。森林覆盖率、湿地保护率稳步提升，单位森林蓄积量不低于全省平均值。</a:t>
            </a:r>
          </a:p>
          <a:p>
            <a:pPr>
              <a:lnSpc>
                <a:spcPct val="150000"/>
              </a:lnSpc>
              <a:buFont typeface="Wingdings" panose="05000000000000000000" charset="0"/>
              <a:buNone/>
              <a:defRPr/>
            </a:pPr>
            <a:r>
              <a:rPr lang="en-US" altLang="zh-CN" sz="1600" b="1" dirty="0">
                <a:latin typeface="微软雅黑" panose="020B0503020204020204" charset="-122"/>
                <a:ea typeface="微软雅黑" panose="020B0503020204020204" charset="-122"/>
              </a:rPr>
              <a:t>重点任务</a:t>
            </a:r>
            <a:r>
              <a:rPr lang="zh-CN" altLang="en-US" sz="1600" b="1" dirty="0">
                <a:latin typeface="微软雅黑" panose="020B0503020204020204" charset="-122"/>
                <a:ea typeface="微软雅黑" panose="020B0503020204020204" charset="-122"/>
              </a:rPr>
              <a:t>：（一）深入推进农村人居环境整治；（二）推进农业绿色发展；（三）加大乡村生态保护与修复力度</a:t>
            </a:r>
          </a:p>
        </p:txBody>
      </p:sp>
      <p:sp>
        <p:nvSpPr>
          <p:cNvPr id="19" name="矩形 18"/>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a:solidFill>
                  <a:schemeClr val="bg1"/>
                </a:solidFill>
                <a:latin typeface="微软雅黑" panose="020B0503020204020204" charset="-122"/>
                <a:ea typeface="微软雅黑" panose="020B0503020204020204" charset="-122"/>
              </a:rPr>
              <a:t>1.1</a:t>
            </a:r>
          </a:p>
        </p:txBody>
      </p:sp>
      <p:sp>
        <p:nvSpPr>
          <p:cNvPr id="20"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a:solidFill>
                  <a:srgbClr val="C00000"/>
                </a:solidFill>
                <a:latin typeface="微软雅黑" panose="020B0503020204020204" charset="-122"/>
                <a:ea typeface="微软雅黑" panose="020B0503020204020204" charset="-122"/>
              </a:rPr>
              <a:t>规划背景</a:t>
            </a:r>
          </a:p>
        </p:txBody>
      </p:sp>
      <p:sp>
        <p:nvSpPr>
          <p:cNvPr id="21" name="矩形 20"/>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六安举措</a:t>
            </a:r>
            <a:endParaRPr lang="zh-CN" altLang="en-US" sz="2800" b="1" dirty="0">
              <a:latin typeface="微软雅黑" panose="020B0503020204020204" charset="-122"/>
              <a:ea typeface="微软雅黑" panose="020B0503020204020204" charset="-122"/>
            </a:endParaRPr>
          </a:p>
        </p:txBody>
      </p:sp>
      <p:sp>
        <p:nvSpPr>
          <p:cNvPr id="22" name="矩形 21"/>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“积极响应，稳步推进乡村振兴及村庄规划编制工作“</a:t>
            </a:r>
          </a:p>
        </p:txBody>
      </p:sp>
    </p:spTree>
    <p:extLst>
      <p:ext uri="{BB962C8B-B14F-4D97-AF65-F5344CB8AC3E}">
        <p14:creationId xmlns:p14="http://schemas.microsoft.com/office/powerpoint/2010/main" xmlns="" val="2114713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a:off x="360040" y="1313458"/>
            <a:ext cx="1655019" cy="430758"/>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指导思想</a:t>
            </a:r>
            <a:endParaRPr lang="zh-CN" altLang="en-US" sz="2800" b="1" dirty="0">
              <a:latin typeface="微软雅黑" panose="020B0503020204020204" charset="-122"/>
              <a:ea typeface="微软雅黑" panose="020B0503020204020204" charset="-122"/>
            </a:endParaRPr>
          </a:p>
        </p:txBody>
      </p:sp>
      <p:sp>
        <p:nvSpPr>
          <p:cNvPr id="6" name="TextBox 5"/>
          <p:cNvSpPr txBox="1"/>
          <p:nvPr/>
        </p:nvSpPr>
        <p:spPr>
          <a:xfrm>
            <a:off x="136525" y="1788177"/>
            <a:ext cx="7434580" cy="3534644"/>
          </a:xfrm>
          <a:prstGeom prst="rect">
            <a:avLst/>
          </a:prstGeom>
          <a:noFill/>
        </p:spPr>
        <p:txBody>
          <a:bodyPr wrap="square" lIns="208619" tIns="104310" rIns="208619" bIns="104310" rtlCol="0">
            <a:spAutoFit/>
          </a:bodyPr>
          <a:lstStyle/>
          <a:p>
            <a:pPr indent="449580">
              <a:lnSpc>
                <a:spcPct val="150000"/>
              </a:lnSpc>
            </a:pPr>
            <a:r>
              <a:rPr lang="zh-CN" altLang="en-US" dirty="0">
                <a:latin typeface="微软雅黑" panose="020B0503020204020204" charset="-122"/>
                <a:ea typeface="微软雅黑" panose="020B0503020204020204" charset="-122"/>
              </a:rPr>
              <a:t>以习近平新时代中国特色社会主义思想为指导</a:t>
            </a:r>
            <a:r>
              <a:rPr lang="zh-CN" altLang="en-US" dirty="0" smtClean="0">
                <a:latin typeface="微软雅黑" panose="020B0503020204020204" charset="-122"/>
                <a:ea typeface="微软雅黑" panose="020B0503020204020204" charset="-122"/>
              </a:rPr>
              <a:t>，全面贯彻党的二十大和二十届一中全会精神，</a:t>
            </a:r>
            <a:r>
              <a:rPr lang="zh-CN" altLang="en-US" dirty="0">
                <a:latin typeface="微软雅黑" panose="020B0503020204020204" charset="-122"/>
                <a:ea typeface="微软雅黑" panose="020B0503020204020204" charset="-122"/>
              </a:rPr>
              <a:t>紧紧围绕统筹推进“五位一体”总体布局和协调推进“四个全面”战略布局，坚持新发展理念，坚持以人民为中心，坚持一切从实际出发，按照高质量发展要求，做好国土空间规划顶层设计，发挥国土空间规划在国家规划体系中的基础性作用，为国家发展规划落地实施提供空间保障。健全国土空间开发保护制度，体现战略性、提高科学性、强化权威性、加强协调性、注重操作性，实现国土空间开发保护更高质量、更有效率、更加公平、更可持续。</a:t>
            </a:r>
            <a:endParaRPr lang="zh-CN" altLang="en-US" b="1" dirty="0">
              <a:latin typeface="微软雅黑" panose="020B0503020204020204" charset="-122"/>
              <a:ea typeface="微软雅黑" panose="020B0503020204020204" charset="-122"/>
            </a:endParaRPr>
          </a:p>
        </p:txBody>
      </p:sp>
      <p:sp>
        <p:nvSpPr>
          <p:cNvPr id="8" name="TextBox 7"/>
          <p:cNvSpPr txBox="1"/>
          <p:nvPr/>
        </p:nvSpPr>
        <p:spPr>
          <a:xfrm>
            <a:off x="136537" y="6137994"/>
            <a:ext cx="7434147" cy="3531870"/>
          </a:xfrm>
          <a:prstGeom prst="rect">
            <a:avLst/>
          </a:prstGeom>
          <a:noFill/>
        </p:spPr>
        <p:txBody>
          <a:bodyPr wrap="square" lIns="208619" tIns="104310" rIns="208619" bIns="104310" rtlCol="0">
            <a:spAutoFit/>
          </a:bodyPr>
          <a:lstStyle/>
          <a:p>
            <a:pPr indent="449580">
              <a:lnSpc>
                <a:spcPct val="150000"/>
              </a:lnSpc>
            </a:pPr>
            <a:r>
              <a:rPr lang="zh-CN" altLang="en-US" b="1" dirty="0">
                <a:latin typeface="微软雅黑" panose="020B0503020204020204" charset="-122"/>
                <a:ea typeface="微软雅黑" panose="020B0503020204020204" charset="-122"/>
              </a:rPr>
              <a:t>村民主体，共谋共建</a:t>
            </a:r>
            <a:r>
              <a:rPr lang="en-US" altLang="zh-CN" b="1" dirty="0">
                <a:latin typeface="微软雅黑" panose="020B0503020204020204" charset="-122"/>
                <a:ea typeface="微软雅黑" panose="020B0503020204020204" charset="-122"/>
              </a:rPr>
              <a:t>——</a:t>
            </a:r>
            <a:r>
              <a:rPr lang="zh-CN" altLang="en-US" dirty="0">
                <a:latin typeface="微软雅黑" panose="020B0503020204020204" charset="-122"/>
                <a:ea typeface="微软雅黑" panose="020B0503020204020204" charset="-122"/>
              </a:rPr>
              <a:t>落实村民主体地位，尊重村民意愿，鼓励村民深度参与，充分反映村民诉求，切实满足村民对美好生活的向往。</a:t>
            </a:r>
          </a:p>
          <a:p>
            <a:pPr indent="449580">
              <a:lnSpc>
                <a:spcPct val="150000"/>
              </a:lnSpc>
            </a:pPr>
            <a:r>
              <a:rPr lang="zh-CN" altLang="en-US" b="1" dirty="0">
                <a:latin typeface="微软雅黑" panose="020B0503020204020204" charset="-122"/>
                <a:ea typeface="微软雅黑" panose="020B0503020204020204" charset="-122"/>
              </a:rPr>
              <a:t>多规合一，全域管控</a:t>
            </a:r>
            <a:r>
              <a:rPr lang="en-US" altLang="zh-CN" b="1" dirty="0">
                <a:latin typeface="微软雅黑" panose="020B0503020204020204" charset="-122"/>
                <a:ea typeface="微软雅黑" panose="020B0503020204020204" charset="-122"/>
              </a:rPr>
              <a:t>——</a:t>
            </a:r>
            <a:r>
              <a:rPr lang="zh-CN" altLang="en-US" dirty="0">
                <a:latin typeface="微软雅黑" panose="020B0503020204020204" charset="-122"/>
                <a:ea typeface="微软雅黑" panose="020B0503020204020204" charset="-122"/>
              </a:rPr>
              <a:t>因村制宜编制“多规合一”的实用性村庄规划。对全域空间的所有要素进行统筹安排，分区分类管控。</a:t>
            </a:r>
          </a:p>
          <a:p>
            <a:pPr indent="449580">
              <a:lnSpc>
                <a:spcPct val="150000"/>
              </a:lnSpc>
            </a:pPr>
            <a:r>
              <a:rPr lang="zh-CN" altLang="en-US" b="1" dirty="0">
                <a:latin typeface="微软雅黑" panose="020B0503020204020204" charset="-122"/>
                <a:ea typeface="微软雅黑" panose="020B0503020204020204" charset="-122"/>
              </a:rPr>
              <a:t>保护优先，体现特色</a:t>
            </a:r>
            <a:r>
              <a:rPr lang="en-US" altLang="zh-CN" b="1" dirty="0">
                <a:latin typeface="微软雅黑" panose="020B0503020204020204" charset="-122"/>
                <a:ea typeface="微软雅黑" panose="020B0503020204020204" charset="-122"/>
              </a:rPr>
              <a:t>——</a:t>
            </a:r>
            <a:r>
              <a:rPr lang="zh-CN" altLang="en-US" dirty="0">
                <a:latin typeface="微软雅黑" panose="020B0503020204020204" charset="-122"/>
                <a:ea typeface="微软雅黑" panose="020B0503020204020204" charset="-122"/>
              </a:rPr>
              <a:t>优化村域国土空间保护利用格局，盘活利用村庄闲散用地，合理安排农村居民点建筑布局， 提升土地资源节约集约利用水平。</a:t>
            </a:r>
          </a:p>
        </p:txBody>
      </p:sp>
      <p:sp>
        <p:nvSpPr>
          <p:cNvPr id="9" name="TextBox 8"/>
          <p:cNvSpPr txBox="1"/>
          <p:nvPr/>
        </p:nvSpPr>
        <p:spPr>
          <a:xfrm>
            <a:off x="7415659" y="1662546"/>
            <a:ext cx="7724780" cy="2701290"/>
          </a:xfrm>
          <a:prstGeom prst="rect">
            <a:avLst/>
          </a:prstGeom>
          <a:noFill/>
        </p:spPr>
        <p:txBody>
          <a:bodyPr wrap="square" lIns="208619" tIns="104310" rIns="208619" bIns="104310" rtlCol="0">
            <a:spAutoFit/>
          </a:bodyPr>
          <a:lstStyle/>
          <a:p>
            <a:pPr indent="449580">
              <a:lnSpc>
                <a:spcPct val="150000"/>
              </a:lnSpc>
            </a:pPr>
            <a:r>
              <a:rPr lang="zh-CN" altLang="en-US" b="1" dirty="0">
                <a:latin typeface="微软雅黑" panose="020B0503020204020204" charset="-122"/>
                <a:ea typeface="微软雅黑" panose="020B0503020204020204" charset="-122"/>
              </a:rPr>
              <a:t>生态文明，集约节约</a:t>
            </a:r>
            <a:r>
              <a:rPr lang="en-US" altLang="zh-CN" b="1" dirty="0">
                <a:latin typeface="微软雅黑" panose="020B0503020204020204" charset="-122"/>
                <a:ea typeface="微软雅黑" panose="020B0503020204020204" charset="-122"/>
              </a:rPr>
              <a:t>——</a:t>
            </a:r>
            <a:r>
              <a:rPr lang="zh-CN" altLang="en-US" dirty="0">
                <a:latin typeface="微软雅黑" panose="020B0503020204020204" charset="-122"/>
                <a:ea typeface="微软雅黑" panose="020B0503020204020204" charset="-122"/>
              </a:rPr>
              <a:t>正确处理经济发展和环境保护的关系，加强布局统筹，集约节约利用资源，编制人与自然和谐共生的绿色高质量、高品质村庄规划。</a:t>
            </a:r>
          </a:p>
          <a:p>
            <a:pPr indent="449580">
              <a:lnSpc>
                <a:spcPct val="150000"/>
              </a:lnSpc>
            </a:pPr>
            <a:r>
              <a:rPr lang="zh-CN" altLang="en-US" b="1" dirty="0">
                <a:latin typeface="微软雅黑" panose="020B0503020204020204" charset="-122"/>
                <a:ea typeface="微软雅黑" panose="020B0503020204020204" charset="-122"/>
              </a:rPr>
              <a:t>分类指引，刚弹并举</a:t>
            </a:r>
            <a:r>
              <a:rPr lang="en-US" altLang="zh-CN" b="1" dirty="0">
                <a:latin typeface="微软雅黑" panose="020B0503020204020204" charset="-122"/>
                <a:ea typeface="微软雅黑" panose="020B0503020204020204" charset="-122"/>
              </a:rPr>
              <a:t>——</a:t>
            </a:r>
            <a:r>
              <a:rPr lang="zh-CN" altLang="en-US" dirty="0">
                <a:latin typeface="微软雅黑" panose="020B0503020204020204" charset="-122"/>
                <a:ea typeface="微软雅黑" panose="020B0503020204020204" charset="-122"/>
              </a:rPr>
              <a:t>规划编制应体现村民主体地位，充分征求群众意见，保障村民的知情权、参与权和监督权； 规划成果应简明扼要、通俗易懂，便于村民接受和执行。</a:t>
            </a:r>
          </a:p>
        </p:txBody>
      </p:sp>
      <p:sp>
        <p:nvSpPr>
          <p:cNvPr id="11" name="TextBox 10"/>
          <p:cNvSpPr txBox="1"/>
          <p:nvPr/>
        </p:nvSpPr>
        <p:spPr>
          <a:xfrm>
            <a:off x="7343651" y="5070519"/>
            <a:ext cx="7574138" cy="3947795"/>
          </a:xfrm>
          <a:prstGeom prst="rect">
            <a:avLst/>
          </a:prstGeom>
          <a:noFill/>
        </p:spPr>
        <p:txBody>
          <a:bodyPr wrap="square" lIns="208619" tIns="104310" rIns="208619" bIns="104310" rtlCol="0">
            <a:spAutoFit/>
          </a:bodyPr>
          <a:lstStyle/>
          <a:p>
            <a:pPr indent="449580">
              <a:lnSpc>
                <a:spcPct val="150000"/>
              </a:lnSpc>
            </a:pPr>
            <a:r>
              <a:rPr lang="zh-CN" altLang="en-US" dirty="0">
                <a:latin typeface="微软雅黑" panose="020B0503020204020204" charset="-122"/>
                <a:ea typeface="微软雅黑" panose="020B0503020204020204" charset="-122"/>
              </a:rPr>
              <a:t>到</a:t>
            </a:r>
            <a:r>
              <a:rPr lang="en-US" altLang="zh-CN" dirty="0">
                <a:latin typeface="微软雅黑" panose="020B0503020204020204" charset="-122"/>
                <a:ea typeface="微软雅黑" panose="020B0503020204020204" charset="-122"/>
              </a:rPr>
              <a:t>2020</a:t>
            </a:r>
            <a:r>
              <a:rPr lang="zh-CN" altLang="en-US" dirty="0">
                <a:latin typeface="微软雅黑" panose="020B0503020204020204" charset="-122"/>
                <a:ea typeface="微软雅黑" panose="020B0503020204020204" charset="-122"/>
              </a:rPr>
              <a:t>年，基本建立国土空间规划体系，逐步建立“多规合一”的规划编制审批体系、实施监督体系、法规政策体系和技术标准体系；基本完成市县以上各级国土空间总体规划编制，初步形成全国国土空间开发保护“一张图”。到</a:t>
            </a:r>
            <a:r>
              <a:rPr lang="en-US" altLang="zh-CN" dirty="0">
                <a:latin typeface="微软雅黑" panose="020B0503020204020204" charset="-122"/>
                <a:ea typeface="微软雅黑" panose="020B0503020204020204" charset="-122"/>
              </a:rPr>
              <a:t>2025</a:t>
            </a:r>
            <a:r>
              <a:rPr lang="zh-CN" altLang="en-US" dirty="0">
                <a:latin typeface="微软雅黑" panose="020B0503020204020204" charset="-122"/>
                <a:ea typeface="微软雅黑" panose="020B0503020204020204" charset="-122"/>
              </a:rPr>
              <a:t>年，健全国土空间规划法规政策和技术标准体系；全面实施国土空间监测预警和绩效考核机制；形成以国土空间规划为基础，以统一用途管制为手段的国土空间开发保护制度。到</a:t>
            </a:r>
            <a:r>
              <a:rPr lang="en-US" altLang="zh-CN" dirty="0">
                <a:latin typeface="微软雅黑" panose="020B0503020204020204" charset="-122"/>
                <a:ea typeface="微软雅黑" panose="020B0503020204020204" charset="-122"/>
              </a:rPr>
              <a:t>2035</a:t>
            </a:r>
            <a:r>
              <a:rPr lang="zh-CN" altLang="en-US" dirty="0">
                <a:latin typeface="微软雅黑" panose="020B0503020204020204" charset="-122"/>
                <a:ea typeface="微软雅黑" panose="020B0503020204020204" charset="-122"/>
              </a:rPr>
              <a:t>年，全面提升国土空间治理体系和治理能力现代化水平，基本形成生产空间集约高效、生活空间宜居适度、生态空间山清水秀，安全和谐、富有竞争力和可持续发展的国土空间格局。</a:t>
            </a:r>
          </a:p>
        </p:txBody>
      </p:sp>
      <p:sp>
        <p:nvSpPr>
          <p:cNvPr id="17" name="矩形 1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1.2</a:t>
            </a:r>
            <a:endParaRPr lang="en-US" altLang="zh-CN" sz="3200" b="1" dirty="0">
              <a:solidFill>
                <a:schemeClr val="bg1"/>
              </a:solidFill>
              <a:latin typeface="微软雅黑" panose="020B0503020204020204" charset="-122"/>
              <a:ea typeface="微软雅黑" panose="020B0503020204020204" charset="-122"/>
            </a:endParaRPr>
          </a:p>
        </p:txBody>
      </p:sp>
      <p:sp>
        <p:nvSpPr>
          <p:cNvPr id="18" name="TextBox 8"/>
          <p:cNvSpPr txBox="1"/>
          <p:nvPr/>
        </p:nvSpPr>
        <p:spPr>
          <a:xfrm>
            <a:off x="1294979" y="233338"/>
            <a:ext cx="6120680" cy="703170"/>
          </a:xfrm>
          <a:prstGeom prst="rect">
            <a:avLst/>
          </a:prstGeom>
          <a:solidFill>
            <a:schemeClr val="bg1"/>
          </a:solid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指导思想、规划目标与规划原则</a:t>
            </a:r>
            <a:endParaRPr lang="zh-CN" altLang="en-US" sz="3200" b="1" dirty="0">
              <a:solidFill>
                <a:srgbClr val="C00000"/>
              </a:solidFill>
              <a:latin typeface="微软雅黑" panose="020B0503020204020204" charset="-122"/>
              <a:ea typeface="微软雅黑" panose="020B0503020204020204" charset="-122"/>
            </a:endParaRPr>
          </a:p>
        </p:txBody>
      </p:sp>
      <p:sp>
        <p:nvSpPr>
          <p:cNvPr id="20" name="矩形 19"/>
          <p:cNvSpPr/>
          <p:nvPr/>
        </p:nvSpPr>
        <p:spPr>
          <a:xfrm>
            <a:off x="360040" y="5633938"/>
            <a:ext cx="1655019" cy="430758"/>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规划目标</a:t>
            </a:r>
            <a:endParaRPr lang="zh-CN" altLang="en-US" sz="2800" b="1" dirty="0">
              <a:latin typeface="微软雅黑" panose="020B0503020204020204" charset="-122"/>
              <a:ea typeface="微软雅黑" panose="020B0503020204020204" charset="-122"/>
            </a:endParaRPr>
          </a:p>
        </p:txBody>
      </p:sp>
      <p:sp>
        <p:nvSpPr>
          <p:cNvPr id="25" name="矩形 24"/>
          <p:cNvSpPr/>
          <p:nvPr/>
        </p:nvSpPr>
        <p:spPr>
          <a:xfrm>
            <a:off x="7631683" y="4481810"/>
            <a:ext cx="1655019" cy="430758"/>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规划原则</a:t>
            </a:r>
            <a:endParaRPr lang="zh-CN" altLang="en-US" sz="2800" b="1" dirty="0">
              <a:latin typeface="微软雅黑" panose="020B0503020204020204" charset="-122"/>
              <a:ea typeface="微软雅黑" panose="020B0503020204020204" charset="-122"/>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1.3</a:t>
            </a:r>
            <a:endParaRPr lang="en-US" altLang="zh-CN" sz="3200" b="1" dirty="0">
              <a:solidFill>
                <a:schemeClr val="bg1"/>
              </a:solidFill>
              <a:latin typeface="微软雅黑" panose="020B0503020204020204" charset="-122"/>
              <a:ea typeface="微软雅黑" panose="020B0503020204020204" charset="-122"/>
            </a:endParaRPr>
          </a:p>
        </p:txBody>
      </p:sp>
      <p:sp>
        <p:nvSpPr>
          <p:cNvPr id="12" name="矩形 11"/>
          <p:cNvSpPr/>
          <p:nvPr/>
        </p:nvSpPr>
        <p:spPr>
          <a:xfrm>
            <a:off x="360040" y="1313458"/>
            <a:ext cx="1655019" cy="365995"/>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400" b="1" dirty="0" smtClean="0">
                <a:latin typeface="微软雅黑" panose="020B0503020204020204" charset="-122"/>
                <a:ea typeface="微软雅黑" panose="020B0503020204020204" charset="-122"/>
              </a:rPr>
              <a:t>法律法规</a:t>
            </a:r>
            <a:endParaRPr lang="zh-CN" altLang="en-US" sz="2400" b="1" dirty="0">
              <a:latin typeface="微软雅黑" panose="020B0503020204020204" charset="-122"/>
              <a:ea typeface="微软雅黑" panose="020B0503020204020204" charset="-122"/>
            </a:endParaRPr>
          </a:p>
        </p:txBody>
      </p:sp>
      <p:sp>
        <p:nvSpPr>
          <p:cNvPr id="15" name="矩形 14"/>
          <p:cNvSpPr/>
          <p:nvPr/>
        </p:nvSpPr>
        <p:spPr>
          <a:xfrm>
            <a:off x="360040" y="4841850"/>
            <a:ext cx="1655019" cy="365995"/>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400" b="1" dirty="0" smtClean="0">
                <a:latin typeface="微软雅黑" panose="020B0503020204020204" charset="-122"/>
                <a:ea typeface="微软雅黑" panose="020B0503020204020204" charset="-122"/>
              </a:rPr>
              <a:t>政策文件</a:t>
            </a:r>
            <a:endParaRPr lang="zh-CN" altLang="en-US" sz="2400" b="1" dirty="0">
              <a:latin typeface="微软雅黑" panose="020B0503020204020204" charset="-122"/>
              <a:ea typeface="微软雅黑" panose="020B0503020204020204" charset="-122"/>
            </a:endParaRPr>
          </a:p>
        </p:txBody>
      </p:sp>
      <p:sp>
        <p:nvSpPr>
          <p:cNvPr id="16" name="矩形 15"/>
          <p:cNvSpPr/>
          <p:nvPr/>
        </p:nvSpPr>
        <p:spPr>
          <a:xfrm>
            <a:off x="7631683" y="5057874"/>
            <a:ext cx="3672408" cy="428272"/>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lnSpc>
                <a:spcPct val="150000"/>
              </a:lnSpc>
            </a:pPr>
            <a:r>
              <a:rPr lang="zh-CN" altLang="en-US" sz="2400" b="1" dirty="0" smtClean="0">
                <a:latin typeface="微软雅黑" panose="020B0503020204020204" charset="-122"/>
                <a:ea typeface="微软雅黑" panose="020B0503020204020204" charset="-122"/>
              </a:rPr>
              <a:t>规范标准及相关规划资料</a:t>
            </a:r>
            <a:endParaRPr lang="en-US" altLang="zh-CN" sz="2400" b="1" dirty="0" smtClean="0">
              <a:latin typeface="微软雅黑" panose="020B0503020204020204" charset="-122"/>
              <a:ea typeface="微软雅黑" panose="020B0503020204020204" charset="-122"/>
            </a:endParaRPr>
          </a:p>
        </p:txBody>
      </p:sp>
      <p:sp>
        <p:nvSpPr>
          <p:cNvPr id="24" name="矩形 23"/>
          <p:cNvSpPr/>
          <p:nvPr/>
        </p:nvSpPr>
        <p:spPr>
          <a:xfrm>
            <a:off x="503238" y="1745506"/>
            <a:ext cx="7559675" cy="3139321"/>
          </a:xfrm>
          <a:prstGeom prst="rect">
            <a:avLst/>
          </a:prstGeom>
        </p:spPr>
        <p:txBody>
          <a:bodyPr>
            <a:spAutoFit/>
          </a:bodyPr>
          <a:lstStyle/>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中华人民共和国土地管理法</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2019 </a:t>
            </a:r>
            <a:r>
              <a:rPr lang="zh-CN" altLang="en-US" sz="1600" dirty="0" smtClean="0">
                <a:latin typeface="微软雅黑" panose="020B0503020204020204" pitchFamily="34" charset="-122"/>
                <a:ea typeface="微软雅黑" panose="020B0503020204020204" pitchFamily="34" charset="-122"/>
              </a:rPr>
              <a:t>修订）；</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中华人民共和国城乡规划法</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2019 </a:t>
            </a:r>
            <a:r>
              <a:rPr lang="zh-CN" altLang="en-US" sz="1600" dirty="0" smtClean="0">
                <a:latin typeface="微软雅黑" panose="020B0503020204020204" pitchFamily="34" charset="-122"/>
                <a:ea typeface="微软雅黑" panose="020B0503020204020204" pitchFamily="34" charset="-122"/>
              </a:rPr>
              <a:t>修订）；</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3</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中华人民共和国环境保护法</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2014 </a:t>
            </a:r>
            <a:r>
              <a:rPr lang="zh-CN" altLang="en-US" sz="1600" dirty="0" smtClean="0">
                <a:latin typeface="微软雅黑" panose="020B0503020204020204" pitchFamily="34" charset="-122"/>
                <a:ea typeface="微软雅黑" panose="020B0503020204020204" pitchFamily="34" charset="-122"/>
              </a:rPr>
              <a:t>修订）；</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4</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中华人民共和国土地管理法实施条例</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2021 </a:t>
            </a:r>
            <a:r>
              <a:rPr lang="zh-CN" altLang="en-US" sz="1600" dirty="0" smtClean="0">
                <a:latin typeface="微软雅黑" panose="020B0503020204020204" pitchFamily="34" charset="-122"/>
                <a:ea typeface="微软雅黑" panose="020B0503020204020204" pitchFamily="34" charset="-122"/>
              </a:rPr>
              <a:t>修订）；</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5</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基本农田保护条例</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2020 </a:t>
            </a:r>
            <a:r>
              <a:rPr lang="zh-CN" altLang="en-US" sz="1600" dirty="0" smtClean="0">
                <a:latin typeface="微软雅黑" panose="020B0503020204020204" pitchFamily="34" charset="-122"/>
                <a:ea typeface="微软雅黑" panose="020B0503020204020204" pitchFamily="34" charset="-122"/>
              </a:rPr>
              <a:t>修订）</a:t>
            </a:r>
            <a:r>
              <a:rPr lang="en-US" altLang="zh-CN" sz="1600" dirty="0" smtClean="0">
                <a:latin typeface="微软雅黑" panose="020B0503020204020204" pitchFamily="34" charset="-122"/>
                <a:ea typeface="微软雅黑" panose="020B0503020204020204" pitchFamily="34" charset="-122"/>
              </a:rPr>
              <a:t>;</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6</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中国共产党农村工作条例</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2019</a:t>
            </a:r>
            <a:r>
              <a:rPr lang="zh-CN" altLang="en-US" sz="1600" dirty="0" smtClean="0">
                <a:latin typeface="微软雅黑" panose="020B0503020204020204" pitchFamily="34" charset="-122"/>
                <a:ea typeface="微软雅黑" panose="020B0503020204020204" pitchFamily="34" charset="-122"/>
              </a:rPr>
              <a:t>）；</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7</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中华人民共和国乡村振兴促进法</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2021</a:t>
            </a:r>
            <a:r>
              <a:rPr lang="zh-CN" altLang="en-US" sz="1600" dirty="0" smtClean="0">
                <a:latin typeface="微软雅黑" panose="020B0503020204020204" pitchFamily="34" charset="-122"/>
                <a:ea typeface="微软雅黑" panose="020B0503020204020204" pitchFamily="34" charset="-122"/>
              </a:rPr>
              <a:t>）；</a:t>
            </a:r>
          </a:p>
          <a:p>
            <a:pPr indent="449580">
              <a:lnSpc>
                <a:spcPct val="150000"/>
              </a:lnSpc>
            </a:pP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8</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中华人民共和国农业法</a:t>
            </a:r>
            <a:r>
              <a:rPr lang="en-US"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2012</a:t>
            </a:r>
            <a:r>
              <a:rPr lang="zh-CN" altLang="en-US" sz="1600" dirty="0" smtClean="0">
                <a:latin typeface="微软雅黑" panose="020B0503020204020204" pitchFamily="34" charset="-122"/>
                <a:ea typeface="微软雅黑" panose="020B0503020204020204" pitchFamily="34" charset="-122"/>
              </a:rPr>
              <a:t>）；</a:t>
            </a:r>
            <a:endParaRPr lang="en-US" altLang="zh-CN" sz="1600" dirty="0">
              <a:latin typeface="微软雅黑" panose="020B0503020204020204" pitchFamily="34" charset="-122"/>
              <a:ea typeface="微软雅黑" panose="020B0503020204020204" pitchFamily="34" charset="-122"/>
            </a:endParaRPr>
          </a:p>
        </p:txBody>
      </p:sp>
      <p:sp>
        <p:nvSpPr>
          <p:cNvPr id="25" name="矩形 24"/>
          <p:cNvSpPr/>
          <p:nvPr/>
        </p:nvSpPr>
        <p:spPr>
          <a:xfrm>
            <a:off x="430883" y="5345906"/>
            <a:ext cx="6480720" cy="4893647"/>
          </a:xfrm>
          <a:prstGeom prst="rect">
            <a:avLst/>
          </a:prstGeom>
        </p:spPr>
        <p:txBody>
          <a:bodyPr wrap="square">
            <a:spAutoFit/>
          </a:bodyPr>
          <a:lstStyle/>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9</a:t>
            </a:r>
            <a:r>
              <a:rPr lang="zh-CN"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中共中央 国务院关于学习运用“千村示范、万村整治”工程经验有力有效推进乡村全面振兴的意见</a:t>
            </a: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2024</a:t>
            </a: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a:t>
            </a:r>
            <a:r>
              <a:rPr lang="zh-CN" altLang="zh-CN" sz="1600" dirty="0" smtClean="0">
                <a:latin typeface="微软雅黑" panose="020B0503020204020204" pitchFamily="34" charset="-122"/>
                <a:ea typeface="微软雅黑" panose="020B0503020204020204" pitchFamily="34" charset="-122"/>
              </a:rPr>
              <a:t>号文；</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10</a:t>
            </a:r>
            <a:r>
              <a:rPr lang="zh-CN" altLang="zh-CN" sz="1600" dirty="0" smtClean="0">
                <a:latin typeface="微软雅黑" panose="020B0503020204020204" pitchFamily="34" charset="-122"/>
                <a:ea typeface="微软雅黑" panose="020B0503020204020204" pitchFamily="34" charset="-122"/>
              </a:rPr>
              <a:t>）《中共中央国务院关于建立国土空间体系并监督实施的若干意见》（中发</a:t>
            </a:r>
            <a:r>
              <a:rPr lang="en-US" altLang="zh-CN" sz="1600" dirty="0" smtClean="0">
                <a:latin typeface="微软雅黑" panose="020B0503020204020204" pitchFamily="34" charset="-122"/>
                <a:ea typeface="微软雅黑" panose="020B0503020204020204" pitchFamily="34" charset="-122"/>
              </a:rPr>
              <a:t>[2019]18</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11</a:t>
            </a:r>
            <a:r>
              <a:rPr lang="zh-CN" altLang="zh-CN" sz="1600" dirty="0" smtClean="0">
                <a:latin typeface="微软雅黑" panose="020B0503020204020204" pitchFamily="34" charset="-122"/>
                <a:ea typeface="微软雅黑" panose="020B0503020204020204" pitchFamily="34" charset="-122"/>
              </a:rPr>
              <a:t>）《中央农办农业农村部自然资源部国家发展改革委财政部 关于统筹推进村庄规划工作的意见》（农规发</a:t>
            </a:r>
            <a:r>
              <a:rPr lang="en-US" altLang="zh-CN" sz="1600" dirty="0" smtClean="0">
                <a:latin typeface="微软雅黑" panose="020B0503020204020204" pitchFamily="34" charset="-122"/>
                <a:ea typeface="微软雅黑" panose="020B0503020204020204" pitchFamily="34" charset="-122"/>
              </a:rPr>
              <a:t>[2019]1</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12</a:t>
            </a:r>
            <a:r>
              <a:rPr lang="zh-CN" altLang="zh-CN" sz="1600" dirty="0" smtClean="0">
                <a:latin typeface="微软雅黑" panose="020B0503020204020204" pitchFamily="34" charset="-122"/>
                <a:ea typeface="微软雅黑" panose="020B0503020204020204" pitchFamily="34" charset="-122"/>
              </a:rPr>
              <a:t>）《中共中央办公厅国务院办公厅关于严格规范村庄撤并工作的通知》（中办发</a:t>
            </a:r>
            <a:r>
              <a:rPr lang="en-US" altLang="zh-CN" sz="1600" dirty="0" smtClean="0">
                <a:latin typeface="微软雅黑" panose="020B0503020204020204" pitchFamily="34" charset="-122"/>
                <a:ea typeface="微软雅黑" panose="020B0503020204020204" pitchFamily="34" charset="-122"/>
              </a:rPr>
              <a:t>[2020]39</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13</a:t>
            </a:r>
            <a:r>
              <a:rPr lang="zh-CN" altLang="zh-CN" sz="1600" dirty="0" smtClean="0">
                <a:latin typeface="微软雅黑" panose="020B0503020204020204" pitchFamily="34" charset="-122"/>
                <a:ea typeface="微软雅黑" panose="020B0503020204020204" pitchFamily="34" charset="-122"/>
              </a:rPr>
              <a:t>）《自然资源部 农业农村部印发关于保障农村村民住宅建设合理用地的通知》（自然资发</a:t>
            </a:r>
            <a:r>
              <a:rPr lang="en-US" altLang="zh-CN" sz="1600" dirty="0" smtClean="0">
                <a:latin typeface="微软雅黑" panose="020B0503020204020204" pitchFamily="34" charset="-122"/>
                <a:ea typeface="微软雅黑" panose="020B0503020204020204" pitchFamily="34" charset="-122"/>
              </a:rPr>
              <a:t>[2020]128</a:t>
            </a:r>
            <a:r>
              <a:rPr lang="zh-CN" altLang="zh-CN" sz="1600" dirty="0" smtClean="0">
                <a:latin typeface="微软雅黑" panose="020B0503020204020204" pitchFamily="34" charset="-122"/>
                <a:ea typeface="微软雅黑" panose="020B0503020204020204" pitchFamily="34" charset="-122"/>
              </a:rPr>
              <a:t>号）；</a:t>
            </a:r>
            <a:endParaRPr lang="en-US" altLang="zh-CN" sz="1600" dirty="0" smtClean="0">
              <a:latin typeface="微软雅黑" panose="020B0503020204020204" pitchFamily="34" charset="-122"/>
              <a:ea typeface="微软雅黑" panose="020B0503020204020204" pitchFamily="34" charset="-122"/>
            </a:endParaRP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14</a:t>
            </a:r>
            <a:r>
              <a:rPr lang="zh-CN" altLang="zh-CN" sz="1600" dirty="0" smtClean="0">
                <a:latin typeface="微软雅黑" panose="020B0503020204020204" pitchFamily="34" charset="-122"/>
                <a:ea typeface="微软雅黑" panose="020B0503020204020204" pitchFamily="34" charset="-122"/>
              </a:rPr>
              <a:t>）自然资源部 国家标准化管理委员会关于印发《国土空间规划技术标准体系建设三年行动计划（</a:t>
            </a:r>
            <a:r>
              <a:rPr lang="en-US" altLang="zh-CN" sz="1600" dirty="0" smtClean="0">
                <a:latin typeface="微软雅黑" panose="020B0503020204020204" pitchFamily="34" charset="-122"/>
                <a:ea typeface="微软雅黑" panose="020B0503020204020204" pitchFamily="34" charset="-122"/>
              </a:rPr>
              <a:t>2021</a:t>
            </a: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2023</a:t>
            </a:r>
            <a:r>
              <a:rPr lang="zh-CN" altLang="zh-CN" sz="1600" dirty="0" smtClean="0">
                <a:latin typeface="微软雅黑" panose="020B0503020204020204" pitchFamily="34" charset="-122"/>
                <a:ea typeface="微软雅黑" panose="020B0503020204020204" pitchFamily="34" charset="-122"/>
              </a:rPr>
              <a:t>年）》的通知（自然资发〔</a:t>
            </a:r>
            <a:r>
              <a:rPr lang="en-US" altLang="zh-CN" sz="1600" dirty="0" smtClean="0">
                <a:latin typeface="微软雅黑" panose="020B0503020204020204" pitchFamily="34" charset="-122"/>
                <a:ea typeface="微软雅黑" panose="020B0503020204020204" pitchFamily="34" charset="-122"/>
              </a:rPr>
              <a:t>2021</a:t>
            </a: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135</a:t>
            </a:r>
            <a:r>
              <a:rPr lang="zh-CN" altLang="zh-CN" sz="1600" dirty="0" smtClean="0">
                <a:latin typeface="微软雅黑" panose="020B0503020204020204" pitchFamily="34" charset="-122"/>
                <a:ea typeface="微软雅黑" panose="020B0503020204020204" pitchFamily="34" charset="-122"/>
              </a:rPr>
              <a:t>号）；</a:t>
            </a:r>
          </a:p>
        </p:txBody>
      </p:sp>
      <p:sp>
        <p:nvSpPr>
          <p:cNvPr id="26" name="矩形 25"/>
          <p:cNvSpPr/>
          <p:nvPr/>
        </p:nvSpPr>
        <p:spPr>
          <a:xfrm>
            <a:off x="6767587" y="737394"/>
            <a:ext cx="8351763" cy="4154984"/>
          </a:xfrm>
          <a:prstGeom prst="rect">
            <a:avLst/>
          </a:prstGeom>
        </p:spPr>
        <p:txBody>
          <a:bodyPr wrap="square">
            <a:spAutoFit/>
          </a:bodyPr>
          <a:lstStyle/>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15</a:t>
            </a:r>
            <a:r>
              <a:rPr lang="zh-CN" altLang="zh-CN" sz="1600" dirty="0" smtClean="0">
                <a:latin typeface="微软雅黑" panose="020B0503020204020204" pitchFamily="34" charset="-122"/>
                <a:ea typeface="微软雅黑" panose="020B0503020204020204" pitchFamily="34" charset="-122"/>
              </a:rPr>
              <a:t>）《自然资源部办公厅关于进一步做好村庄规划工作的意见》（自然资办发〔</a:t>
            </a:r>
            <a:r>
              <a:rPr lang="en-US" altLang="zh-CN" sz="1600" dirty="0" smtClean="0">
                <a:latin typeface="微软雅黑" panose="020B0503020204020204" pitchFamily="34" charset="-122"/>
                <a:ea typeface="微软雅黑" panose="020B0503020204020204" pitchFamily="34" charset="-122"/>
              </a:rPr>
              <a:t>2020</a:t>
            </a: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57</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16</a:t>
            </a:r>
            <a:r>
              <a:rPr lang="zh-CN" altLang="zh-CN" sz="1600" dirty="0" smtClean="0">
                <a:latin typeface="微软雅黑" panose="020B0503020204020204" pitchFamily="34" charset="-122"/>
                <a:ea typeface="微软雅黑" panose="020B0503020204020204" pitchFamily="34" charset="-122"/>
              </a:rPr>
              <a:t>）《自然资源部 农业农村部 国家林业和草原局关于严格耕地用途管制有关问题的通知》（自然资发</a:t>
            </a:r>
            <a:r>
              <a:rPr lang="en-US" altLang="zh-CN" sz="1600" dirty="0" smtClean="0">
                <a:latin typeface="微软雅黑" panose="020B0503020204020204" pitchFamily="34" charset="-122"/>
                <a:ea typeface="微软雅黑" panose="020B0503020204020204" pitchFamily="34" charset="-122"/>
              </a:rPr>
              <a:t>[2021]166</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17</a:t>
            </a:r>
            <a:r>
              <a:rPr lang="zh-CN" altLang="zh-CN" sz="1600" dirty="0" smtClean="0">
                <a:latin typeface="微软雅黑" panose="020B0503020204020204" pitchFamily="34" charset="-122"/>
                <a:ea typeface="微软雅黑" panose="020B0503020204020204" pitchFamily="34" charset="-122"/>
              </a:rPr>
              <a:t>）《住房和城乡建设部 农业农村部 国家乡村振兴局关于加快农房和村庄建设现代化的指导意见》（建村</a:t>
            </a:r>
            <a:r>
              <a:rPr lang="en-US" altLang="zh-CN" sz="1600" dirty="0" smtClean="0">
                <a:latin typeface="微软雅黑" panose="020B0503020204020204" pitchFamily="34" charset="-122"/>
                <a:ea typeface="微软雅黑" panose="020B0503020204020204" pitchFamily="34" charset="-122"/>
              </a:rPr>
              <a:t>[2021]47</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18</a:t>
            </a:r>
            <a:r>
              <a:rPr lang="zh-CN" altLang="zh-CN" sz="1600" dirty="0" smtClean="0">
                <a:latin typeface="微软雅黑" panose="020B0503020204020204" pitchFamily="34" charset="-122"/>
                <a:ea typeface="微软雅黑" panose="020B0503020204020204" pitchFamily="34" charset="-122"/>
              </a:rPr>
              <a:t>）安徽省自然资源厅关于印发《安徽省村庄规划报批审查要点的通知》（皖自然资规划</a:t>
            </a:r>
            <a:r>
              <a:rPr lang="en-US" altLang="zh-CN" sz="1600" dirty="0" smtClean="0">
                <a:latin typeface="微软雅黑" panose="020B0503020204020204" pitchFamily="34" charset="-122"/>
                <a:ea typeface="微软雅黑" panose="020B0503020204020204" pitchFamily="34" charset="-122"/>
              </a:rPr>
              <a:t>[2021]5 </a:t>
            </a:r>
            <a:r>
              <a:rPr lang="zh-CN" altLang="zh-CN" sz="1600" dirty="0" smtClean="0">
                <a:latin typeface="微软雅黑" panose="020B0503020204020204" pitchFamily="34" charset="-122"/>
                <a:ea typeface="微软雅黑" panose="020B0503020204020204" pitchFamily="34" charset="-122"/>
              </a:rPr>
              <a:t>号）；</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19</a:t>
            </a:r>
            <a:r>
              <a:rPr lang="zh-CN" altLang="zh-CN" sz="1600" dirty="0" smtClean="0">
                <a:latin typeface="微软雅黑" panose="020B0503020204020204" pitchFamily="34" charset="-122"/>
                <a:ea typeface="微软雅黑" panose="020B0503020204020204" pitchFamily="34" charset="-122"/>
              </a:rPr>
              <a:t>）《安徽省村庄规划三年行动计划（</a:t>
            </a:r>
            <a:r>
              <a:rPr lang="en-US" altLang="zh-CN" sz="1600" dirty="0" smtClean="0">
                <a:latin typeface="微软雅黑" panose="020B0503020204020204" pitchFamily="34" charset="-122"/>
                <a:ea typeface="微软雅黑" panose="020B0503020204020204" pitchFamily="34" charset="-122"/>
              </a:rPr>
              <a:t>2021-2023 </a:t>
            </a:r>
            <a:r>
              <a:rPr lang="zh-CN" altLang="zh-CN" sz="1600" dirty="0" smtClean="0">
                <a:latin typeface="微软雅黑" panose="020B0503020204020204" pitchFamily="34" charset="-122"/>
                <a:ea typeface="微软雅黑" panose="020B0503020204020204" pitchFamily="34" charset="-122"/>
              </a:rPr>
              <a:t>年）》；</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20</a:t>
            </a:r>
            <a:r>
              <a:rPr lang="zh-CN" altLang="zh-CN" sz="1600" dirty="0" smtClean="0">
                <a:latin typeface="微软雅黑" panose="020B0503020204020204" pitchFamily="34" charset="-122"/>
                <a:ea typeface="微软雅黑" panose="020B0503020204020204" pitchFamily="34" charset="-122"/>
              </a:rPr>
              <a:t>）《</a:t>
            </a:r>
            <a:r>
              <a:rPr lang="zh-CN" altLang="en-US" sz="1600" dirty="0" smtClean="0">
                <a:latin typeface="微软雅黑" panose="020B0503020204020204" pitchFamily="34" charset="-122"/>
                <a:ea typeface="微软雅黑" panose="020B0503020204020204" pitchFamily="34" charset="-122"/>
              </a:rPr>
              <a:t>六安</a:t>
            </a:r>
            <a:r>
              <a:rPr lang="zh-CN" altLang="zh-CN" sz="1600" dirty="0" smtClean="0">
                <a:latin typeface="微软雅黑" panose="020B0503020204020204" pitchFamily="34" charset="-122"/>
                <a:ea typeface="微软雅黑" panose="020B0503020204020204" pitchFamily="34" charset="-122"/>
              </a:rPr>
              <a:t>市村庄规划三年行动实施方案（</a:t>
            </a:r>
            <a:r>
              <a:rPr lang="en-US" altLang="zh-CN" sz="1600" dirty="0" smtClean="0">
                <a:latin typeface="微软雅黑" panose="020B0503020204020204" pitchFamily="34" charset="-122"/>
                <a:ea typeface="微软雅黑" panose="020B0503020204020204" pitchFamily="34" charset="-122"/>
              </a:rPr>
              <a:t>2021-2023</a:t>
            </a:r>
            <a:r>
              <a:rPr lang="zh-CN" altLang="zh-CN" sz="1600" dirty="0" smtClean="0">
                <a:latin typeface="微软雅黑" panose="020B0503020204020204" pitchFamily="34" charset="-122"/>
                <a:ea typeface="微软雅黑" panose="020B0503020204020204" pitchFamily="34" charset="-122"/>
              </a:rPr>
              <a:t>年）》； </a:t>
            </a:r>
          </a:p>
          <a:p>
            <a:pPr indent="449580">
              <a:lnSpc>
                <a:spcPct val="150000"/>
              </a:lnSpc>
            </a:pP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21</a:t>
            </a:r>
            <a:r>
              <a:rPr lang="zh-CN" altLang="zh-CN" sz="1600" dirty="0" smtClean="0">
                <a:latin typeface="微软雅黑" panose="020B0503020204020204" pitchFamily="34" charset="-122"/>
                <a:ea typeface="微软雅黑" panose="020B0503020204020204" pitchFamily="34" charset="-122"/>
              </a:rPr>
              <a:t>）《安徽省加快农房和村庄建设现代化实施方案》（建村〔</a:t>
            </a:r>
            <a:r>
              <a:rPr lang="en-US" altLang="zh-CN" sz="1600" dirty="0" smtClean="0">
                <a:latin typeface="微软雅黑" panose="020B0503020204020204" pitchFamily="34" charset="-122"/>
                <a:ea typeface="微软雅黑" panose="020B0503020204020204" pitchFamily="34" charset="-122"/>
              </a:rPr>
              <a:t>2021</a:t>
            </a:r>
            <a:r>
              <a:rPr lang="zh-CN" altLang="zh-CN" sz="1600" dirty="0" smtClean="0">
                <a:latin typeface="微软雅黑" panose="020B0503020204020204" pitchFamily="34" charset="-122"/>
                <a:ea typeface="微软雅黑" panose="020B0503020204020204" pitchFamily="34" charset="-122"/>
              </a:rPr>
              <a:t>〕</a:t>
            </a:r>
            <a:r>
              <a:rPr lang="en-US" altLang="zh-CN" sz="1600" dirty="0" smtClean="0">
                <a:latin typeface="微软雅黑" panose="020B0503020204020204" pitchFamily="34" charset="-122"/>
                <a:ea typeface="微软雅黑" panose="020B0503020204020204" pitchFamily="34" charset="-122"/>
              </a:rPr>
              <a:t>62</a:t>
            </a:r>
            <a:r>
              <a:rPr lang="zh-CN" altLang="zh-CN" sz="1600" dirty="0" smtClean="0">
                <a:latin typeface="微软雅黑" panose="020B0503020204020204" pitchFamily="34" charset="-122"/>
                <a:ea typeface="微软雅黑" panose="020B0503020204020204" pitchFamily="34" charset="-122"/>
              </a:rPr>
              <a:t>号）；</a:t>
            </a:r>
          </a:p>
        </p:txBody>
      </p:sp>
      <p:sp>
        <p:nvSpPr>
          <p:cNvPr id="14" name="TextBox 8"/>
          <p:cNvSpPr txBox="1"/>
          <p:nvPr/>
        </p:nvSpPr>
        <p:spPr>
          <a:xfrm>
            <a:off x="1366764" y="233338"/>
            <a:ext cx="4176687" cy="703170"/>
          </a:xfrm>
          <a:prstGeom prst="rect">
            <a:avLst/>
          </a:prstGeom>
          <a:solidFill>
            <a:schemeClr val="bg1"/>
          </a:solid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规划依据及技术路线</a:t>
            </a:r>
            <a:endParaRPr lang="zh-CN" altLang="en-US" sz="3200" b="1" dirty="0">
              <a:solidFill>
                <a:srgbClr val="C00000"/>
              </a:solidFill>
              <a:latin typeface="微软雅黑" panose="020B0503020204020204" charset="-122"/>
              <a:ea typeface="微软雅黑" panose="020B0503020204020204" charset="-122"/>
            </a:endParaRPr>
          </a:p>
        </p:txBody>
      </p:sp>
      <p:sp>
        <p:nvSpPr>
          <p:cNvPr id="17" name="矩形 16"/>
          <p:cNvSpPr/>
          <p:nvPr/>
        </p:nvSpPr>
        <p:spPr>
          <a:xfrm>
            <a:off x="6839595" y="5489922"/>
            <a:ext cx="7920880" cy="4893647"/>
          </a:xfrm>
          <a:prstGeom prst="rect">
            <a:avLst/>
          </a:prstGeom>
        </p:spPr>
        <p:txBody>
          <a:bodyPr wrap="square">
            <a:spAutoFit/>
          </a:bodyPr>
          <a:lstStyle/>
          <a:p>
            <a:pPr indent="389890">
              <a:lnSpc>
                <a:spcPct val="150000"/>
              </a:lnSpc>
            </a:pP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22</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社区生活圈规划技术指南</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TD/T 1062-2021</a:t>
            </a:r>
            <a:r>
              <a:rPr lang="zh-CN" altLang="en-US" sz="1600" dirty="0" smtClean="0">
                <a:latin typeface="微软雅黑" panose="020B0503020204020204" charset="-122"/>
                <a:ea typeface="微软雅黑" panose="020B0503020204020204" charset="-122"/>
              </a:rPr>
              <a:t>）；</a:t>
            </a:r>
            <a:endParaRPr lang="en-US" altLang="zh-CN" sz="1600" dirty="0" smtClean="0">
              <a:latin typeface="微软雅黑" panose="020B0503020204020204" charset="-122"/>
              <a:ea typeface="微软雅黑" panose="020B0503020204020204" charset="-122"/>
            </a:endParaRPr>
          </a:p>
          <a:p>
            <a:pPr lvl="0" indent="389890">
              <a:lnSpc>
                <a:spcPct val="150000"/>
              </a:lnSpc>
            </a:pP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23</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国土空间调查、规划、用途管制用地用海分类指南</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（自然资发</a:t>
            </a:r>
            <a:r>
              <a:rPr lang="en-US" altLang="zh-CN" sz="1600" dirty="0" smtClean="0">
                <a:latin typeface="微软雅黑" panose="020B0503020204020204" charset="-122"/>
                <a:ea typeface="微软雅黑" panose="020B0503020204020204" charset="-122"/>
              </a:rPr>
              <a:t>〔2023〕234</a:t>
            </a:r>
            <a:r>
              <a:rPr lang="zh-CN" altLang="en-US" sz="1600" dirty="0" smtClean="0">
                <a:latin typeface="微软雅黑" panose="020B0503020204020204" charset="-122"/>
                <a:ea typeface="微软雅黑" panose="020B0503020204020204" charset="-122"/>
              </a:rPr>
              <a:t>号）；</a:t>
            </a:r>
          </a:p>
          <a:p>
            <a:pPr lvl="0" indent="389890">
              <a:lnSpc>
                <a:spcPct val="150000"/>
              </a:lnSpc>
            </a:pP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24</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安徽省加快农房和村庄建设现代化实施方案</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（建村</a:t>
            </a:r>
            <a:r>
              <a:rPr lang="en-US" altLang="zh-CN" sz="1600" dirty="0" smtClean="0">
                <a:latin typeface="微软雅黑" panose="020B0503020204020204" charset="-122"/>
                <a:ea typeface="微软雅黑" panose="020B0503020204020204" charset="-122"/>
              </a:rPr>
              <a:t>〔2021〕62</a:t>
            </a:r>
            <a:r>
              <a:rPr lang="zh-CN" altLang="en-US" sz="1600" dirty="0" smtClean="0">
                <a:latin typeface="微软雅黑" panose="020B0503020204020204" charset="-122"/>
                <a:ea typeface="微软雅黑" panose="020B0503020204020204" charset="-122"/>
              </a:rPr>
              <a:t>号）；</a:t>
            </a:r>
          </a:p>
          <a:p>
            <a:pPr lvl="0" indent="389890">
              <a:lnSpc>
                <a:spcPct val="150000"/>
              </a:lnSpc>
            </a:pP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25</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安徽省村庄规划编制指南（</a:t>
            </a:r>
            <a:r>
              <a:rPr lang="en-US" altLang="zh-CN" sz="1600" dirty="0" smtClean="0">
                <a:latin typeface="微软雅黑" panose="020B0503020204020204" charset="-122"/>
                <a:ea typeface="微软雅黑" panose="020B0503020204020204" charset="-122"/>
              </a:rPr>
              <a:t>2022</a:t>
            </a:r>
            <a:r>
              <a:rPr lang="zh-CN" altLang="en-US" sz="1600" dirty="0" smtClean="0">
                <a:latin typeface="微软雅黑" panose="020B0503020204020204" charset="-122"/>
                <a:ea typeface="微软雅黑" panose="020B0503020204020204" charset="-122"/>
              </a:rPr>
              <a:t>版）</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（皖自然资规划</a:t>
            </a:r>
            <a:r>
              <a:rPr lang="en-US" altLang="zh-CN" sz="1600" dirty="0" smtClean="0">
                <a:latin typeface="微软雅黑" panose="020B0503020204020204" charset="-122"/>
                <a:ea typeface="微软雅黑" panose="020B0503020204020204" charset="-122"/>
              </a:rPr>
              <a:t>〔2022〕2</a:t>
            </a:r>
            <a:r>
              <a:rPr lang="zh-CN" altLang="en-US" sz="1600" dirty="0" smtClean="0">
                <a:latin typeface="微软雅黑" panose="020B0503020204020204" charset="-122"/>
                <a:ea typeface="微软雅黑" panose="020B0503020204020204" charset="-122"/>
              </a:rPr>
              <a:t>号）；</a:t>
            </a:r>
          </a:p>
          <a:p>
            <a:pPr indent="389890">
              <a:lnSpc>
                <a:spcPct val="150000"/>
              </a:lnSpc>
            </a:pP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26</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六安市村庄规划编制规程</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a:t>
            </a:r>
          </a:p>
          <a:p>
            <a:pPr lvl="0" indent="389890">
              <a:lnSpc>
                <a:spcPct val="150000"/>
              </a:lnSpc>
            </a:pPr>
            <a:r>
              <a:rPr lang="zh-CN" altLang="en-US" sz="1600" dirty="0" smtClean="0">
                <a:latin typeface="微软雅黑" panose="020B0503020204020204" charset="-122"/>
                <a:ea typeface="微软雅黑" panose="020B0503020204020204" charset="-122"/>
              </a:rPr>
              <a:t>（</a:t>
            </a:r>
            <a:r>
              <a:rPr lang="en-US" altLang="en-US" sz="1600" dirty="0" smtClean="0">
                <a:latin typeface="微软雅黑" panose="020B0503020204020204" charset="-122"/>
                <a:ea typeface="微软雅黑" panose="020B0503020204020204" charset="-122"/>
              </a:rPr>
              <a:t>27</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金寨县国土空间总体规划（</a:t>
            </a:r>
            <a:r>
              <a:rPr lang="en-US" altLang="en-US" sz="1600" dirty="0" smtClean="0">
                <a:latin typeface="微软雅黑" panose="020B0503020204020204" charset="-122"/>
                <a:ea typeface="微软雅黑" panose="020B0503020204020204" charset="-122"/>
              </a:rPr>
              <a:t>2021-2035</a:t>
            </a:r>
            <a:r>
              <a:rPr lang="zh-CN" altLang="en-US" sz="1600" dirty="0" smtClean="0">
                <a:latin typeface="微软雅黑" panose="020B0503020204020204" charset="-122"/>
                <a:ea typeface="微软雅黑" panose="020B0503020204020204" charset="-122"/>
              </a:rPr>
              <a:t>）</a:t>
            </a:r>
            <a:r>
              <a:rPr lang="en-US" altLang="zh-CN" sz="1600" dirty="0" smtClean="0">
                <a:latin typeface="微软雅黑" panose="020B0503020204020204" charset="-122"/>
                <a:ea typeface="微软雅黑" panose="020B0503020204020204" charset="-122"/>
              </a:rPr>
              <a:t>》</a:t>
            </a:r>
            <a:r>
              <a:rPr lang="zh-CN" altLang="en-US" sz="1600" dirty="0" smtClean="0">
                <a:latin typeface="微软雅黑" panose="020B0503020204020204" charset="-122"/>
                <a:ea typeface="微软雅黑" panose="020B0503020204020204" charset="-122"/>
              </a:rPr>
              <a:t>；</a:t>
            </a:r>
            <a:endParaRPr lang="en-US" altLang="zh-CN" sz="1600" dirty="0" smtClean="0">
              <a:latin typeface="微软雅黑" panose="020B0503020204020204" charset="-122"/>
              <a:ea typeface="微软雅黑" panose="020B0503020204020204" charset="-122"/>
            </a:endParaRPr>
          </a:p>
          <a:p>
            <a:pPr indent="389890">
              <a:lnSpc>
                <a:spcPct val="150000"/>
              </a:lnSpc>
            </a:pP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28</a:t>
            </a: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sym typeface="+mn-ea"/>
              </a:rPr>
              <a:t>金寨县域村庄分类和布局规划专题研究</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rPr>
              <a:t>；</a:t>
            </a:r>
            <a:endParaRPr lang="en-US" altLang="zh-CN" sz="1600" dirty="0" smtClean="0">
              <a:latin typeface="微软雅黑" panose="020B0503020204020204" charset="-122"/>
              <a:ea typeface="微软雅黑" panose="020B0503020204020204" charset="-122"/>
              <a:sym typeface="+mn-ea"/>
            </a:endParaRPr>
          </a:p>
          <a:p>
            <a:pPr indent="389890">
              <a:lnSpc>
                <a:spcPct val="150000"/>
              </a:lnSpc>
            </a:pP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29</a:t>
            </a: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sym typeface="+mn-ea"/>
              </a:rPr>
              <a:t>金寨县汤家汇镇</a:t>
            </a:r>
            <a:r>
              <a:rPr lang="zh-CN" altLang="en-US" sz="1600" dirty="0" smtClean="0">
                <a:latin typeface="微软雅黑" panose="020B0503020204020204" charset="-122"/>
                <a:ea typeface="微软雅黑" panose="020B0503020204020204" charset="-122"/>
              </a:rPr>
              <a:t>国土空间总体规划（</a:t>
            </a:r>
            <a:r>
              <a:rPr lang="en-US" altLang="zh-CN" sz="1600" dirty="0" smtClean="0">
                <a:latin typeface="微软雅黑" panose="020B0503020204020204" charset="-122"/>
                <a:ea typeface="微软雅黑" panose="020B0503020204020204" charset="-122"/>
              </a:rPr>
              <a:t>2021-2035</a:t>
            </a:r>
            <a:r>
              <a:rPr lang="zh-CN" altLang="en-US" sz="1600" dirty="0" smtClean="0">
                <a:latin typeface="微软雅黑" panose="020B0503020204020204" charset="-122"/>
                <a:ea typeface="微软雅黑" panose="020B0503020204020204" charset="-122"/>
              </a:rPr>
              <a:t>年）</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rPr>
              <a:t>；</a:t>
            </a:r>
            <a:endParaRPr lang="en-US" altLang="zh-CN" sz="1600" dirty="0" smtClean="0">
              <a:latin typeface="微软雅黑" panose="020B0503020204020204" charset="-122"/>
              <a:ea typeface="微软雅黑" panose="020B0503020204020204" charset="-122"/>
              <a:sym typeface="+mn-ea"/>
            </a:endParaRPr>
          </a:p>
          <a:p>
            <a:pPr indent="389890">
              <a:lnSpc>
                <a:spcPct val="150000"/>
              </a:lnSpc>
            </a:pP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30</a:t>
            </a: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sym typeface="+mn-ea"/>
              </a:rPr>
              <a:t>金寨县</a:t>
            </a:r>
            <a:r>
              <a:rPr lang="zh-CN" altLang="en-US" sz="1600" dirty="0" smtClean="0">
                <a:latin typeface="微软雅黑" panose="020B0503020204020204" charset="-122"/>
                <a:ea typeface="微软雅黑" panose="020B0503020204020204" charset="-122"/>
              </a:rPr>
              <a:t>旅游发展布局国土空间规划（</a:t>
            </a:r>
            <a:r>
              <a:rPr lang="en-US" altLang="zh-CN" sz="1600" dirty="0" smtClean="0">
                <a:latin typeface="微软雅黑" panose="020B0503020204020204" charset="-122"/>
                <a:ea typeface="微软雅黑" panose="020B0503020204020204" charset="-122"/>
              </a:rPr>
              <a:t>2021-2035</a:t>
            </a:r>
            <a:r>
              <a:rPr lang="zh-CN" altLang="en-US" sz="1600" dirty="0" smtClean="0">
                <a:latin typeface="微软雅黑" panose="020B0503020204020204" charset="-122"/>
                <a:ea typeface="微软雅黑" panose="020B0503020204020204" charset="-122"/>
              </a:rPr>
              <a:t>年） </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rPr>
              <a:t>；</a:t>
            </a:r>
            <a:endParaRPr lang="en-US" altLang="zh-CN" sz="1600" dirty="0" smtClean="0">
              <a:latin typeface="微软雅黑" panose="020B0503020204020204" charset="-122"/>
              <a:ea typeface="微软雅黑" panose="020B0503020204020204" charset="-122"/>
            </a:endParaRPr>
          </a:p>
          <a:p>
            <a:pPr indent="389890">
              <a:lnSpc>
                <a:spcPct val="150000"/>
              </a:lnSpc>
            </a:pP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31</a:t>
            </a:r>
            <a:r>
              <a:rPr lang="zh-CN" altLang="en-US" sz="1600" dirty="0" smtClean="0">
                <a:latin typeface="微软雅黑" panose="020B0503020204020204" charset="-122"/>
                <a:ea typeface="微软雅黑" panose="020B0503020204020204" charset="-122"/>
                <a:sym typeface="+mn-ea"/>
              </a:rPr>
              <a:t>）</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sym typeface="+mn-ea"/>
              </a:rPr>
              <a:t>金寨县交通基础设施国土</a:t>
            </a:r>
            <a:r>
              <a:rPr lang="zh-CN" altLang="en-US" sz="1600" dirty="0" smtClean="0">
                <a:latin typeface="微软雅黑" panose="020B0503020204020204" charset="-122"/>
                <a:ea typeface="微软雅黑" panose="020B0503020204020204" charset="-122"/>
              </a:rPr>
              <a:t>空间规划（</a:t>
            </a:r>
            <a:r>
              <a:rPr lang="en-US" altLang="zh-CN" sz="1600" dirty="0" smtClean="0">
                <a:latin typeface="微软雅黑" panose="020B0503020204020204" charset="-122"/>
                <a:ea typeface="微软雅黑" panose="020B0503020204020204" charset="-122"/>
              </a:rPr>
              <a:t>2021-2035</a:t>
            </a:r>
            <a:r>
              <a:rPr lang="zh-CN" altLang="en-US" sz="1600" dirty="0" smtClean="0">
                <a:latin typeface="微软雅黑" panose="020B0503020204020204" charset="-122"/>
                <a:ea typeface="微软雅黑" panose="020B0503020204020204" charset="-122"/>
              </a:rPr>
              <a:t>年） </a:t>
            </a:r>
            <a:r>
              <a:rPr lang="en-US" altLang="zh-CN" sz="1600" dirty="0" smtClean="0">
                <a:latin typeface="微软雅黑" panose="020B0503020204020204" charset="-122"/>
                <a:ea typeface="微软雅黑" panose="020B0503020204020204" charset="-122"/>
                <a:sym typeface="+mn-ea"/>
              </a:rPr>
              <a:t>》</a:t>
            </a:r>
            <a:r>
              <a:rPr lang="zh-CN" altLang="en-US" sz="1600" dirty="0" smtClean="0">
                <a:latin typeface="微软雅黑" panose="020B0503020204020204" charset="-122"/>
                <a:ea typeface="微软雅黑" panose="020B0503020204020204" charset="-122"/>
              </a:rPr>
              <a:t>；</a:t>
            </a:r>
            <a:endParaRPr lang="en-US" altLang="zh-CN" sz="1600" dirty="0" smtClean="0">
              <a:latin typeface="微软雅黑" panose="020B0503020204020204" charset="-122"/>
              <a:ea typeface="微软雅黑" panose="020B0503020204020204" charset="-122"/>
            </a:endParaRPr>
          </a:p>
          <a:p>
            <a:pPr lvl="0" indent="389890">
              <a:lnSpc>
                <a:spcPct val="150000"/>
              </a:lnSpc>
            </a:pPr>
            <a:r>
              <a:rPr lang="zh-CN" altLang="en-US" sz="1600" dirty="0" smtClean="0">
                <a:latin typeface="微软雅黑" panose="020B0503020204020204" charset="-122"/>
                <a:ea typeface="微软雅黑" panose="020B0503020204020204" charset="-122"/>
              </a:rPr>
              <a:t>（</a:t>
            </a:r>
            <a:r>
              <a:rPr lang="en-US" altLang="en-US" sz="1600" dirty="0" smtClean="0">
                <a:latin typeface="微软雅黑" panose="020B0503020204020204" charset="-122"/>
                <a:ea typeface="微软雅黑" panose="020B0503020204020204" charset="-122"/>
              </a:rPr>
              <a:t>32</a:t>
            </a:r>
            <a:r>
              <a:rPr lang="zh-CN" altLang="en-US" sz="1600" dirty="0" smtClean="0">
                <a:latin typeface="微软雅黑" panose="020B0503020204020204" charset="-122"/>
                <a:ea typeface="微软雅黑" panose="020B0503020204020204" charset="-122"/>
              </a:rPr>
              <a:t>）国家其它有关法律、法规和规范标准以及镇、村及村民有关村庄规划的材料和己编制的各项规划、有关部门的规划设想。</a:t>
            </a:r>
            <a:endParaRPr lang="zh-CN" altLang="en-US" sz="1600" dirty="0">
              <a:latin typeface="微软雅黑" panose="020B0503020204020204" charset="-122"/>
              <a:ea typeface="微软雅黑" panose="020B0503020204020204" charset="-12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7" name="形状 126"/>
          <p:cNvCxnSpPr>
            <a:endCxn id="17" idx="1"/>
          </p:cNvCxnSpPr>
          <p:nvPr/>
        </p:nvCxnSpPr>
        <p:spPr>
          <a:xfrm rot="16200000" flipH="1">
            <a:off x="-1166668" y="4351169"/>
            <a:ext cx="8405111" cy="3193784"/>
          </a:xfrm>
          <a:prstGeom prst="bentConnector2">
            <a:avLst/>
          </a:prstGeom>
          <a:ln>
            <a:solidFill>
              <a:srgbClr val="002060"/>
            </a:solidFill>
            <a:headEnd type="none" w="med" len="med"/>
            <a:tailEnd type="arrow" w="med" len="med"/>
          </a:ln>
        </p:spPr>
        <p:style>
          <a:lnRef idx="1">
            <a:schemeClr val="accent5"/>
          </a:lnRef>
          <a:fillRef idx="0">
            <a:schemeClr val="accent5"/>
          </a:fillRef>
          <a:effectRef idx="0">
            <a:schemeClr val="accent5"/>
          </a:effectRef>
          <a:fontRef idx="minor">
            <a:schemeClr val="tx1"/>
          </a:fontRef>
        </p:style>
      </p:cxnSp>
      <p:cxnSp>
        <p:nvCxnSpPr>
          <p:cNvPr id="6" name="连接符: 肘形 457"/>
          <p:cNvCxnSpPr/>
          <p:nvPr/>
        </p:nvCxnSpPr>
        <p:spPr>
          <a:xfrm>
            <a:off x="2457983" y="1624930"/>
            <a:ext cx="9448314" cy="8473639"/>
          </a:xfrm>
          <a:prstGeom prst="bentConnector3">
            <a:avLst>
              <a:gd name="adj1" fmla="val 117674"/>
            </a:avLst>
          </a:prstGeom>
          <a:ln>
            <a:solidFill>
              <a:srgbClr val="002060"/>
            </a:solidFill>
            <a:headEnd type="none" w="med" len="med"/>
            <a:tailEnd type="arrow" w="med" len="med"/>
          </a:ln>
        </p:spPr>
        <p:style>
          <a:lnRef idx="1">
            <a:schemeClr val="accent5"/>
          </a:lnRef>
          <a:fillRef idx="0">
            <a:schemeClr val="accent5"/>
          </a:fillRef>
          <a:effectRef idx="0">
            <a:schemeClr val="accent5"/>
          </a:effectRef>
          <a:fontRef idx="minor">
            <a:schemeClr val="tx1"/>
          </a:fontRef>
        </p:style>
      </p:cxnSp>
      <p:sp>
        <p:nvSpPr>
          <p:cNvPr id="9" name="object 10"/>
          <p:cNvSpPr/>
          <p:nvPr/>
        </p:nvSpPr>
        <p:spPr>
          <a:xfrm>
            <a:off x="3529491" y="9813469"/>
            <a:ext cx="8418397" cy="500989"/>
          </a:xfrm>
          <a:custGeom>
            <a:avLst/>
            <a:gdLst/>
            <a:ahLst/>
            <a:cxnLst/>
            <a:rect l="l" t="t" r="r" b="b"/>
            <a:pathLst>
              <a:path w="8303259" h="585469">
                <a:moveTo>
                  <a:pt x="0" y="585216"/>
                </a:moveTo>
                <a:lnTo>
                  <a:pt x="8302752" y="585216"/>
                </a:lnTo>
                <a:lnTo>
                  <a:pt x="8302752" y="0"/>
                </a:lnTo>
                <a:lnTo>
                  <a:pt x="0" y="0"/>
                </a:lnTo>
                <a:lnTo>
                  <a:pt x="0" y="585216"/>
                </a:lnTo>
                <a:close/>
              </a:path>
            </a:pathLst>
          </a:custGeom>
          <a:noFill/>
          <a:ln>
            <a:noFill/>
          </a:ln>
        </p:spPr>
        <p:txBody>
          <a:bodyPr wrap="square" lIns="0" tIns="0" rIns="0" bIns="0" rtlCol="0" anchor="ctr" anchorCtr="0"/>
          <a:lstStyle/>
          <a:p>
            <a:pPr algn="ctr"/>
            <a:endParaRPr dirty="0">
              <a:solidFill>
                <a:schemeClr val="tx1">
                  <a:lumMod val="85000"/>
                  <a:lumOff val="15000"/>
                </a:schemeClr>
              </a:solidFill>
              <a:effectLst>
                <a:outerShdw blurRad="38100" dist="38100" dir="2700000" algn="tl">
                  <a:srgbClr val="000000">
                    <a:alpha val="43137"/>
                  </a:srgbClr>
                </a:outerShdw>
              </a:effectLst>
              <a:latin typeface="微软雅黑" panose="020B0503020204020204" charset="-122"/>
              <a:ea typeface="微软雅黑" panose="020B0503020204020204" charset="-122"/>
              <a:cs typeface="+mn-ea"/>
              <a:sym typeface="+mn-lt"/>
            </a:endParaRPr>
          </a:p>
        </p:txBody>
      </p:sp>
      <p:sp>
        <p:nvSpPr>
          <p:cNvPr id="10" name="object 9"/>
          <p:cNvSpPr/>
          <p:nvPr/>
        </p:nvSpPr>
        <p:spPr>
          <a:xfrm>
            <a:off x="7770909" y="9590239"/>
            <a:ext cx="102230" cy="399394"/>
          </a:xfrm>
          <a:custGeom>
            <a:avLst/>
            <a:gdLst/>
            <a:ahLst/>
            <a:cxnLst/>
            <a:rect l="l" t="t" r="r" b="b"/>
            <a:pathLst>
              <a:path h="352425">
                <a:moveTo>
                  <a:pt x="0" y="352043"/>
                </a:moveTo>
                <a:lnTo>
                  <a:pt x="0" y="0"/>
                </a:lnTo>
              </a:path>
            </a:pathLst>
          </a:custGeom>
          <a:ln w="34925">
            <a:solidFill>
              <a:schemeClr val="accent2">
                <a:lumMod val="40000"/>
                <a:lumOff val="6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17" name="object 13"/>
          <p:cNvSpPr txBox="1"/>
          <p:nvPr/>
        </p:nvSpPr>
        <p:spPr>
          <a:xfrm>
            <a:off x="4632779" y="9990914"/>
            <a:ext cx="6333799" cy="319405"/>
          </a:xfrm>
          <a:prstGeom prst="rect">
            <a:avLst/>
          </a:prstGeom>
        </p:spPr>
        <p:txBody>
          <a:bodyPr vert="horz" wrap="square" lIns="0" tIns="12699" rIns="0" bIns="0" rtlCol="0" anchor="ctr" anchorCtr="0">
            <a:spAutoFit/>
          </a:bodyPr>
          <a:lstStyle/>
          <a:p>
            <a:pPr marL="12700" algn="ctr">
              <a:spcBef>
                <a:spcPts val="100"/>
              </a:spcBef>
            </a:pPr>
            <a:r>
              <a:rPr lang="zh-CN" altLang="en-US" sz="2000" b="1" dirty="0">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rPr>
              <a:t>构建“多规合一”实用性的村庄规划蓝图</a:t>
            </a:r>
          </a:p>
        </p:txBody>
      </p:sp>
      <p:sp>
        <p:nvSpPr>
          <p:cNvPr id="20" name="文本框 19"/>
          <p:cNvSpPr txBox="1"/>
          <p:nvPr/>
        </p:nvSpPr>
        <p:spPr>
          <a:xfrm>
            <a:off x="5380738" y="4688956"/>
            <a:ext cx="3095466" cy="368300"/>
          </a:xfrm>
          <a:prstGeom prst="rect">
            <a:avLst/>
          </a:prstGeom>
          <a:noFill/>
        </p:spPr>
        <p:txBody>
          <a:bodyPr wrap="square" anchor="ctr" anchorCtr="0">
            <a:spAutoFit/>
          </a:bodyPr>
          <a:lstStyle/>
          <a:p>
            <a:pPr marL="12700" algn="ctr">
              <a:spcBef>
                <a:spcPts val="105"/>
              </a:spcBef>
            </a:pPr>
            <a:r>
              <a:rPr lang="zh-CN" altLang="en-US" b="1" dirty="0">
                <a:solidFill>
                  <a:schemeClr val="bg1">
                    <a:lumMod val="50000"/>
                  </a:schemeClr>
                </a:solidFill>
                <a:latin typeface="微软雅黑" panose="020B0503020204020204" charset="-122"/>
                <a:ea typeface="微软雅黑" panose="020B0503020204020204" charset="-122"/>
                <a:cs typeface="+mn-ea"/>
                <a:sym typeface="+mn-lt"/>
              </a:rPr>
              <a:t>国土空间用途分区及管控</a:t>
            </a:r>
          </a:p>
        </p:txBody>
      </p:sp>
      <p:sp>
        <p:nvSpPr>
          <p:cNvPr id="23" name="object 4"/>
          <p:cNvSpPr/>
          <p:nvPr/>
        </p:nvSpPr>
        <p:spPr>
          <a:xfrm>
            <a:off x="2276382" y="2860577"/>
            <a:ext cx="563851" cy="0"/>
          </a:xfrm>
          <a:custGeom>
            <a:avLst/>
            <a:gdLst/>
            <a:ahLst/>
            <a:cxnLst/>
            <a:rect l="l" t="t" r="r" b="b"/>
            <a:pathLst>
              <a:path w="554989">
                <a:moveTo>
                  <a:pt x="0" y="0"/>
                </a:moveTo>
                <a:lnTo>
                  <a:pt x="554736" y="0"/>
                </a:lnTo>
              </a:path>
            </a:pathLst>
          </a:custGeom>
          <a:solidFill>
            <a:srgbClr val="FE9D4B">
              <a:alpha val="75000"/>
            </a:srgbClr>
          </a:solidFill>
          <a:ln w="34925">
            <a:solidFill>
              <a:schemeClr val="accent5">
                <a:lumMod val="5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24" name="object 5"/>
          <p:cNvSpPr/>
          <p:nvPr/>
        </p:nvSpPr>
        <p:spPr>
          <a:xfrm>
            <a:off x="7513099" y="1365229"/>
            <a:ext cx="0" cy="373996"/>
          </a:xfrm>
          <a:custGeom>
            <a:avLst/>
            <a:gdLst/>
            <a:ahLst/>
            <a:cxnLst/>
            <a:rect l="l" t="t" r="r" b="b"/>
            <a:pathLst>
              <a:path h="357505">
                <a:moveTo>
                  <a:pt x="0" y="0"/>
                </a:moveTo>
                <a:lnTo>
                  <a:pt x="0" y="357377"/>
                </a:lnTo>
              </a:path>
            </a:pathLst>
          </a:custGeom>
          <a:ln w="34925">
            <a:solidFill>
              <a:schemeClr val="accent2">
                <a:lumMod val="40000"/>
                <a:lumOff val="6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25" name="object 6"/>
          <p:cNvSpPr/>
          <p:nvPr/>
        </p:nvSpPr>
        <p:spPr>
          <a:xfrm flipV="1">
            <a:off x="2331625" y="3992725"/>
            <a:ext cx="490195" cy="45717"/>
          </a:xfrm>
          <a:custGeom>
            <a:avLst/>
            <a:gdLst/>
            <a:ahLst/>
            <a:cxnLst/>
            <a:rect l="l" t="t" r="r" b="b"/>
            <a:pathLst>
              <a:path w="554989">
                <a:moveTo>
                  <a:pt x="0" y="0"/>
                </a:moveTo>
                <a:lnTo>
                  <a:pt x="554736" y="0"/>
                </a:lnTo>
              </a:path>
            </a:pathLst>
          </a:custGeom>
          <a:solidFill>
            <a:srgbClr val="FE9D4B">
              <a:alpha val="75000"/>
            </a:srgbClr>
          </a:solidFill>
          <a:ln w="34925">
            <a:solidFill>
              <a:schemeClr val="accent5">
                <a:lumMod val="5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26" name="object 7"/>
          <p:cNvSpPr/>
          <p:nvPr/>
        </p:nvSpPr>
        <p:spPr>
          <a:xfrm>
            <a:off x="2247174" y="5374412"/>
            <a:ext cx="563851" cy="0"/>
          </a:xfrm>
          <a:custGeom>
            <a:avLst/>
            <a:gdLst/>
            <a:ahLst/>
            <a:cxnLst/>
            <a:rect l="l" t="t" r="r" b="b"/>
            <a:pathLst>
              <a:path w="554989">
                <a:moveTo>
                  <a:pt x="0" y="0"/>
                </a:moveTo>
                <a:lnTo>
                  <a:pt x="554736" y="0"/>
                </a:lnTo>
              </a:path>
            </a:pathLst>
          </a:custGeom>
          <a:solidFill>
            <a:srgbClr val="FE9D4B">
              <a:alpha val="75000"/>
            </a:srgbClr>
          </a:solidFill>
          <a:ln w="34925">
            <a:solidFill>
              <a:schemeClr val="accent5">
                <a:lumMod val="5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27" name="object 8"/>
          <p:cNvSpPr/>
          <p:nvPr/>
        </p:nvSpPr>
        <p:spPr>
          <a:xfrm>
            <a:off x="2272573" y="8615286"/>
            <a:ext cx="563851" cy="0"/>
          </a:xfrm>
          <a:custGeom>
            <a:avLst/>
            <a:gdLst/>
            <a:ahLst/>
            <a:cxnLst/>
            <a:rect l="l" t="t" r="r" b="b"/>
            <a:pathLst>
              <a:path w="554989">
                <a:moveTo>
                  <a:pt x="0" y="0"/>
                </a:moveTo>
                <a:lnTo>
                  <a:pt x="554736" y="0"/>
                </a:lnTo>
              </a:path>
            </a:pathLst>
          </a:custGeom>
          <a:solidFill>
            <a:srgbClr val="FE9D4B">
              <a:alpha val="75000"/>
            </a:srgbClr>
          </a:solidFill>
          <a:ln w="34925">
            <a:solidFill>
              <a:schemeClr val="accent5">
                <a:lumMod val="5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28" name="object 10"/>
          <p:cNvSpPr/>
          <p:nvPr/>
        </p:nvSpPr>
        <p:spPr>
          <a:xfrm>
            <a:off x="3331110" y="877271"/>
            <a:ext cx="8430461" cy="464161"/>
          </a:xfrm>
          <a:custGeom>
            <a:avLst/>
            <a:gdLst/>
            <a:ahLst/>
            <a:cxnLst/>
            <a:rect l="l" t="t" r="r" b="b"/>
            <a:pathLst>
              <a:path w="8303259" h="585469">
                <a:moveTo>
                  <a:pt x="0" y="585216"/>
                </a:moveTo>
                <a:lnTo>
                  <a:pt x="8302752" y="585216"/>
                </a:lnTo>
                <a:lnTo>
                  <a:pt x="8302752" y="0"/>
                </a:lnTo>
                <a:lnTo>
                  <a:pt x="0" y="0"/>
                </a:lnTo>
                <a:lnTo>
                  <a:pt x="0" y="585216"/>
                </a:lnTo>
                <a:close/>
              </a:path>
            </a:pathLst>
          </a:custGeom>
          <a:noFill/>
          <a:ln>
            <a:noFill/>
          </a:ln>
        </p:spPr>
        <p:txBody>
          <a:bodyPr wrap="square" lIns="0" tIns="0" rIns="0" bIns="0" rtlCol="0" anchor="ctr" anchorCtr="0"/>
          <a:lstStyle/>
          <a:p>
            <a:pPr algn="ctr"/>
            <a:r>
              <a:rPr lang="zh-CN" sz="2400" b="1" dirty="0">
                <a:solidFill>
                  <a:srgbClr val="C00000"/>
                </a:solidFill>
                <a:latin typeface="微软雅黑" panose="020B0503020204020204" charset="-122"/>
                <a:ea typeface="微软雅黑" panose="020B0503020204020204" charset="-122"/>
                <a:cs typeface="+mn-ea"/>
                <a:sym typeface="+mn-lt"/>
              </a:rPr>
              <a:t>工作内容</a:t>
            </a:r>
          </a:p>
        </p:txBody>
      </p:sp>
      <p:sp>
        <p:nvSpPr>
          <p:cNvPr id="29" name="object 23"/>
          <p:cNvSpPr/>
          <p:nvPr/>
        </p:nvSpPr>
        <p:spPr>
          <a:xfrm>
            <a:off x="466091" y="2541504"/>
            <a:ext cx="1955064" cy="546708"/>
          </a:xfrm>
          <a:custGeom>
            <a:avLst/>
            <a:gdLst/>
            <a:ahLst/>
            <a:cxnLst/>
            <a:rect l="l" t="t" r="r" b="b"/>
            <a:pathLst>
              <a:path w="2719070" h="585470">
                <a:moveTo>
                  <a:pt x="0" y="585216"/>
                </a:moveTo>
                <a:lnTo>
                  <a:pt x="2718816" y="585216"/>
                </a:lnTo>
                <a:lnTo>
                  <a:pt x="2718816" y="0"/>
                </a:lnTo>
                <a:lnTo>
                  <a:pt x="0" y="0"/>
                </a:lnTo>
                <a:lnTo>
                  <a:pt x="0" y="585216"/>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rPr>
              <a:t>调研分析</a:t>
            </a:r>
          </a:p>
        </p:txBody>
      </p:sp>
      <p:sp>
        <p:nvSpPr>
          <p:cNvPr id="30" name="object 25"/>
          <p:cNvSpPr/>
          <p:nvPr/>
        </p:nvSpPr>
        <p:spPr>
          <a:xfrm>
            <a:off x="452756" y="3759373"/>
            <a:ext cx="1943000" cy="510832"/>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发展设计</a:t>
            </a:r>
          </a:p>
        </p:txBody>
      </p:sp>
      <p:sp>
        <p:nvSpPr>
          <p:cNvPr id="31" name="object 27"/>
          <p:cNvSpPr/>
          <p:nvPr/>
        </p:nvSpPr>
        <p:spPr>
          <a:xfrm>
            <a:off x="446724" y="5131253"/>
            <a:ext cx="1955064" cy="420982"/>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rPr>
              <a:t>村庄规划</a:t>
            </a:r>
          </a:p>
        </p:txBody>
      </p:sp>
      <p:sp>
        <p:nvSpPr>
          <p:cNvPr id="32" name="object 29"/>
          <p:cNvSpPr/>
          <p:nvPr/>
        </p:nvSpPr>
        <p:spPr>
          <a:xfrm>
            <a:off x="466091" y="8212716"/>
            <a:ext cx="1954429" cy="612108"/>
          </a:xfrm>
          <a:custGeom>
            <a:avLst/>
            <a:gdLst/>
            <a:ahLst/>
            <a:cxnLst/>
            <a:rect l="l" t="t" r="r" b="b"/>
            <a:pathLst>
              <a:path w="2719070" h="585470">
                <a:moveTo>
                  <a:pt x="0" y="585216"/>
                </a:moveTo>
                <a:lnTo>
                  <a:pt x="2718816" y="585216"/>
                </a:lnTo>
                <a:lnTo>
                  <a:pt x="2718816" y="0"/>
                </a:lnTo>
                <a:lnTo>
                  <a:pt x="0" y="0"/>
                </a:lnTo>
                <a:lnTo>
                  <a:pt x="0" y="585216"/>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rPr>
              <a:t>审查备案</a:t>
            </a:r>
          </a:p>
        </p:txBody>
      </p:sp>
      <p:sp>
        <p:nvSpPr>
          <p:cNvPr id="41" name="object 54"/>
          <p:cNvSpPr/>
          <p:nvPr/>
        </p:nvSpPr>
        <p:spPr>
          <a:xfrm>
            <a:off x="3613624" y="4668964"/>
            <a:ext cx="1676314" cy="424158"/>
          </a:xfrm>
          <a:custGeom>
            <a:avLst/>
            <a:gdLst/>
            <a:ahLst/>
            <a:cxnLst/>
            <a:rect l="l" t="t" r="r" b="b"/>
            <a:pathLst>
              <a:path w="2159635" h="405764">
                <a:moveTo>
                  <a:pt x="0" y="67563"/>
                </a:moveTo>
                <a:lnTo>
                  <a:pt x="5306" y="41255"/>
                </a:lnTo>
                <a:lnTo>
                  <a:pt x="19780" y="19780"/>
                </a:lnTo>
                <a:lnTo>
                  <a:pt x="41255" y="5306"/>
                </a:lnTo>
                <a:lnTo>
                  <a:pt x="67563" y="0"/>
                </a:lnTo>
                <a:lnTo>
                  <a:pt x="2091943" y="0"/>
                </a:lnTo>
                <a:lnTo>
                  <a:pt x="2118252" y="5306"/>
                </a:lnTo>
                <a:lnTo>
                  <a:pt x="2139727" y="19780"/>
                </a:lnTo>
                <a:lnTo>
                  <a:pt x="2154201" y="41255"/>
                </a:lnTo>
                <a:lnTo>
                  <a:pt x="2159507" y="67563"/>
                </a:lnTo>
                <a:lnTo>
                  <a:pt x="2159507" y="337820"/>
                </a:lnTo>
                <a:lnTo>
                  <a:pt x="2154201" y="364128"/>
                </a:lnTo>
                <a:lnTo>
                  <a:pt x="2139727" y="385603"/>
                </a:lnTo>
                <a:lnTo>
                  <a:pt x="2118252" y="400077"/>
                </a:lnTo>
                <a:lnTo>
                  <a:pt x="2091943"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42" name="object 55"/>
          <p:cNvSpPr txBox="1"/>
          <p:nvPr/>
        </p:nvSpPr>
        <p:spPr>
          <a:xfrm>
            <a:off x="3712678" y="4741025"/>
            <a:ext cx="1575989" cy="289560"/>
          </a:xfrm>
          <a:prstGeom prst="rect">
            <a:avLst/>
          </a:prstGeom>
        </p:spPr>
        <p:txBody>
          <a:bodyPr vert="horz" wrap="square" lIns="0" tIns="13334" rIns="0" bIns="0" rtlCol="0" anchor="ctr" anchorCtr="0">
            <a:spAutoFit/>
          </a:bodyPr>
          <a:lstStyle/>
          <a:p>
            <a:pPr marL="12700" algn="ctr">
              <a:spcBef>
                <a:spcPts val="105"/>
              </a:spcBef>
            </a:pPr>
            <a:r>
              <a:rPr b="1" dirty="0">
                <a:solidFill>
                  <a:schemeClr val="bg1">
                    <a:lumMod val="50000"/>
                  </a:schemeClr>
                </a:solidFill>
                <a:latin typeface="微软雅黑" panose="020B0503020204020204" charset="-122"/>
                <a:ea typeface="微软雅黑" panose="020B0503020204020204" charset="-122"/>
                <a:cs typeface="+mn-ea"/>
                <a:sym typeface="+mn-lt"/>
              </a:rPr>
              <a:t>空间总体布局</a:t>
            </a:r>
          </a:p>
        </p:txBody>
      </p:sp>
      <p:sp>
        <p:nvSpPr>
          <p:cNvPr id="43" name="object 57"/>
          <p:cNvSpPr/>
          <p:nvPr/>
        </p:nvSpPr>
        <p:spPr>
          <a:xfrm>
            <a:off x="3612989" y="5282342"/>
            <a:ext cx="2448434"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44" name="object 84"/>
          <p:cNvSpPr/>
          <p:nvPr/>
        </p:nvSpPr>
        <p:spPr>
          <a:xfrm>
            <a:off x="5135005" y="8078071"/>
            <a:ext cx="3451047" cy="424158"/>
          </a:xfrm>
          <a:custGeom>
            <a:avLst/>
            <a:gdLst/>
            <a:ahLst/>
            <a:cxnLst/>
            <a:rect l="l" t="t" r="r" b="b"/>
            <a:pathLst>
              <a:path w="2589529" h="405765">
                <a:moveTo>
                  <a:pt x="0" y="67563"/>
                </a:moveTo>
                <a:lnTo>
                  <a:pt x="5306" y="41255"/>
                </a:lnTo>
                <a:lnTo>
                  <a:pt x="19780" y="19780"/>
                </a:lnTo>
                <a:lnTo>
                  <a:pt x="41255" y="5306"/>
                </a:lnTo>
                <a:lnTo>
                  <a:pt x="67564" y="0"/>
                </a:lnTo>
                <a:lnTo>
                  <a:pt x="2521712" y="0"/>
                </a:lnTo>
                <a:lnTo>
                  <a:pt x="2548020" y="5306"/>
                </a:lnTo>
                <a:lnTo>
                  <a:pt x="2569495" y="19780"/>
                </a:lnTo>
                <a:lnTo>
                  <a:pt x="2583969" y="41255"/>
                </a:lnTo>
                <a:lnTo>
                  <a:pt x="2589276" y="67563"/>
                </a:lnTo>
                <a:lnTo>
                  <a:pt x="2589276" y="337819"/>
                </a:lnTo>
                <a:lnTo>
                  <a:pt x="2583969" y="364128"/>
                </a:lnTo>
                <a:lnTo>
                  <a:pt x="2569495" y="385603"/>
                </a:lnTo>
                <a:lnTo>
                  <a:pt x="2548020" y="400077"/>
                </a:lnTo>
                <a:lnTo>
                  <a:pt x="2521712" y="405383"/>
                </a:lnTo>
                <a:lnTo>
                  <a:pt x="67564" y="405383"/>
                </a:lnTo>
                <a:lnTo>
                  <a:pt x="41255" y="400077"/>
                </a:lnTo>
                <a:lnTo>
                  <a:pt x="19780" y="385603"/>
                </a:lnTo>
                <a:lnTo>
                  <a:pt x="5306" y="364128"/>
                </a:lnTo>
                <a:lnTo>
                  <a:pt x="0" y="337819"/>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45" name="object 90"/>
          <p:cNvSpPr txBox="1"/>
          <p:nvPr/>
        </p:nvSpPr>
        <p:spPr>
          <a:xfrm>
            <a:off x="5135005" y="8150079"/>
            <a:ext cx="3626933"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tx2">
                    <a:lumMod val="75000"/>
                  </a:schemeClr>
                </a:solidFill>
                <a:latin typeface="微软雅黑" panose="020B0503020204020204" charset="-122"/>
                <a:ea typeface="微软雅黑" panose="020B0503020204020204" charset="-122"/>
                <a:cs typeface="+mn-ea"/>
                <a:sym typeface="+mn-lt"/>
              </a:rPr>
              <a:t>附件（说明书、调研、会议纪要）</a:t>
            </a:r>
          </a:p>
        </p:txBody>
      </p:sp>
      <p:sp>
        <p:nvSpPr>
          <p:cNvPr id="47" name="object 92"/>
          <p:cNvSpPr/>
          <p:nvPr/>
        </p:nvSpPr>
        <p:spPr>
          <a:xfrm>
            <a:off x="3603464" y="9144213"/>
            <a:ext cx="1187389" cy="424158"/>
          </a:xfrm>
          <a:custGeom>
            <a:avLst/>
            <a:gdLst/>
            <a:ahLst/>
            <a:cxnLst/>
            <a:rect l="l" t="t" r="r" b="b"/>
            <a:pathLst>
              <a:path w="1391920" h="405765">
                <a:moveTo>
                  <a:pt x="0" y="67563"/>
                </a:moveTo>
                <a:lnTo>
                  <a:pt x="5306" y="41255"/>
                </a:lnTo>
                <a:lnTo>
                  <a:pt x="19780" y="19780"/>
                </a:lnTo>
                <a:lnTo>
                  <a:pt x="41255" y="5306"/>
                </a:lnTo>
                <a:lnTo>
                  <a:pt x="67563" y="0"/>
                </a:lnTo>
                <a:lnTo>
                  <a:pt x="1323848" y="0"/>
                </a:lnTo>
                <a:lnTo>
                  <a:pt x="1350156" y="5306"/>
                </a:lnTo>
                <a:lnTo>
                  <a:pt x="1371631" y="19780"/>
                </a:lnTo>
                <a:lnTo>
                  <a:pt x="1386105" y="41255"/>
                </a:lnTo>
                <a:lnTo>
                  <a:pt x="1391412" y="67563"/>
                </a:lnTo>
                <a:lnTo>
                  <a:pt x="1391412" y="337819"/>
                </a:lnTo>
                <a:lnTo>
                  <a:pt x="1386105" y="364128"/>
                </a:lnTo>
                <a:lnTo>
                  <a:pt x="1371631" y="385603"/>
                </a:lnTo>
                <a:lnTo>
                  <a:pt x="1350156" y="400077"/>
                </a:lnTo>
                <a:lnTo>
                  <a:pt x="1323848" y="405383"/>
                </a:lnTo>
                <a:lnTo>
                  <a:pt x="67563" y="405383"/>
                </a:lnTo>
                <a:lnTo>
                  <a:pt x="41255" y="400077"/>
                </a:lnTo>
                <a:lnTo>
                  <a:pt x="19780" y="385603"/>
                </a:lnTo>
                <a:lnTo>
                  <a:pt x="5306" y="364128"/>
                </a:lnTo>
                <a:lnTo>
                  <a:pt x="0" y="337819"/>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48" name="object 93"/>
          <p:cNvSpPr txBox="1"/>
          <p:nvPr/>
        </p:nvSpPr>
        <p:spPr>
          <a:xfrm>
            <a:off x="3906343" y="9126402"/>
            <a:ext cx="542262" cy="346057"/>
          </a:xfrm>
          <a:prstGeom prst="rect">
            <a:avLst/>
          </a:prstGeom>
          <a:ln w="12700">
            <a:noFill/>
            <a:prstDash val="sysDash"/>
          </a:ln>
        </p:spPr>
        <p:txBody>
          <a:bodyPr wrap="square" lIns="0" tIns="0" rIns="0" bIns="0" rtlCol="0" anchor="ctr" anchorCtr="0"/>
          <a:lstStyle>
            <a:defPPr>
              <a:defRPr lang="zh-CN"/>
            </a:defPPr>
          </a:lstStyle>
          <a:p>
            <a:pPr marL="12700" algn="ctr">
              <a:spcBef>
                <a:spcPts val="100"/>
              </a:spcBef>
            </a:pPr>
            <a:r>
              <a:rPr b="1" dirty="0">
                <a:solidFill>
                  <a:schemeClr val="tx2">
                    <a:lumMod val="75000"/>
                  </a:schemeClr>
                </a:solidFill>
                <a:latin typeface="微软雅黑" panose="020B0503020204020204" charset="-122"/>
                <a:ea typeface="微软雅黑" panose="020B0503020204020204" charset="-122"/>
                <a:cs typeface="+mn-ea"/>
                <a:sym typeface="+mn-lt"/>
              </a:rPr>
              <a:t>村级</a:t>
            </a:r>
          </a:p>
        </p:txBody>
      </p:sp>
      <p:sp>
        <p:nvSpPr>
          <p:cNvPr id="49" name="object 94"/>
          <p:cNvSpPr/>
          <p:nvPr/>
        </p:nvSpPr>
        <p:spPr>
          <a:xfrm>
            <a:off x="5001662" y="9144213"/>
            <a:ext cx="1871249" cy="424158"/>
          </a:xfrm>
          <a:custGeom>
            <a:avLst/>
            <a:gdLst/>
            <a:ahLst/>
            <a:cxnLst/>
            <a:rect l="l" t="t" r="r" b="b"/>
            <a:pathLst>
              <a:path w="1529079" h="405765">
                <a:moveTo>
                  <a:pt x="1461008" y="0"/>
                </a:moveTo>
                <a:lnTo>
                  <a:pt x="67563" y="0"/>
                </a:lnTo>
                <a:lnTo>
                  <a:pt x="41255" y="5306"/>
                </a:lnTo>
                <a:lnTo>
                  <a:pt x="19780" y="19780"/>
                </a:lnTo>
                <a:lnTo>
                  <a:pt x="5306" y="41255"/>
                </a:lnTo>
                <a:lnTo>
                  <a:pt x="0" y="67563"/>
                </a:lnTo>
                <a:lnTo>
                  <a:pt x="0" y="337819"/>
                </a:lnTo>
                <a:lnTo>
                  <a:pt x="5306" y="364128"/>
                </a:lnTo>
                <a:lnTo>
                  <a:pt x="19780" y="385603"/>
                </a:lnTo>
                <a:lnTo>
                  <a:pt x="41255" y="400077"/>
                </a:lnTo>
                <a:lnTo>
                  <a:pt x="67563" y="405383"/>
                </a:lnTo>
                <a:lnTo>
                  <a:pt x="1461008" y="405383"/>
                </a:lnTo>
                <a:lnTo>
                  <a:pt x="1487316" y="400077"/>
                </a:lnTo>
                <a:lnTo>
                  <a:pt x="1508791" y="385603"/>
                </a:lnTo>
                <a:lnTo>
                  <a:pt x="1523265" y="364128"/>
                </a:lnTo>
                <a:lnTo>
                  <a:pt x="1528571" y="337819"/>
                </a:lnTo>
                <a:lnTo>
                  <a:pt x="1528571" y="67563"/>
                </a:lnTo>
                <a:lnTo>
                  <a:pt x="1523265" y="41255"/>
                </a:lnTo>
                <a:lnTo>
                  <a:pt x="1508791" y="19780"/>
                </a:lnTo>
                <a:lnTo>
                  <a:pt x="1487316" y="5306"/>
                </a:lnTo>
                <a:lnTo>
                  <a:pt x="1461008" y="0"/>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50" name="object 96"/>
          <p:cNvSpPr/>
          <p:nvPr/>
        </p:nvSpPr>
        <p:spPr>
          <a:xfrm>
            <a:off x="7033558" y="9137864"/>
            <a:ext cx="1551860" cy="424158"/>
          </a:xfrm>
          <a:custGeom>
            <a:avLst/>
            <a:gdLst/>
            <a:ahLst/>
            <a:cxnLst/>
            <a:rect l="l" t="t" r="r" b="b"/>
            <a:pathLst>
              <a:path w="1529079" h="405765">
                <a:moveTo>
                  <a:pt x="1461008" y="0"/>
                </a:moveTo>
                <a:lnTo>
                  <a:pt x="67564" y="0"/>
                </a:lnTo>
                <a:lnTo>
                  <a:pt x="41255" y="5306"/>
                </a:lnTo>
                <a:lnTo>
                  <a:pt x="19780" y="19780"/>
                </a:lnTo>
                <a:lnTo>
                  <a:pt x="5306" y="41255"/>
                </a:lnTo>
                <a:lnTo>
                  <a:pt x="0" y="67563"/>
                </a:lnTo>
                <a:lnTo>
                  <a:pt x="0" y="337820"/>
                </a:lnTo>
                <a:lnTo>
                  <a:pt x="5306" y="364128"/>
                </a:lnTo>
                <a:lnTo>
                  <a:pt x="19780" y="385603"/>
                </a:lnTo>
                <a:lnTo>
                  <a:pt x="41255" y="400077"/>
                </a:lnTo>
                <a:lnTo>
                  <a:pt x="67564" y="405384"/>
                </a:lnTo>
                <a:lnTo>
                  <a:pt x="1461008" y="405384"/>
                </a:lnTo>
                <a:lnTo>
                  <a:pt x="1487316" y="400077"/>
                </a:lnTo>
                <a:lnTo>
                  <a:pt x="1508791" y="385603"/>
                </a:lnTo>
                <a:lnTo>
                  <a:pt x="1523265" y="364128"/>
                </a:lnTo>
                <a:lnTo>
                  <a:pt x="1528572" y="337820"/>
                </a:lnTo>
                <a:lnTo>
                  <a:pt x="1528572" y="67563"/>
                </a:lnTo>
                <a:lnTo>
                  <a:pt x="1523265" y="41255"/>
                </a:lnTo>
                <a:lnTo>
                  <a:pt x="1508791" y="19780"/>
                </a:lnTo>
                <a:lnTo>
                  <a:pt x="1487316" y="5306"/>
                </a:lnTo>
                <a:lnTo>
                  <a:pt x="1461008" y="0"/>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51" name="object 98"/>
          <p:cNvSpPr txBox="1"/>
          <p:nvPr/>
        </p:nvSpPr>
        <p:spPr>
          <a:xfrm>
            <a:off x="4949595" y="9272127"/>
            <a:ext cx="1736001" cy="355582"/>
          </a:xfrm>
          <a:prstGeom prst="rect">
            <a:avLst/>
          </a:prstGeom>
          <a:ln w="12700">
            <a:noFill/>
            <a:prstDash val="sysDash"/>
          </a:ln>
        </p:spPr>
        <p:txBody>
          <a:bodyPr wrap="square" lIns="0" tIns="0" rIns="0" bIns="0" rtlCol="0" anchor="ctr" anchorCtr="0"/>
          <a:lstStyle>
            <a:defPPr>
              <a:defRPr lang="zh-CN"/>
            </a:defPPr>
          </a:lstStyle>
          <a:p>
            <a:pPr algn="ctr"/>
            <a:r>
              <a:rPr b="1" dirty="0" err="1">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rPr>
              <a:t>乡（镇</a:t>
            </a:r>
            <a:r>
              <a:rPr b="1" dirty="0">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rPr>
              <a:t>）</a:t>
            </a:r>
            <a:r>
              <a:rPr lang="zh-CN" altLang="en-US" b="1" dirty="0">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rPr>
              <a:t>级	</a:t>
            </a:r>
            <a:endParaRPr b="1" dirty="0">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endParaRPr>
          </a:p>
        </p:txBody>
      </p:sp>
      <p:sp>
        <p:nvSpPr>
          <p:cNvPr id="52" name="object 99"/>
          <p:cNvSpPr/>
          <p:nvPr/>
        </p:nvSpPr>
        <p:spPr>
          <a:xfrm>
            <a:off x="8822895" y="9121990"/>
            <a:ext cx="1111828" cy="426063"/>
          </a:xfrm>
          <a:custGeom>
            <a:avLst/>
            <a:gdLst/>
            <a:ahLst/>
            <a:cxnLst/>
            <a:rect l="l" t="t" r="r" b="b"/>
            <a:pathLst>
              <a:path w="1094740" h="407034">
                <a:moveTo>
                  <a:pt x="1026414" y="0"/>
                </a:moveTo>
                <a:lnTo>
                  <a:pt x="67818" y="0"/>
                </a:lnTo>
                <a:lnTo>
                  <a:pt x="41415" y="5328"/>
                </a:lnTo>
                <a:lnTo>
                  <a:pt x="19859" y="19859"/>
                </a:lnTo>
                <a:lnTo>
                  <a:pt x="5328" y="41415"/>
                </a:lnTo>
                <a:lnTo>
                  <a:pt x="0" y="67817"/>
                </a:lnTo>
                <a:lnTo>
                  <a:pt x="0" y="339089"/>
                </a:lnTo>
                <a:lnTo>
                  <a:pt x="5328" y="365492"/>
                </a:lnTo>
                <a:lnTo>
                  <a:pt x="19859" y="387048"/>
                </a:lnTo>
                <a:lnTo>
                  <a:pt x="41415" y="401579"/>
                </a:lnTo>
                <a:lnTo>
                  <a:pt x="67818" y="406907"/>
                </a:lnTo>
                <a:lnTo>
                  <a:pt x="1026414" y="406907"/>
                </a:lnTo>
                <a:lnTo>
                  <a:pt x="1052816" y="401579"/>
                </a:lnTo>
                <a:lnTo>
                  <a:pt x="1074372" y="387048"/>
                </a:lnTo>
                <a:lnTo>
                  <a:pt x="1088903" y="365492"/>
                </a:lnTo>
                <a:lnTo>
                  <a:pt x="1094231" y="339089"/>
                </a:lnTo>
                <a:lnTo>
                  <a:pt x="1094231" y="67817"/>
                </a:lnTo>
                <a:lnTo>
                  <a:pt x="1088903" y="41415"/>
                </a:lnTo>
                <a:lnTo>
                  <a:pt x="1074372" y="19859"/>
                </a:lnTo>
                <a:lnTo>
                  <a:pt x="1052816" y="5328"/>
                </a:lnTo>
                <a:lnTo>
                  <a:pt x="1026414" y="0"/>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53" name="object 101"/>
          <p:cNvSpPr txBox="1"/>
          <p:nvPr/>
        </p:nvSpPr>
        <p:spPr>
          <a:xfrm>
            <a:off x="9106726" y="9104178"/>
            <a:ext cx="542262" cy="346057"/>
          </a:xfrm>
          <a:prstGeom prst="rect">
            <a:avLst/>
          </a:prstGeom>
          <a:ln w="12700">
            <a:noFill/>
            <a:prstDash val="sysDash"/>
          </a:ln>
        </p:spPr>
        <p:txBody>
          <a:bodyPr wrap="square" lIns="0" tIns="0" rIns="0" bIns="0" rtlCol="0" anchor="ctr" anchorCtr="0"/>
          <a:lstStyle>
            <a:defPPr>
              <a:defRPr lang="zh-CN"/>
            </a:defPPr>
          </a:lstStyle>
          <a:p>
            <a:pPr algn="ctr"/>
            <a:r>
              <a:rPr b="1" dirty="0">
                <a:solidFill>
                  <a:schemeClr val="tx2">
                    <a:lumMod val="75000"/>
                  </a:schemeClr>
                </a:solidFill>
                <a:latin typeface="微软雅黑" panose="020B0503020204020204" charset="-122"/>
                <a:ea typeface="微软雅黑" panose="020B0503020204020204" charset="-122"/>
                <a:cs typeface="+mn-ea"/>
                <a:sym typeface="+mn-lt"/>
              </a:rPr>
              <a:t>市级</a:t>
            </a:r>
          </a:p>
        </p:txBody>
      </p:sp>
      <p:sp>
        <p:nvSpPr>
          <p:cNvPr id="54" name="object 102"/>
          <p:cNvSpPr/>
          <p:nvPr/>
        </p:nvSpPr>
        <p:spPr>
          <a:xfrm>
            <a:off x="10169661" y="9121990"/>
            <a:ext cx="1346131" cy="426063"/>
          </a:xfrm>
          <a:custGeom>
            <a:avLst/>
            <a:gdLst/>
            <a:ahLst/>
            <a:cxnLst/>
            <a:rect l="l" t="t" r="r" b="b"/>
            <a:pathLst>
              <a:path w="1094740" h="407034">
                <a:moveTo>
                  <a:pt x="1026414" y="0"/>
                </a:moveTo>
                <a:lnTo>
                  <a:pt x="67818" y="0"/>
                </a:lnTo>
                <a:lnTo>
                  <a:pt x="41415" y="5328"/>
                </a:lnTo>
                <a:lnTo>
                  <a:pt x="19859" y="19859"/>
                </a:lnTo>
                <a:lnTo>
                  <a:pt x="5328" y="41415"/>
                </a:lnTo>
                <a:lnTo>
                  <a:pt x="0" y="67817"/>
                </a:lnTo>
                <a:lnTo>
                  <a:pt x="0" y="339089"/>
                </a:lnTo>
                <a:lnTo>
                  <a:pt x="5328" y="365492"/>
                </a:lnTo>
                <a:lnTo>
                  <a:pt x="19859" y="387048"/>
                </a:lnTo>
                <a:lnTo>
                  <a:pt x="41415" y="401579"/>
                </a:lnTo>
                <a:lnTo>
                  <a:pt x="67818" y="406907"/>
                </a:lnTo>
                <a:lnTo>
                  <a:pt x="1026414" y="406907"/>
                </a:lnTo>
                <a:lnTo>
                  <a:pt x="1052816" y="401579"/>
                </a:lnTo>
                <a:lnTo>
                  <a:pt x="1074372" y="387048"/>
                </a:lnTo>
                <a:lnTo>
                  <a:pt x="1088903" y="365492"/>
                </a:lnTo>
                <a:lnTo>
                  <a:pt x="1094231" y="339089"/>
                </a:lnTo>
                <a:lnTo>
                  <a:pt x="1094231" y="67817"/>
                </a:lnTo>
                <a:lnTo>
                  <a:pt x="1088903" y="41415"/>
                </a:lnTo>
                <a:lnTo>
                  <a:pt x="1074372" y="19859"/>
                </a:lnTo>
                <a:lnTo>
                  <a:pt x="1052816" y="5328"/>
                </a:lnTo>
                <a:lnTo>
                  <a:pt x="1026414" y="0"/>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55" name="object 104"/>
          <p:cNvSpPr txBox="1"/>
          <p:nvPr/>
        </p:nvSpPr>
        <p:spPr>
          <a:xfrm>
            <a:off x="10454761" y="9104178"/>
            <a:ext cx="542262" cy="346057"/>
          </a:xfrm>
          <a:prstGeom prst="rect">
            <a:avLst/>
          </a:prstGeom>
          <a:ln w="12700">
            <a:noFill/>
            <a:prstDash val="sysDash"/>
          </a:ln>
        </p:spPr>
        <p:txBody>
          <a:bodyPr wrap="square" lIns="0" tIns="0" rIns="0" bIns="0" rtlCol="0" anchor="ctr" anchorCtr="0"/>
          <a:lstStyle>
            <a:defPPr>
              <a:defRPr lang="zh-CN"/>
            </a:defPPr>
          </a:lstStyle>
          <a:p>
            <a:pPr algn="ctr"/>
            <a:r>
              <a:rPr b="1" dirty="0">
                <a:solidFill>
                  <a:schemeClr val="tx2">
                    <a:lumMod val="75000"/>
                  </a:schemeClr>
                </a:solidFill>
                <a:latin typeface="微软雅黑" panose="020B0503020204020204" charset="-122"/>
                <a:ea typeface="微软雅黑" panose="020B0503020204020204" charset="-122"/>
                <a:cs typeface="+mn-ea"/>
                <a:sym typeface="+mn-lt"/>
              </a:rPr>
              <a:t>省级</a:t>
            </a:r>
          </a:p>
        </p:txBody>
      </p:sp>
      <p:sp>
        <p:nvSpPr>
          <p:cNvPr id="56" name="object 39"/>
          <p:cNvSpPr/>
          <p:nvPr/>
        </p:nvSpPr>
        <p:spPr>
          <a:xfrm>
            <a:off x="9516915" y="2372922"/>
            <a:ext cx="1869344" cy="495909"/>
          </a:xfrm>
          <a:custGeom>
            <a:avLst/>
            <a:gdLst/>
            <a:ahLst/>
            <a:cxnLst/>
            <a:rect l="l" t="t" r="r" b="b"/>
            <a:pathLst>
              <a:path w="2359660" h="405764">
                <a:moveTo>
                  <a:pt x="0" y="67564"/>
                </a:moveTo>
                <a:lnTo>
                  <a:pt x="5306" y="41255"/>
                </a:lnTo>
                <a:lnTo>
                  <a:pt x="19780" y="19780"/>
                </a:lnTo>
                <a:lnTo>
                  <a:pt x="41255" y="5306"/>
                </a:lnTo>
                <a:lnTo>
                  <a:pt x="67563" y="0"/>
                </a:lnTo>
                <a:lnTo>
                  <a:pt x="2291588" y="0"/>
                </a:lnTo>
                <a:lnTo>
                  <a:pt x="2317896" y="5306"/>
                </a:lnTo>
                <a:lnTo>
                  <a:pt x="2339371" y="19780"/>
                </a:lnTo>
                <a:lnTo>
                  <a:pt x="2353845" y="41255"/>
                </a:lnTo>
                <a:lnTo>
                  <a:pt x="2359152" y="67564"/>
                </a:lnTo>
                <a:lnTo>
                  <a:pt x="2359152" y="337820"/>
                </a:lnTo>
                <a:lnTo>
                  <a:pt x="2353845" y="364128"/>
                </a:lnTo>
                <a:lnTo>
                  <a:pt x="2339371" y="385603"/>
                </a:lnTo>
                <a:lnTo>
                  <a:pt x="2317896" y="400077"/>
                </a:lnTo>
                <a:lnTo>
                  <a:pt x="2291588" y="405384"/>
                </a:lnTo>
                <a:lnTo>
                  <a:pt x="67563" y="405384"/>
                </a:lnTo>
                <a:lnTo>
                  <a:pt x="41255" y="400077"/>
                </a:lnTo>
                <a:lnTo>
                  <a:pt x="19780" y="385603"/>
                </a:lnTo>
                <a:lnTo>
                  <a:pt x="5306" y="364128"/>
                </a:lnTo>
                <a:lnTo>
                  <a:pt x="0" y="337820"/>
                </a:lnTo>
                <a:lnTo>
                  <a:pt x="0" y="67564"/>
                </a:lnTo>
                <a:close/>
              </a:path>
            </a:pathLst>
          </a:custGeom>
          <a:noFill/>
          <a:ln w="12700">
            <a:solidFill>
              <a:schemeClr val="bg1">
                <a:lumMod val="50000"/>
              </a:schemeClr>
            </a:solidFill>
            <a:prstDash val="sysDash"/>
          </a:ln>
        </p:spPr>
        <p:txBody>
          <a:bodyPr wrap="square" lIns="0" tIns="0" rIns="0" bIns="0" rtlCol="0" anchor="ctr" anchorCtr="0"/>
          <a:lstStyle/>
          <a:p>
            <a:pPr algn="ctr"/>
            <a:r>
              <a:rPr lang="zh-CN" b="1" dirty="0">
                <a:solidFill>
                  <a:srgbClr val="C00000"/>
                </a:solidFill>
                <a:latin typeface="微软雅黑" panose="020B0503020204020204" charset="-122"/>
                <a:ea typeface="微软雅黑" panose="020B0503020204020204" charset="-122"/>
                <a:cs typeface="+mn-ea"/>
                <a:sym typeface="+mn-lt"/>
              </a:rPr>
              <a:t>底图底数制作</a:t>
            </a:r>
          </a:p>
        </p:txBody>
      </p:sp>
      <p:sp>
        <p:nvSpPr>
          <p:cNvPr id="57" name="object 105"/>
          <p:cNvSpPr/>
          <p:nvPr/>
        </p:nvSpPr>
        <p:spPr>
          <a:xfrm>
            <a:off x="2832614" y="1739225"/>
            <a:ext cx="9385452" cy="7994874"/>
          </a:xfrm>
          <a:custGeom>
            <a:avLst/>
            <a:gdLst/>
            <a:ahLst/>
            <a:cxnLst/>
            <a:rect l="l" t="t" r="r" b="b"/>
            <a:pathLst>
              <a:path w="8303259" h="7135495">
                <a:moveTo>
                  <a:pt x="0" y="7135368"/>
                </a:moveTo>
                <a:lnTo>
                  <a:pt x="8302752" y="7135368"/>
                </a:lnTo>
                <a:lnTo>
                  <a:pt x="8302752" y="0"/>
                </a:lnTo>
                <a:lnTo>
                  <a:pt x="0" y="0"/>
                </a:lnTo>
                <a:lnTo>
                  <a:pt x="0" y="7135368"/>
                </a:lnTo>
                <a:close/>
              </a:path>
            </a:pathLst>
          </a:custGeom>
          <a:ln w="34925">
            <a:solidFill>
              <a:schemeClr val="accent2">
                <a:lumMod val="40000"/>
                <a:lumOff val="6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58" name="object 106"/>
          <p:cNvSpPr/>
          <p:nvPr/>
        </p:nvSpPr>
        <p:spPr>
          <a:xfrm>
            <a:off x="12445384" y="2473882"/>
            <a:ext cx="2315091" cy="7260216"/>
          </a:xfrm>
          <a:custGeom>
            <a:avLst/>
            <a:gdLst/>
            <a:ahLst/>
            <a:cxnLst/>
            <a:rect l="l" t="t" r="r" b="b"/>
            <a:pathLst>
              <a:path w="2280284" h="6623684">
                <a:moveTo>
                  <a:pt x="0" y="6623304"/>
                </a:moveTo>
                <a:lnTo>
                  <a:pt x="2279904" y="6623304"/>
                </a:lnTo>
                <a:lnTo>
                  <a:pt x="2279904" y="0"/>
                </a:lnTo>
                <a:lnTo>
                  <a:pt x="0" y="0"/>
                </a:lnTo>
                <a:lnTo>
                  <a:pt x="0" y="6623304"/>
                </a:lnTo>
                <a:close/>
              </a:path>
            </a:pathLst>
          </a:custGeom>
          <a:ln w="34925">
            <a:solidFill>
              <a:schemeClr val="tx2">
                <a:lumMod val="60000"/>
                <a:lumOff val="4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59" name="object 14"/>
          <p:cNvSpPr txBox="1"/>
          <p:nvPr/>
        </p:nvSpPr>
        <p:spPr>
          <a:xfrm>
            <a:off x="6225876" y="1796371"/>
            <a:ext cx="2511296" cy="488925"/>
          </a:xfrm>
          <a:prstGeom prst="rect">
            <a:avLst/>
          </a:prstGeom>
          <a:solidFill>
            <a:schemeClr val="accent2">
              <a:lumMod val="20000"/>
              <a:lumOff val="80000"/>
            </a:schemeClr>
          </a:solidFill>
        </p:spPr>
        <p:txBody>
          <a:bodyPr vert="horz" wrap="square" lIns="0" tIns="0" rIns="0" bIns="0" rtlCol="0" anchor="ctr" anchorCtr="0">
            <a:noAutofit/>
          </a:bodyPr>
          <a:lstStyle/>
          <a:p>
            <a:pPr algn="ctr"/>
            <a:r>
              <a:rPr lang="zh-CN" altLang="en-US" b="1" dirty="0">
                <a:solidFill>
                  <a:schemeClr val="accent2">
                    <a:lumMod val="60000"/>
                    <a:lumOff val="40000"/>
                  </a:schemeClr>
                </a:solidFill>
                <a:latin typeface="微软雅黑" panose="020B0503020204020204" charset="-122"/>
                <a:ea typeface="微软雅黑" panose="020B0503020204020204" charset="-122"/>
                <a:cs typeface="+mn-ea"/>
                <a:sym typeface="+mn-lt"/>
              </a:rPr>
              <a:t>三类基础研究</a:t>
            </a:r>
          </a:p>
        </p:txBody>
      </p:sp>
      <p:sp>
        <p:nvSpPr>
          <p:cNvPr id="62" name="文本框 61"/>
          <p:cNvSpPr txBox="1"/>
          <p:nvPr/>
        </p:nvSpPr>
        <p:spPr>
          <a:xfrm>
            <a:off x="3581557" y="5316018"/>
            <a:ext cx="2631305" cy="368300"/>
          </a:xfrm>
          <a:prstGeom prst="rect">
            <a:avLst/>
          </a:prstGeom>
          <a:noFill/>
        </p:spPr>
        <p:txBody>
          <a:bodyPr wrap="square" anchor="ctr" anchorCtr="0">
            <a:spAutoFit/>
          </a:bodyPr>
          <a:lstStyle/>
          <a:p>
            <a:pPr marL="12700" algn="ctr">
              <a:spcBef>
                <a:spcPts val="105"/>
              </a:spcBef>
            </a:pPr>
            <a:r>
              <a:rPr lang="zh-CN" altLang="en-US" b="1" dirty="0">
                <a:solidFill>
                  <a:schemeClr val="bg1">
                    <a:lumMod val="50000"/>
                  </a:schemeClr>
                </a:solidFill>
                <a:latin typeface="微软雅黑" panose="020B0503020204020204" charset="-122"/>
                <a:ea typeface="微软雅黑" panose="020B0503020204020204" charset="-122"/>
                <a:cs typeface="+mn-ea"/>
                <a:sym typeface="+mn-lt"/>
              </a:rPr>
              <a:t>历史文化保护与传承</a:t>
            </a:r>
          </a:p>
        </p:txBody>
      </p:sp>
      <p:sp>
        <p:nvSpPr>
          <p:cNvPr id="63" name="object 57"/>
          <p:cNvSpPr/>
          <p:nvPr/>
        </p:nvSpPr>
        <p:spPr>
          <a:xfrm>
            <a:off x="5428360" y="4674044"/>
            <a:ext cx="2947518"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64" name="object 57"/>
          <p:cNvSpPr/>
          <p:nvPr/>
        </p:nvSpPr>
        <p:spPr>
          <a:xfrm>
            <a:off x="8486998" y="4659439"/>
            <a:ext cx="3050383"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65" name="文本框 64"/>
          <p:cNvSpPr txBox="1"/>
          <p:nvPr/>
        </p:nvSpPr>
        <p:spPr>
          <a:xfrm>
            <a:off x="8437470" y="4695623"/>
            <a:ext cx="3143088" cy="368300"/>
          </a:xfrm>
          <a:prstGeom prst="rect">
            <a:avLst/>
          </a:prstGeom>
          <a:noFill/>
        </p:spPr>
        <p:txBody>
          <a:bodyPr wrap="square" anchor="ctr" anchorCtr="0">
            <a:spAutoFit/>
          </a:bodyPr>
          <a:lstStyle/>
          <a:p>
            <a:pPr marL="12700" algn="ctr">
              <a:spcBef>
                <a:spcPts val="105"/>
              </a:spcBef>
            </a:pPr>
            <a:r>
              <a:rPr lang="zh-CN" altLang="en-US" b="1" dirty="0">
                <a:solidFill>
                  <a:schemeClr val="bg1">
                    <a:lumMod val="50000"/>
                  </a:schemeClr>
                </a:solidFill>
                <a:latin typeface="微软雅黑" panose="020B0503020204020204" charset="-122"/>
                <a:ea typeface="微软雅黑" panose="020B0503020204020204" charset="-122"/>
                <a:cs typeface="+mn-ea"/>
                <a:sym typeface="+mn-lt"/>
              </a:rPr>
              <a:t>国土综合整治和生态修复</a:t>
            </a:r>
          </a:p>
        </p:txBody>
      </p:sp>
      <p:sp>
        <p:nvSpPr>
          <p:cNvPr id="66" name="object 57"/>
          <p:cNvSpPr/>
          <p:nvPr/>
        </p:nvSpPr>
        <p:spPr>
          <a:xfrm>
            <a:off x="6167462" y="5260753"/>
            <a:ext cx="3042763"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67" name="文本框 66"/>
          <p:cNvSpPr txBox="1"/>
          <p:nvPr/>
        </p:nvSpPr>
        <p:spPr>
          <a:xfrm>
            <a:off x="6164287" y="5287094"/>
            <a:ext cx="3082766" cy="368300"/>
          </a:xfrm>
          <a:prstGeom prst="rect">
            <a:avLst/>
          </a:prstGeom>
          <a:noFill/>
        </p:spPr>
        <p:txBody>
          <a:bodyPr wrap="square" anchor="ctr" anchorCtr="0">
            <a:spAutoFit/>
          </a:bodyPr>
          <a:lstStyle/>
          <a:p>
            <a:pPr marL="12700" algn="ctr">
              <a:spcBef>
                <a:spcPts val="105"/>
              </a:spcBef>
            </a:pPr>
            <a:r>
              <a:rPr lang="zh-CN" altLang="en-US" b="1" dirty="0">
                <a:solidFill>
                  <a:schemeClr val="bg1">
                    <a:lumMod val="50000"/>
                  </a:schemeClr>
                </a:solidFill>
                <a:latin typeface="微软雅黑" panose="020B0503020204020204" charset="-122"/>
                <a:ea typeface="微软雅黑" panose="020B0503020204020204" charset="-122"/>
                <a:cs typeface="+mn-ea"/>
                <a:sym typeface="+mn-lt"/>
              </a:rPr>
              <a:t>基础设施与公共服务设施</a:t>
            </a:r>
          </a:p>
        </p:txBody>
      </p:sp>
      <p:sp>
        <p:nvSpPr>
          <p:cNvPr id="68" name="object 57"/>
          <p:cNvSpPr/>
          <p:nvPr/>
        </p:nvSpPr>
        <p:spPr>
          <a:xfrm>
            <a:off x="9351188" y="5245514"/>
            <a:ext cx="2186192"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69" name="文本框 68"/>
          <p:cNvSpPr txBox="1"/>
          <p:nvPr/>
        </p:nvSpPr>
        <p:spPr>
          <a:xfrm>
            <a:off x="9428019" y="5263918"/>
            <a:ext cx="1983003" cy="368300"/>
          </a:xfrm>
          <a:prstGeom prst="rect">
            <a:avLst/>
          </a:prstGeom>
          <a:noFill/>
        </p:spPr>
        <p:txBody>
          <a:bodyPr wrap="square" anchor="ctr" anchorCtr="0">
            <a:spAutoFit/>
          </a:bodyPr>
          <a:lstStyle/>
          <a:p>
            <a:pPr marL="12700" algn="ctr">
              <a:spcBef>
                <a:spcPts val="105"/>
              </a:spcBef>
            </a:pPr>
            <a:r>
              <a:rPr lang="zh-CN" altLang="en-US" b="1" dirty="0">
                <a:solidFill>
                  <a:schemeClr val="bg1">
                    <a:lumMod val="50000"/>
                  </a:schemeClr>
                </a:solidFill>
                <a:latin typeface="微软雅黑" panose="020B0503020204020204" charset="-122"/>
                <a:ea typeface="微软雅黑" panose="020B0503020204020204" charset="-122"/>
                <a:cs typeface="+mn-ea"/>
                <a:sym typeface="+mn-lt"/>
              </a:rPr>
              <a:t>产业发展引导</a:t>
            </a:r>
          </a:p>
        </p:txBody>
      </p:sp>
      <p:sp>
        <p:nvSpPr>
          <p:cNvPr id="71" name="object 39"/>
          <p:cNvSpPr/>
          <p:nvPr/>
        </p:nvSpPr>
        <p:spPr>
          <a:xfrm>
            <a:off x="6605590" y="2372922"/>
            <a:ext cx="1869344" cy="495909"/>
          </a:xfrm>
          <a:custGeom>
            <a:avLst/>
            <a:gdLst/>
            <a:ahLst/>
            <a:cxnLst/>
            <a:rect l="l" t="t" r="r" b="b"/>
            <a:pathLst>
              <a:path w="2359660" h="405764">
                <a:moveTo>
                  <a:pt x="0" y="67564"/>
                </a:moveTo>
                <a:lnTo>
                  <a:pt x="5306" y="41255"/>
                </a:lnTo>
                <a:lnTo>
                  <a:pt x="19780" y="19780"/>
                </a:lnTo>
                <a:lnTo>
                  <a:pt x="41255" y="5306"/>
                </a:lnTo>
                <a:lnTo>
                  <a:pt x="67563" y="0"/>
                </a:lnTo>
                <a:lnTo>
                  <a:pt x="2291588" y="0"/>
                </a:lnTo>
                <a:lnTo>
                  <a:pt x="2317896" y="5306"/>
                </a:lnTo>
                <a:lnTo>
                  <a:pt x="2339371" y="19780"/>
                </a:lnTo>
                <a:lnTo>
                  <a:pt x="2353845" y="41255"/>
                </a:lnTo>
                <a:lnTo>
                  <a:pt x="2359152" y="67564"/>
                </a:lnTo>
                <a:lnTo>
                  <a:pt x="2359152" y="337820"/>
                </a:lnTo>
                <a:lnTo>
                  <a:pt x="2353845" y="364128"/>
                </a:lnTo>
                <a:lnTo>
                  <a:pt x="2339371" y="385603"/>
                </a:lnTo>
                <a:lnTo>
                  <a:pt x="2317896" y="400077"/>
                </a:lnTo>
                <a:lnTo>
                  <a:pt x="2291588" y="405384"/>
                </a:lnTo>
                <a:lnTo>
                  <a:pt x="67563" y="405384"/>
                </a:lnTo>
                <a:lnTo>
                  <a:pt x="41255" y="400077"/>
                </a:lnTo>
                <a:lnTo>
                  <a:pt x="19780" y="385603"/>
                </a:lnTo>
                <a:lnTo>
                  <a:pt x="5306" y="364128"/>
                </a:lnTo>
                <a:lnTo>
                  <a:pt x="0" y="337820"/>
                </a:lnTo>
                <a:lnTo>
                  <a:pt x="0" y="67564"/>
                </a:lnTo>
                <a:close/>
              </a:path>
            </a:pathLst>
          </a:custGeom>
          <a:noFill/>
          <a:ln w="12700">
            <a:solidFill>
              <a:schemeClr val="bg1">
                <a:lumMod val="50000"/>
              </a:schemeClr>
            </a:solidFill>
            <a:prstDash val="sysDash"/>
          </a:ln>
        </p:spPr>
        <p:txBody>
          <a:bodyPr wrap="square" lIns="0" tIns="0" rIns="0" bIns="0" rtlCol="0" anchor="ctr" anchorCtr="0"/>
          <a:lstStyle/>
          <a:p>
            <a:pPr algn="ctr"/>
            <a:r>
              <a:rPr lang="zh-CN" b="1" dirty="0">
                <a:solidFill>
                  <a:srgbClr val="C00000"/>
                </a:solidFill>
                <a:latin typeface="微软雅黑" panose="020B0503020204020204" charset="-122"/>
                <a:ea typeface="微软雅黑" panose="020B0503020204020204" charset="-122"/>
                <a:cs typeface="+mn-ea"/>
                <a:sym typeface="+mn-lt"/>
              </a:rPr>
              <a:t>规划实施评估</a:t>
            </a:r>
          </a:p>
        </p:txBody>
      </p:sp>
      <p:sp>
        <p:nvSpPr>
          <p:cNvPr id="73" name="object 39"/>
          <p:cNvSpPr/>
          <p:nvPr/>
        </p:nvSpPr>
        <p:spPr>
          <a:xfrm>
            <a:off x="3613624" y="2372922"/>
            <a:ext cx="1869344" cy="495909"/>
          </a:xfrm>
          <a:custGeom>
            <a:avLst/>
            <a:gdLst/>
            <a:ahLst/>
            <a:cxnLst/>
            <a:rect l="l" t="t" r="r" b="b"/>
            <a:pathLst>
              <a:path w="2359660" h="405764">
                <a:moveTo>
                  <a:pt x="0" y="67564"/>
                </a:moveTo>
                <a:lnTo>
                  <a:pt x="5306" y="41255"/>
                </a:lnTo>
                <a:lnTo>
                  <a:pt x="19780" y="19780"/>
                </a:lnTo>
                <a:lnTo>
                  <a:pt x="41255" y="5306"/>
                </a:lnTo>
                <a:lnTo>
                  <a:pt x="67563" y="0"/>
                </a:lnTo>
                <a:lnTo>
                  <a:pt x="2291588" y="0"/>
                </a:lnTo>
                <a:lnTo>
                  <a:pt x="2317896" y="5306"/>
                </a:lnTo>
                <a:lnTo>
                  <a:pt x="2339371" y="19780"/>
                </a:lnTo>
                <a:lnTo>
                  <a:pt x="2353845" y="41255"/>
                </a:lnTo>
                <a:lnTo>
                  <a:pt x="2359152" y="67564"/>
                </a:lnTo>
                <a:lnTo>
                  <a:pt x="2359152" y="337820"/>
                </a:lnTo>
                <a:lnTo>
                  <a:pt x="2353845" y="364128"/>
                </a:lnTo>
                <a:lnTo>
                  <a:pt x="2339371" y="385603"/>
                </a:lnTo>
                <a:lnTo>
                  <a:pt x="2317896" y="400077"/>
                </a:lnTo>
                <a:lnTo>
                  <a:pt x="2291588" y="405384"/>
                </a:lnTo>
                <a:lnTo>
                  <a:pt x="67563" y="405384"/>
                </a:lnTo>
                <a:lnTo>
                  <a:pt x="41255" y="400077"/>
                </a:lnTo>
                <a:lnTo>
                  <a:pt x="19780" y="385603"/>
                </a:lnTo>
                <a:lnTo>
                  <a:pt x="5306" y="364128"/>
                </a:lnTo>
                <a:lnTo>
                  <a:pt x="0" y="337820"/>
                </a:lnTo>
                <a:lnTo>
                  <a:pt x="0" y="67564"/>
                </a:lnTo>
                <a:close/>
              </a:path>
            </a:pathLst>
          </a:custGeom>
          <a:noFill/>
          <a:ln w="12700">
            <a:solidFill>
              <a:schemeClr val="bg1">
                <a:lumMod val="50000"/>
              </a:schemeClr>
            </a:solidFill>
            <a:prstDash val="sysDash"/>
          </a:ln>
        </p:spPr>
        <p:txBody>
          <a:bodyPr wrap="square" lIns="0" tIns="0" rIns="0" bIns="0" rtlCol="0" anchor="ctr" anchorCtr="0"/>
          <a:lstStyle/>
          <a:p>
            <a:pPr algn="ctr"/>
            <a:r>
              <a:rPr lang="zh-CN" b="1" dirty="0">
                <a:solidFill>
                  <a:srgbClr val="C00000"/>
                </a:solidFill>
                <a:latin typeface="微软雅黑" panose="020B0503020204020204" charset="-122"/>
                <a:ea typeface="微软雅黑" panose="020B0503020204020204" charset="-122"/>
                <a:cs typeface="+mn-ea"/>
                <a:sym typeface="+mn-lt"/>
              </a:rPr>
              <a:t>现状情况分析</a:t>
            </a:r>
          </a:p>
        </p:txBody>
      </p:sp>
      <p:sp>
        <p:nvSpPr>
          <p:cNvPr id="75" name="object 14"/>
          <p:cNvSpPr txBox="1"/>
          <p:nvPr/>
        </p:nvSpPr>
        <p:spPr>
          <a:xfrm>
            <a:off x="6194131" y="2965028"/>
            <a:ext cx="2511296" cy="488925"/>
          </a:xfrm>
          <a:prstGeom prst="rect">
            <a:avLst/>
          </a:prstGeom>
          <a:solidFill>
            <a:schemeClr val="accent2">
              <a:lumMod val="20000"/>
              <a:lumOff val="80000"/>
            </a:schemeClr>
          </a:solidFill>
        </p:spPr>
        <p:txBody>
          <a:bodyPr vert="horz" wrap="square" lIns="0" tIns="0" rIns="0" bIns="0" rtlCol="0" anchor="ctr" anchorCtr="0">
            <a:noAutofit/>
          </a:bodyPr>
          <a:lstStyle/>
          <a:p>
            <a:pPr algn="ctr"/>
            <a:r>
              <a:rPr lang="zh-CN" altLang="en-US" b="1" dirty="0">
                <a:solidFill>
                  <a:schemeClr val="accent2">
                    <a:lumMod val="60000"/>
                    <a:lumOff val="40000"/>
                  </a:schemeClr>
                </a:solidFill>
                <a:latin typeface="微软雅黑" panose="020B0503020204020204" charset="-122"/>
                <a:ea typeface="微软雅黑" panose="020B0503020204020204" charset="-122"/>
                <a:cs typeface="+mn-ea"/>
                <a:sym typeface="+mn-lt"/>
              </a:rPr>
              <a:t>两大发展设计</a:t>
            </a:r>
          </a:p>
        </p:txBody>
      </p:sp>
      <p:sp>
        <p:nvSpPr>
          <p:cNvPr id="76" name="object 39"/>
          <p:cNvSpPr/>
          <p:nvPr/>
        </p:nvSpPr>
        <p:spPr>
          <a:xfrm>
            <a:off x="7845046" y="3571105"/>
            <a:ext cx="1869344" cy="495909"/>
          </a:xfrm>
          <a:custGeom>
            <a:avLst/>
            <a:gdLst/>
            <a:ahLst/>
            <a:cxnLst/>
            <a:rect l="l" t="t" r="r" b="b"/>
            <a:pathLst>
              <a:path w="2359660" h="405764">
                <a:moveTo>
                  <a:pt x="0" y="67564"/>
                </a:moveTo>
                <a:lnTo>
                  <a:pt x="5306" y="41255"/>
                </a:lnTo>
                <a:lnTo>
                  <a:pt x="19780" y="19780"/>
                </a:lnTo>
                <a:lnTo>
                  <a:pt x="41255" y="5306"/>
                </a:lnTo>
                <a:lnTo>
                  <a:pt x="67563" y="0"/>
                </a:lnTo>
                <a:lnTo>
                  <a:pt x="2291588" y="0"/>
                </a:lnTo>
                <a:lnTo>
                  <a:pt x="2317896" y="5306"/>
                </a:lnTo>
                <a:lnTo>
                  <a:pt x="2339371" y="19780"/>
                </a:lnTo>
                <a:lnTo>
                  <a:pt x="2353845" y="41255"/>
                </a:lnTo>
                <a:lnTo>
                  <a:pt x="2359152" y="67564"/>
                </a:lnTo>
                <a:lnTo>
                  <a:pt x="2359152" y="337820"/>
                </a:lnTo>
                <a:lnTo>
                  <a:pt x="2353845" y="364128"/>
                </a:lnTo>
                <a:lnTo>
                  <a:pt x="2339371" y="385603"/>
                </a:lnTo>
                <a:lnTo>
                  <a:pt x="2317896" y="400077"/>
                </a:lnTo>
                <a:lnTo>
                  <a:pt x="2291588" y="405384"/>
                </a:lnTo>
                <a:lnTo>
                  <a:pt x="67563" y="405384"/>
                </a:lnTo>
                <a:lnTo>
                  <a:pt x="41255" y="400077"/>
                </a:lnTo>
                <a:lnTo>
                  <a:pt x="19780" y="385603"/>
                </a:lnTo>
                <a:lnTo>
                  <a:pt x="5306" y="364128"/>
                </a:lnTo>
                <a:lnTo>
                  <a:pt x="0" y="337820"/>
                </a:lnTo>
                <a:lnTo>
                  <a:pt x="0" y="67564"/>
                </a:lnTo>
                <a:close/>
              </a:path>
            </a:pathLst>
          </a:custGeom>
          <a:noFill/>
          <a:ln w="12700">
            <a:solidFill>
              <a:schemeClr val="bg1">
                <a:lumMod val="50000"/>
              </a:schemeClr>
            </a:solidFill>
            <a:prstDash val="sysDash"/>
          </a:ln>
        </p:spPr>
        <p:txBody>
          <a:bodyPr wrap="square" lIns="0" tIns="0" rIns="0" bIns="0" rtlCol="0" anchor="ctr" anchorCtr="0"/>
          <a:lstStyle/>
          <a:p>
            <a:pPr algn="ctr"/>
            <a:r>
              <a:rPr lang="zh-CN" b="1" dirty="0">
                <a:solidFill>
                  <a:srgbClr val="C00000"/>
                </a:solidFill>
                <a:latin typeface="微软雅黑" panose="020B0503020204020204" charset="-122"/>
                <a:ea typeface="微软雅黑" panose="020B0503020204020204" charset="-122"/>
                <a:cs typeface="+mn-ea"/>
                <a:sym typeface="+mn-lt"/>
              </a:rPr>
              <a:t>发展定位</a:t>
            </a:r>
          </a:p>
        </p:txBody>
      </p:sp>
      <p:sp>
        <p:nvSpPr>
          <p:cNvPr id="78" name="object 39"/>
          <p:cNvSpPr/>
          <p:nvPr/>
        </p:nvSpPr>
        <p:spPr>
          <a:xfrm>
            <a:off x="4933086" y="3571105"/>
            <a:ext cx="1869344" cy="495909"/>
          </a:xfrm>
          <a:custGeom>
            <a:avLst/>
            <a:gdLst/>
            <a:ahLst/>
            <a:cxnLst/>
            <a:rect l="l" t="t" r="r" b="b"/>
            <a:pathLst>
              <a:path w="2359660" h="405764">
                <a:moveTo>
                  <a:pt x="0" y="67564"/>
                </a:moveTo>
                <a:lnTo>
                  <a:pt x="5306" y="41255"/>
                </a:lnTo>
                <a:lnTo>
                  <a:pt x="19780" y="19780"/>
                </a:lnTo>
                <a:lnTo>
                  <a:pt x="41255" y="5306"/>
                </a:lnTo>
                <a:lnTo>
                  <a:pt x="67563" y="0"/>
                </a:lnTo>
                <a:lnTo>
                  <a:pt x="2291588" y="0"/>
                </a:lnTo>
                <a:lnTo>
                  <a:pt x="2317896" y="5306"/>
                </a:lnTo>
                <a:lnTo>
                  <a:pt x="2339371" y="19780"/>
                </a:lnTo>
                <a:lnTo>
                  <a:pt x="2353845" y="41255"/>
                </a:lnTo>
                <a:lnTo>
                  <a:pt x="2359152" y="67564"/>
                </a:lnTo>
                <a:lnTo>
                  <a:pt x="2359152" y="337820"/>
                </a:lnTo>
                <a:lnTo>
                  <a:pt x="2353845" y="364128"/>
                </a:lnTo>
                <a:lnTo>
                  <a:pt x="2339371" y="385603"/>
                </a:lnTo>
                <a:lnTo>
                  <a:pt x="2317896" y="400077"/>
                </a:lnTo>
                <a:lnTo>
                  <a:pt x="2291588" y="405384"/>
                </a:lnTo>
                <a:lnTo>
                  <a:pt x="67563" y="405384"/>
                </a:lnTo>
                <a:lnTo>
                  <a:pt x="41255" y="400077"/>
                </a:lnTo>
                <a:lnTo>
                  <a:pt x="19780" y="385603"/>
                </a:lnTo>
                <a:lnTo>
                  <a:pt x="5306" y="364128"/>
                </a:lnTo>
                <a:lnTo>
                  <a:pt x="0" y="337820"/>
                </a:lnTo>
                <a:lnTo>
                  <a:pt x="0" y="67564"/>
                </a:lnTo>
                <a:close/>
              </a:path>
            </a:pathLst>
          </a:custGeom>
          <a:noFill/>
          <a:ln w="12700">
            <a:solidFill>
              <a:schemeClr val="bg1">
                <a:lumMod val="50000"/>
              </a:schemeClr>
            </a:solidFill>
            <a:prstDash val="sysDash"/>
          </a:ln>
        </p:spPr>
        <p:txBody>
          <a:bodyPr wrap="square" lIns="0" tIns="0" rIns="0" bIns="0" rtlCol="0" anchor="ctr" anchorCtr="0"/>
          <a:lstStyle/>
          <a:p>
            <a:pPr algn="ctr"/>
            <a:r>
              <a:rPr lang="zh-CN" b="1" dirty="0">
                <a:solidFill>
                  <a:srgbClr val="C00000"/>
                </a:solidFill>
                <a:latin typeface="微软雅黑" panose="020B0503020204020204" charset="-122"/>
                <a:ea typeface="微软雅黑" panose="020B0503020204020204" charset="-122"/>
                <a:cs typeface="+mn-ea"/>
                <a:sym typeface="+mn-lt"/>
              </a:rPr>
              <a:t>发展目标</a:t>
            </a:r>
          </a:p>
        </p:txBody>
      </p:sp>
      <p:sp>
        <p:nvSpPr>
          <p:cNvPr id="81" name="object 54"/>
          <p:cNvSpPr/>
          <p:nvPr/>
        </p:nvSpPr>
        <p:spPr>
          <a:xfrm>
            <a:off x="3613624" y="6260192"/>
            <a:ext cx="2113171" cy="424158"/>
          </a:xfrm>
          <a:custGeom>
            <a:avLst/>
            <a:gdLst/>
            <a:ahLst/>
            <a:cxnLst/>
            <a:rect l="l" t="t" r="r" b="b"/>
            <a:pathLst>
              <a:path w="2159635" h="405764">
                <a:moveTo>
                  <a:pt x="0" y="67563"/>
                </a:moveTo>
                <a:lnTo>
                  <a:pt x="5306" y="41255"/>
                </a:lnTo>
                <a:lnTo>
                  <a:pt x="19780" y="19780"/>
                </a:lnTo>
                <a:lnTo>
                  <a:pt x="41255" y="5306"/>
                </a:lnTo>
                <a:lnTo>
                  <a:pt x="67563" y="0"/>
                </a:lnTo>
                <a:lnTo>
                  <a:pt x="2091943" y="0"/>
                </a:lnTo>
                <a:lnTo>
                  <a:pt x="2118252" y="5306"/>
                </a:lnTo>
                <a:lnTo>
                  <a:pt x="2139727" y="19780"/>
                </a:lnTo>
                <a:lnTo>
                  <a:pt x="2154201" y="41255"/>
                </a:lnTo>
                <a:lnTo>
                  <a:pt x="2159507" y="67563"/>
                </a:lnTo>
                <a:lnTo>
                  <a:pt x="2159507" y="337820"/>
                </a:lnTo>
                <a:lnTo>
                  <a:pt x="2154201" y="364128"/>
                </a:lnTo>
                <a:lnTo>
                  <a:pt x="2139727" y="385603"/>
                </a:lnTo>
                <a:lnTo>
                  <a:pt x="2118252" y="400077"/>
                </a:lnTo>
                <a:lnTo>
                  <a:pt x="2091943"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82" name="object 55"/>
          <p:cNvSpPr txBox="1"/>
          <p:nvPr/>
        </p:nvSpPr>
        <p:spPr>
          <a:xfrm>
            <a:off x="3925392" y="6332253"/>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特色风貌</a:t>
            </a:r>
          </a:p>
        </p:txBody>
      </p:sp>
      <p:sp>
        <p:nvSpPr>
          <p:cNvPr id="83" name="object 57"/>
          <p:cNvSpPr/>
          <p:nvPr/>
        </p:nvSpPr>
        <p:spPr>
          <a:xfrm>
            <a:off x="3612989" y="6872300"/>
            <a:ext cx="2448434"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84" name="object 57"/>
          <p:cNvSpPr/>
          <p:nvPr/>
        </p:nvSpPr>
        <p:spPr>
          <a:xfrm>
            <a:off x="5817595" y="6265272"/>
            <a:ext cx="1701077"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85" name="object 57"/>
          <p:cNvSpPr/>
          <p:nvPr/>
        </p:nvSpPr>
        <p:spPr>
          <a:xfrm>
            <a:off x="6167462" y="6851981"/>
            <a:ext cx="3042763"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86" name="object 57"/>
          <p:cNvSpPr/>
          <p:nvPr/>
        </p:nvSpPr>
        <p:spPr>
          <a:xfrm>
            <a:off x="9351188" y="6836742"/>
            <a:ext cx="2186192"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87" name="object 54"/>
          <p:cNvSpPr/>
          <p:nvPr/>
        </p:nvSpPr>
        <p:spPr>
          <a:xfrm>
            <a:off x="7602488" y="6260192"/>
            <a:ext cx="1912522" cy="424158"/>
          </a:xfrm>
          <a:custGeom>
            <a:avLst/>
            <a:gdLst/>
            <a:ahLst/>
            <a:cxnLst/>
            <a:rect l="l" t="t" r="r" b="b"/>
            <a:pathLst>
              <a:path w="2159635" h="405764">
                <a:moveTo>
                  <a:pt x="0" y="67563"/>
                </a:moveTo>
                <a:lnTo>
                  <a:pt x="5306" y="41255"/>
                </a:lnTo>
                <a:lnTo>
                  <a:pt x="19780" y="19780"/>
                </a:lnTo>
                <a:lnTo>
                  <a:pt x="41255" y="5306"/>
                </a:lnTo>
                <a:lnTo>
                  <a:pt x="67563" y="0"/>
                </a:lnTo>
                <a:lnTo>
                  <a:pt x="2091943" y="0"/>
                </a:lnTo>
                <a:lnTo>
                  <a:pt x="2118252" y="5306"/>
                </a:lnTo>
                <a:lnTo>
                  <a:pt x="2139727" y="19780"/>
                </a:lnTo>
                <a:lnTo>
                  <a:pt x="2154201" y="41255"/>
                </a:lnTo>
                <a:lnTo>
                  <a:pt x="2159507" y="67563"/>
                </a:lnTo>
                <a:lnTo>
                  <a:pt x="2159507" y="337820"/>
                </a:lnTo>
                <a:lnTo>
                  <a:pt x="2154201" y="364128"/>
                </a:lnTo>
                <a:lnTo>
                  <a:pt x="2139727" y="385603"/>
                </a:lnTo>
                <a:lnTo>
                  <a:pt x="2118252" y="400077"/>
                </a:lnTo>
                <a:lnTo>
                  <a:pt x="2091943"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88" name="object 55"/>
          <p:cNvSpPr txBox="1"/>
          <p:nvPr/>
        </p:nvSpPr>
        <p:spPr>
          <a:xfrm>
            <a:off x="7807266" y="6313839"/>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公共空间</a:t>
            </a:r>
          </a:p>
        </p:txBody>
      </p:sp>
      <p:sp>
        <p:nvSpPr>
          <p:cNvPr id="89" name="object 57"/>
          <p:cNvSpPr/>
          <p:nvPr/>
        </p:nvSpPr>
        <p:spPr>
          <a:xfrm>
            <a:off x="9596921" y="6265272"/>
            <a:ext cx="1920141" cy="424158"/>
          </a:xfrm>
          <a:custGeom>
            <a:avLst/>
            <a:gdLst/>
            <a:ahLst/>
            <a:cxnLst/>
            <a:rect l="l" t="t" r="r" b="b"/>
            <a:pathLst>
              <a:path w="1450975" h="405764">
                <a:moveTo>
                  <a:pt x="0" y="67563"/>
                </a:moveTo>
                <a:lnTo>
                  <a:pt x="5306" y="41255"/>
                </a:lnTo>
                <a:lnTo>
                  <a:pt x="19780" y="19780"/>
                </a:lnTo>
                <a:lnTo>
                  <a:pt x="41255" y="5306"/>
                </a:lnTo>
                <a:lnTo>
                  <a:pt x="67563" y="0"/>
                </a:lnTo>
                <a:lnTo>
                  <a:pt x="1383284" y="0"/>
                </a:lnTo>
                <a:lnTo>
                  <a:pt x="1409592" y="5306"/>
                </a:lnTo>
                <a:lnTo>
                  <a:pt x="1431067" y="19780"/>
                </a:lnTo>
                <a:lnTo>
                  <a:pt x="1445541" y="41255"/>
                </a:lnTo>
                <a:lnTo>
                  <a:pt x="1450847" y="67563"/>
                </a:lnTo>
                <a:lnTo>
                  <a:pt x="1450847" y="337820"/>
                </a:lnTo>
                <a:lnTo>
                  <a:pt x="1445541" y="364128"/>
                </a:lnTo>
                <a:lnTo>
                  <a:pt x="1431067" y="385603"/>
                </a:lnTo>
                <a:lnTo>
                  <a:pt x="1409592" y="400077"/>
                </a:lnTo>
                <a:lnTo>
                  <a:pt x="1383284" y="405384"/>
                </a:lnTo>
                <a:lnTo>
                  <a:pt x="67563" y="405384"/>
                </a:lnTo>
                <a:lnTo>
                  <a:pt x="41255" y="400077"/>
                </a:lnTo>
                <a:lnTo>
                  <a:pt x="19780" y="385603"/>
                </a:lnTo>
                <a:lnTo>
                  <a:pt x="5306" y="364128"/>
                </a:lnTo>
                <a:lnTo>
                  <a:pt x="0" y="337820"/>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90" name="object 55"/>
          <p:cNvSpPr txBox="1"/>
          <p:nvPr/>
        </p:nvSpPr>
        <p:spPr>
          <a:xfrm>
            <a:off x="5887758" y="6323078"/>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道路设计</a:t>
            </a:r>
          </a:p>
        </p:txBody>
      </p:sp>
      <p:sp>
        <p:nvSpPr>
          <p:cNvPr id="91" name="object 55"/>
          <p:cNvSpPr txBox="1"/>
          <p:nvPr/>
        </p:nvSpPr>
        <p:spPr>
          <a:xfrm>
            <a:off x="9757885" y="6315808"/>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景观绿化</a:t>
            </a:r>
          </a:p>
        </p:txBody>
      </p:sp>
      <p:sp>
        <p:nvSpPr>
          <p:cNvPr id="92" name="object 55"/>
          <p:cNvSpPr txBox="1"/>
          <p:nvPr/>
        </p:nvSpPr>
        <p:spPr>
          <a:xfrm>
            <a:off x="4047623" y="6929757"/>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重要节点</a:t>
            </a:r>
          </a:p>
        </p:txBody>
      </p:sp>
      <p:sp>
        <p:nvSpPr>
          <p:cNvPr id="93" name="object 55"/>
          <p:cNvSpPr txBox="1"/>
          <p:nvPr/>
        </p:nvSpPr>
        <p:spPr>
          <a:xfrm>
            <a:off x="9584856" y="6890707"/>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农村住房</a:t>
            </a:r>
          </a:p>
        </p:txBody>
      </p:sp>
      <p:sp>
        <p:nvSpPr>
          <p:cNvPr id="94" name="object 55"/>
          <p:cNvSpPr txBox="1"/>
          <p:nvPr/>
        </p:nvSpPr>
        <p:spPr>
          <a:xfrm>
            <a:off x="6802429" y="6918710"/>
            <a:ext cx="1575989"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bg2">
                    <a:lumMod val="25000"/>
                  </a:schemeClr>
                </a:solidFill>
                <a:latin typeface="微软雅黑" panose="020B0503020204020204" charset="-122"/>
                <a:ea typeface="微软雅黑" panose="020B0503020204020204" charset="-122"/>
                <a:cs typeface="+mn-ea"/>
                <a:sym typeface="+mn-lt"/>
              </a:rPr>
              <a:t>环境设施</a:t>
            </a:r>
          </a:p>
        </p:txBody>
      </p:sp>
      <p:sp>
        <p:nvSpPr>
          <p:cNvPr id="96" name="object 81"/>
          <p:cNvSpPr/>
          <p:nvPr/>
        </p:nvSpPr>
        <p:spPr>
          <a:xfrm>
            <a:off x="8667963" y="8078071"/>
            <a:ext cx="1293428" cy="424158"/>
          </a:xfrm>
          <a:custGeom>
            <a:avLst/>
            <a:gdLst/>
            <a:ahLst/>
            <a:cxnLst/>
            <a:rect l="l" t="t" r="r" b="b"/>
            <a:pathLst>
              <a:path w="2039620" h="405765">
                <a:moveTo>
                  <a:pt x="0" y="67563"/>
                </a:moveTo>
                <a:lnTo>
                  <a:pt x="5306" y="41255"/>
                </a:lnTo>
                <a:lnTo>
                  <a:pt x="19780" y="19780"/>
                </a:lnTo>
                <a:lnTo>
                  <a:pt x="41255" y="5306"/>
                </a:lnTo>
                <a:lnTo>
                  <a:pt x="67564" y="0"/>
                </a:lnTo>
                <a:lnTo>
                  <a:pt x="1971548" y="0"/>
                </a:lnTo>
                <a:lnTo>
                  <a:pt x="1997856" y="5306"/>
                </a:lnTo>
                <a:lnTo>
                  <a:pt x="2019331" y="19780"/>
                </a:lnTo>
                <a:lnTo>
                  <a:pt x="2033805" y="41255"/>
                </a:lnTo>
                <a:lnTo>
                  <a:pt x="2039112" y="67563"/>
                </a:lnTo>
                <a:lnTo>
                  <a:pt x="2039112" y="337819"/>
                </a:lnTo>
                <a:lnTo>
                  <a:pt x="2033805" y="364128"/>
                </a:lnTo>
                <a:lnTo>
                  <a:pt x="2019331" y="385603"/>
                </a:lnTo>
                <a:lnTo>
                  <a:pt x="1997856" y="400077"/>
                </a:lnTo>
                <a:lnTo>
                  <a:pt x="1971548" y="405383"/>
                </a:lnTo>
                <a:lnTo>
                  <a:pt x="67564" y="405383"/>
                </a:lnTo>
                <a:lnTo>
                  <a:pt x="41255" y="400077"/>
                </a:lnTo>
                <a:lnTo>
                  <a:pt x="19780" y="385603"/>
                </a:lnTo>
                <a:lnTo>
                  <a:pt x="5306" y="364128"/>
                </a:lnTo>
                <a:lnTo>
                  <a:pt x="0" y="337819"/>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97" name="object 82"/>
          <p:cNvSpPr txBox="1"/>
          <p:nvPr/>
        </p:nvSpPr>
        <p:spPr>
          <a:xfrm>
            <a:off x="8705426" y="8148551"/>
            <a:ext cx="1148656"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tx2">
                    <a:lumMod val="75000"/>
                  </a:schemeClr>
                </a:solidFill>
                <a:latin typeface="微软雅黑" panose="020B0503020204020204" charset="-122"/>
                <a:ea typeface="微软雅黑" panose="020B0503020204020204" charset="-122"/>
                <a:cs typeface="+mn-ea"/>
                <a:sym typeface="+mn-lt"/>
              </a:rPr>
              <a:t>数据库</a:t>
            </a:r>
          </a:p>
        </p:txBody>
      </p:sp>
      <p:sp>
        <p:nvSpPr>
          <p:cNvPr id="98" name="object 81"/>
          <p:cNvSpPr/>
          <p:nvPr/>
        </p:nvSpPr>
        <p:spPr>
          <a:xfrm>
            <a:off x="10039493" y="8078071"/>
            <a:ext cx="1476934" cy="424158"/>
          </a:xfrm>
          <a:custGeom>
            <a:avLst/>
            <a:gdLst/>
            <a:ahLst/>
            <a:cxnLst/>
            <a:rect l="l" t="t" r="r" b="b"/>
            <a:pathLst>
              <a:path w="2039620" h="405765">
                <a:moveTo>
                  <a:pt x="0" y="67563"/>
                </a:moveTo>
                <a:lnTo>
                  <a:pt x="5306" y="41255"/>
                </a:lnTo>
                <a:lnTo>
                  <a:pt x="19780" y="19780"/>
                </a:lnTo>
                <a:lnTo>
                  <a:pt x="41255" y="5306"/>
                </a:lnTo>
                <a:lnTo>
                  <a:pt x="67564" y="0"/>
                </a:lnTo>
                <a:lnTo>
                  <a:pt x="1971548" y="0"/>
                </a:lnTo>
                <a:lnTo>
                  <a:pt x="1997856" y="5306"/>
                </a:lnTo>
                <a:lnTo>
                  <a:pt x="2019331" y="19780"/>
                </a:lnTo>
                <a:lnTo>
                  <a:pt x="2033805" y="41255"/>
                </a:lnTo>
                <a:lnTo>
                  <a:pt x="2039112" y="67563"/>
                </a:lnTo>
                <a:lnTo>
                  <a:pt x="2039112" y="337819"/>
                </a:lnTo>
                <a:lnTo>
                  <a:pt x="2033805" y="364128"/>
                </a:lnTo>
                <a:lnTo>
                  <a:pt x="2019331" y="385603"/>
                </a:lnTo>
                <a:lnTo>
                  <a:pt x="1997856" y="400077"/>
                </a:lnTo>
                <a:lnTo>
                  <a:pt x="1971548" y="405383"/>
                </a:lnTo>
                <a:lnTo>
                  <a:pt x="67564" y="405383"/>
                </a:lnTo>
                <a:lnTo>
                  <a:pt x="41255" y="400077"/>
                </a:lnTo>
                <a:lnTo>
                  <a:pt x="19780" y="385603"/>
                </a:lnTo>
                <a:lnTo>
                  <a:pt x="5306" y="364128"/>
                </a:lnTo>
                <a:lnTo>
                  <a:pt x="0" y="337819"/>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99" name="object 82"/>
          <p:cNvSpPr txBox="1"/>
          <p:nvPr/>
        </p:nvSpPr>
        <p:spPr>
          <a:xfrm>
            <a:off x="10214109" y="8126638"/>
            <a:ext cx="1148656" cy="289560"/>
          </a:xfrm>
          <a:prstGeom prst="rect">
            <a:avLst/>
          </a:prstGeom>
        </p:spPr>
        <p:txBody>
          <a:bodyPr vert="horz" wrap="square" lIns="0" tIns="13334" rIns="0" bIns="0" rtlCol="0" anchor="ctr" anchorCtr="0">
            <a:spAutoFit/>
          </a:bodyPr>
          <a:lstStyle/>
          <a:p>
            <a:pPr marL="12700" algn="ctr">
              <a:spcBef>
                <a:spcPts val="105"/>
              </a:spcBef>
            </a:pPr>
            <a:r>
              <a:rPr lang="zh-CN" altLang="en-US" b="1" dirty="0">
                <a:solidFill>
                  <a:schemeClr val="tx2">
                    <a:lumMod val="75000"/>
                  </a:schemeClr>
                </a:solidFill>
                <a:latin typeface="微软雅黑" panose="020B0503020204020204" charset="-122"/>
                <a:ea typeface="微软雅黑" panose="020B0503020204020204" charset="-122"/>
                <a:cs typeface="+mn-ea"/>
                <a:sym typeface="+mn-lt"/>
              </a:rPr>
              <a:t>村民手册</a:t>
            </a:r>
          </a:p>
        </p:txBody>
      </p:sp>
      <p:sp>
        <p:nvSpPr>
          <p:cNvPr id="100" name="object 7"/>
          <p:cNvSpPr/>
          <p:nvPr/>
        </p:nvSpPr>
        <p:spPr>
          <a:xfrm>
            <a:off x="2247174" y="7012628"/>
            <a:ext cx="563851" cy="0"/>
          </a:xfrm>
          <a:custGeom>
            <a:avLst/>
            <a:gdLst/>
            <a:ahLst/>
            <a:cxnLst/>
            <a:rect l="l" t="t" r="r" b="b"/>
            <a:pathLst>
              <a:path w="554989">
                <a:moveTo>
                  <a:pt x="0" y="0"/>
                </a:moveTo>
                <a:lnTo>
                  <a:pt x="554736" y="0"/>
                </a:lnTo>
              </a:path>
            </a:pathLst>
          </a:custGeom>
          <a:solidFill>
            <a:srgbClr val="FE9D4B">
              <a:alpha val="75000"/>
            </a:srgbClr>
          </a:solidFill>
          <a:ln w="34925">
            <a:solidFill>
              <a:schemeClr val="accent5">
                <a:lumMod val="50000"/>
              </a:schemeClr>
            </a:solidFill>
            <a:prstDash val="sysDash"/>
          </a:ln>
        </p:spPr>
        <p:txBody>
          <a:bodyPr wrap="square" lIns="0" tIns="0" rIns="0" bIns="0" rtlCol="0" anchor="ctr" anchorCtr="0"/>
          <a:lstStyle/>
          <a:p>
            <a:pPr algn="ctr"/>
            <a:endParaRPr>
              <a:latin typeface="微软雅黑" panose="020B0503020204020204" charset="-122"/>
              <a:ea typeface="微软雅黑" panose="020B0503020204020204" charset="-122"/>
              <a:cs typeface="+mn-ea"/>
              <a:sym typeface="+mn-lt"/>
            </a:endParaRPr>
          </a:p>
        </p:txBody>
      </p:sp>
      <p:sp>
        <p:nvSpPr>
          <p:cNvPr id="101" name="object 27"/>
          <p:cNvSpPr/>
          <p:nvPr/>
        </p:nvSpPr>
        <p:spPr>
          <a:xfrm>
            <a:off x="484187" y="6748545"/>
            <a:ext cx="1955064" cy="429239"/>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sz="2000" b="1">
                <a:solidFill>
                  <a:schemeClr val="accent2">
                    <a:lumMod val="60000"/>
                    <a:lumOff val="40000"/>
                  </a:schemeClr>
                </a:solidFill>
                <a:latin typeface="微软雅黑" panose="020B0503020204020204" charset="-122"/>
                <a:ea typeface="微软雅黑" panose="020B0503020204020204" charset="-122"/>
                <a:cs typeface="+mn-ea"/>
                <a:sym typeface="+mn-lt"/>
              </a:rPr>
              <a:t>详细设计</a:t>
            </a:r>
          </a:p>
        </p:txBody>
      </p:sp>
      <p:sp>
        <p:nvSpPr>
          <p:cNvPr id="102" name="object 81"/>
          <p:cNvSpPr/>
          <p:nvPr/>
        </p:nvSpPr>
        <p:spPr>
          <a:xfrm>
            <a:off x="4347011" y="8078071"/>
            <a:ext cx="752436" cy="424158"/>
          </a:xfrm>
          <a:custGeom>
            <a:avLst/>
            <a:gdLst/>
            <a:ahLst/>
            <a:cxnLst/>
            <a:rect l="l" t="t" r="r" b="b"/>
            <a:pathLst>
              <a:path w="2039620" h="405765">
                <a:moveTo>
                  <a:pt x="0" y="67563"/>
                </a:moveTo>
                <a:lnTo>
                  <a:pt x="5306" y="41255"/>
                </a:lnTo>
                <a:lnTo>
                  <a:pt x="19780" y="19780"/>
                </a:lnTo>
                <a:lnTo>
                  <a:pt x="41255" y="5306"/>
                </a:lnTo>
                <a:lnTo>
                  <a:pt x="67564" y="0"/>
                </a:lnTo>
                <a:lnTo>
                  <a:pt x="1971548" y="0"/>
                </a:lnTo>
                <a:lnTo>
                  <a:pt x="1997856" y="5306"/>
                </a:lnTo>
                <a:lnTo>
                  <a:pt x="2019331" y="19780"/>
                </a:lnTo>
                <a:lnTo>
                  <a:pt x="2033805" y="41255"/>
                </a:lnTo>
                <a:lnTo>
                  <a:pt x="2039112" y="67563"/>
                </a:lnTo>
                <a:lnTo>
                  <a:pt x="2039112" y="337819"/>
                </a:lnTo>
                <a:lnTo>
                  <a:pt x="2033805" y="364128"/>
                </a:lnTo>
                <a:lnTo>
                  <a:pt x="2019331" y="385603"/>
                </a:lnTo>
                <a:lnTo>
                  <a:pt x="1997856" y="400077"/>
                </a:lnTo>
                <a:lnTo>
                  <a:pt x="1971548" y="405383"/>
                </a:lnTo>
                <a:lnTo>
                  <a:pt x="67564" y="405383"/>
                </a:lnTo>
                <a:lnTo>
                  <a:pt x="41255" y="400077"/>
                </a:lnTo>
                <a:lnTo>
                  <a:pt x="19780" y="385603"/>
                </a:lnTo>
                <a:lnTo>
                  <a:pt x="5306" y="364128"/>
                </a:lnTo>
                <a:lnTo>
                  <a:pt x="0" y="337819"/>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r>
              <a:rPr lang="zh-CN" b="1">
                <a:solidFill>
                  <a:schemeClr val="tx2">
                    <a:lumMod val="75000"/>
                  </a:schemeClr>
                </a:solidFill>
                <a:latin typeface="微软雅黑" panose="020B0503020204020204" charset="-122"/>
                <a:ea typeface="微软雅黑" panose="020B0503020204020204" charset="-122"/>
                <a:cs typeface="+mn-ea"/>
                <a:sym typeface="+mn-lt"/>
              </a:rPr>
              <a:t>图件</a:t>
            </a:r>
          </a:p>
        </p:txBody>
      </p:sp>
      <p:sp>
        <p:nvSpPr>
          <p:cNvPr id="103" name="object 81"/>
          <p:cNvSpPr/>
          <p:nvPr/>
        </p:nvSpPr>
        <p:spPr>
          <a:xfrm>
            <a:off x="3533618" y="8086326"/>
            <a:ext cx="752436" cy="424158"/>
          </a:xfrm>
          <a:custGeom>
            <a:avLst/>
            <a:gdLst/>
            <a:ahLst/>
            <a:cxnLst/>
            <a:rect l="l" t="t" r="r" b="b"/>
            <a:pathLst>
              <a:path w="2039620" h="405765">
                <a:moveTo>
                  <a:pt x="0" y="67563"/>
                </a:moveTo>
                <a:lnTo>
                  <a:pt x="5306" y="41255"/>
                </a:lnTo>
                <a:lnTo>
                  <a:pt x="19780" y="19780"/>
                </a:lnTo>
                <a:lnTo>
                  <a:pt x="41255" y="5306"/>
                </a:lnTo>
                <a:lnTo>
                  <a:pt x="67564" y="0"/>
                </a:lnTo>
                <a:lnTo>
                  <a:pt x="1971548" y="0"/>
                </a:lnTo>
                <a:lnTo>
                  <a:pt x="1997856" y="5306"/>
                </a:lnTo>
                <a:lnTo>
                  <a:pt x="2019331" y="19780"/>
                </a:lnTo>
                <a:lnTo>
                  <a:pt x="2033805" y="41255"/>
                </a:lnTo>
                <a:lnTo>
                  <a:pt x="2039112" y="67563"/>
                </a:lnTo>
                <a:lnTo>
                  <a:pt x="2039112" y="337819"/>
                </a:lnTo>
                <a:lnTo>
                  <a:pt x="2033805" y="364128"/>
                </a:lnTo>
                <a:lnTo>
                  <a:pt x="2019331" y="385603"/>
                </a:lnTo>
                <a:lnTo>
                  <a:pt x="1997856" y="400077"/>
                </a:lnTo>
                <a:lnTo>
                  <a:pt x="1971548" y="405383"/>
                </a:lnTo>
                <a:lnTo>
                  <a:pt x="67564" y="405383"/>
                </a:lnTo>
                <a:lnTo>
                  <a:pt x="41255" y="400077"/>
                </a:lnTo>
                <a:lnTo>
                  <a:pt x="19780" y="385603"/>
                </a:lnTo>
                <a:lnTo>
                  <a:pt x="5306" y="364128"/>
                </a:lnTo>
                <a:lnTo>
                  <a:pt x="0" y="337819"/>
                </a:lnTo>
                <a:lnTo>
                  <a:pt x="0" y="67563"/>
                </a:lnTo>
                <a:close/>
              </a:path>
            </a:pathLst>
          </a:custGeom>
          <a:ln w="12700">
            <a:solidFill>
              <a:schemeClr val="tx1">
                <a:lumMod val="65000"/>
                <a:lumOff val="35000"/>
              </a:schemeClr>
            </a:solidFill>
            <a:prstDash val="sysDash"/>
          </a:ln>
        </p:spPr>
        <p:txBody>
          <a:bodyPr wrap="square" lIns="0" tIns="0" rIns="0" bIns="0" rtlCol="0" anchor="ctr" anchorCtr="0"/>
          <a:lstStyle/>
          <a:p>
            <a:pPr algn="ctr"/>
            <a:r>
              <a:rPr lang="zh-CN" b="1" dirty="0">
                <a:solidFill>
                  <a:schemeClr val="tx2">
                    <a:lumMod val="75000"/>
                  </a:schemeClr>
                </a:solidFill>
                <a:latin typeface="微软雅黑" panose="020B0503020204020204" charset="-122"/>
                <a:ea typeface="微软雅黑" panose="020B0503020204020204" charset="-122"/>
                <a:cs typeface="+mn-ea"/>
                <a:sym typeface="+mn-lt"/>
              </a:rPr>
              <a:t>文本</a:t>
            </a:r>
          </a:p>
        </p:txBody>
      </p:sp>
      <p:sp>
        <p:nvSpPr>
          <p:cNvPr id="104" name="object 10"/>
          <p:cNvSpPr/>
          <p:nvPr/>
        </p:nvSpPr>
        <p:spPr>
          <a:xfrm>
            <a:off x="480060" y="1339513"/>
            <a:ext cx="2054754" cy="570836"/>
          </a:xfrm>
          <a:custGeom>
            <a:avLst/>
            <a:gdLst/>
            <a:ahLst/>
            <a:cxnLst/>
            <a:rect l="l" t="t" r="r" b="b"/>
            <a:pathLst>
              <a:path w="8303259" h="585469">
                <a:moveTo>
                  <a:pt x="0" y="585216"/>
                </a:moveTo>
                <a:lnTo>
                  <a:pt x="8302752" y="585216"/>
                </a:lnTo>
                <a:lnTo>
                  <a:pt x="8302752" y="0"/>
                </a:lnTo>
                <a:lnTo>
                  <a:pt x="0" y="0"/>
                </a:lnTo>
                <a:lnTo>
                  <a:pt x="0" y="585216"/>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sz="2400" b="1" dirty="0">
                <a:solidFill>
                  <a:schemeClr val="accent2">
                    <a:lumMod val="60000"/>
                    <a:lumOff val="40000"/>
                  </a:schemeClr>
                </a:solidFill>
                <a:latin typeface="微软雅黑" panose="020B0503020204020204" charset="-122"/>
                <a:ea typeface="微软雅黑" panose="020B0503020204020204" charset="-122"/>
                <a:cs typeface="+mn-ea"/>
                <a:sym typeface="+mn-lt"/>
              </a:rPr>
              <a:t>技术路线</a:t>
            </a:r>
          </a:p>
        </p:txBody>
      </p:sp>
      <p:sp>
        <p:nvSpPr>
          <p:cNvPr id="105" name="object 31"/>
          <p:cNvSpPr txBox="1"/>
          <p:nvPr/>
        </p:nvSpPr>
        <p:spPr>
          <a:xfrm>
            <a:off x="12445384" y="1422076"/>
            <a:ext cx="2315091" cy="374650"/>
          </a:xfrm>
          <a:prstGeom prst="rect">
            <a:avLst/>
          </a:prstGeom>
          <a:solidFill>
            <a:schemeClr val="bg1"/>
          </a:solidFill>
          <a:ln w="12700">
            <a:solidFill>
              <a:schemeClr val="bg1">
                <a:lumMod val="50000"/>
              </a:schemeClr>
            </a:solidFill>
          </a:ln>
        </p:spPr>
        <p:txBody>
          <a:bodyPr vert="horz" wrap="square" lIns="0" tIns="98419" rIns="0" bIns="0" rtlCol="0" anchor="ctr" anchorCtr="1">
            <a:spAutoFit/>
          </a:bodyPr>
          <a:lstStyle/>
          <a:p>
            <a:pPr marL="440690" algn="ctr">
              <a:spcBef>
                <a:spcPts val="775"/>
              </a:spcBef>
            </a:pPr>
            <a:r>
              <a:rPr b="1" dirty="0">
                <a:solidFill>
                  <a:schemeClr val="accent2">
                    <a:lumMod val="60000"/>
                    <a:lumOff val="40000"/>
                  </a:schemeClr>
                </a:solidFill>
                <a:latin typeface="微软雅黑" panose="020B0503020204020204" charset="-122"/>
                <a:ea typeface="微软雅黑" panose="020B0503020204020204" charset="-122"/>
                <a:cs typeface="+mn-ea"/>
                <a:sym typeface="+mn-lt"/>
              </a:rPr>
              <a:t>意见征询</a:t>
            </a:r>
          </a:p>
        </p:txBody>
      </p:sp>
      <p:sp>
        <p:nvSpPr>
          <p:cNvPr id="106" name="object 14"/>
          <p:cNvSpPr txBox="1"/>
          <p:nvPr/>
        </p:nvSpPr>
        <p:spPr>
          <a:xfrm>
            <a:off x="6212862" y="4153370"/>
            <a:ext cx="2511296" cy="488925"/>
          </a:xfrm>
          <a:prstGeom prst="rect">
            <a:avLst/>
          </a:prstGeom>
          <a:solidFill>
            <a:schemeClr val="accent2">
              <a:lumMod val="20000"/>
              <a:lumOff val="80000"/>
            </a:schemeClr>
          </a:solidFill>
        </p:spPr>
        <p:txBody>
          <a:bodyPr vert="horz" wrap="square" lIns="0" tIns="0" rIns="0" bIns="0" rtlCol="0" anchor="ctr" anchorCtr="0">
            <a:noAutofit/>
          </a:bodyPr>
          <a:lstStyle/>
          <a:p>
            <a:pPr algn="ctr"/>
            <a:r>
              <a:rPr lang="zh-CN" altLang="en-US" b="1" dirty="0">
                <a:solidFill>
                  <a:schemeClr val="accent2">
                    <a:lumMod val="60000"/>
                    <a:lumOff val="40000"/>
                  </a:schemeClr>
                </a:solidFill>
                <a:latin typeface="微软雅黑" panose="020B0503020204020204" charset="-122"/>
                <a:ea typeface="微软雅黑" panose="020B0503020204020204" charset="-122"/>
                <a:cs typeface="+mn-ea"/>
                <a:sym typeface="+mn-lt"/>
              </a:rPr>
              <a:t>六个规划统筹</a:t>
            </a:r>
          </a:p>
        </p:txBody>
      </p:sp>
      <p:sp>
        <p:nvSpPr>
          <p:cNvPr id="108" name="object 14"/>
          <p:cNvSpPr txBox="1"/>
          <p:nvPr/>
        </p:nvSpPr>
        <p:spPr>
          <a:xfrm>
            <a:off x="6213182" y="5745582"/>
            <a:ext cx="2511296" cy="488925"/>
          </a:xfrm>
          <a:prstGeom prst="rect">
            <a:avLst/>
          </a:prstGeom>
          <a:solidFill>
            <a:schemeClr val="accent2">
              <a:lumMod val="20000"/>
              <a:lumOff val="80000"/>
            </a:schemeClr>
          </a:solidFill>
        </p:spPr>
        <p:txBody>
          <a:bodyPr vert="horz" wrap="square" lIns="0" tIns="0" rIns="0" bIns="0" rtlCol="0" anchor="ctr" anchorCtr="0">
            <a:noAutofit/>
          </a:bodyPr>
          <a:lstStyle/>
          <a:p>
            <a:pPr algn="ctr"/>
            <a:r>
              <a:rPr lang="zh-CN" altLang="en-US" b="1" dirty="0">
                <a:solidFill>
                  <a:schemeClr val="accent2">
                    <a:lumMod val="60000"/>
                    <a:lumOff val="40000"/>
                  </a:schemeClr>
                </a:solidFill>
                <a:latin typeface="微软雅黑" panose="020B0503020204020204" charset="-122"/>
                <a:ea typeface="微软雅黑" panose="020B0503020204020204" charset="-122"/>
                <a:cs typeface="+mn-ea"/>
                <a:sym typeface="+mn-lt"/>
              </a:rPr>
              <a:t>七项具体设计</a:t>
            </a:r>
          </a:p>
        </p:txBody>
      </p:sp>
      <p:sp>
        <p:nvSpPr>
          <p:cNvPr id="109" name="object 14"/>
          <p:cNvSpPr txBox="1"/>
          <p:nvPr/>
        </p:nvSpPr>
        <p:spPr>
          <a:xfrm>
            <a:off x="6244932" y="7483772"/>
            <a:ext cx="2511296" cy="488925"/>
          </a:xfrm>
          <a:prstGeom prst="rect">
            <a:avLst/>
          </a:prstGeom>
          <a:solidFill>
            <a:schemeClr val="accent2">
              <a:lumMod val="20000"/>
              <a:lumOff val="80000"/>
            </a:schemeClr>
          </a:solidFill>
        </p:spPr>
        <p:txBody>
          <a:bodyPr vert="horz" wrap="square" lIns="0" tIns="0" rIns="0" bIns="0" rtlCol="0" anchor="ctr" anchorCtr="0">
            <a:noAutofit/>
          </a:bodyPr>
          <a:lstStyle/>
          <a:p>
            <a:pPr algn="ctr"/>
            <a:r>
              <a:rPr lang="zh-CN" altLang="en-US" b="1" dirty="0">
                <a:solidFill>
                  <a:schemeClr val="accent2">
                    <a:lumMod val="60000"/>
                    <a:lumOff val="40000"/>
                  </a:schemeClr>
                </a:solidFill>
                <a:latin typeface="微软雅黑" panose="020B0503020204020204" charset="-122"/>
                <a:ea typeface="微软雅黑" panose="020B0503020204020204" charset="-122"/>
                <a:cs typeface="+mn-ea"/>
                <a:sym typeface="+mn-lt"/>
              </a:rPr>
              <a:t>一套成果体系</a:t>
            </a:r>
          </a:p>
        </p:txBody>
      </p:sp>
      <p:sp>
        <p:nvSpPr>
          <p:cNvPr id="111" name="object 14"/>
          <p:cNvSpPr txBox="1"/>
          <p:nvPr/>
        </p:nvSpPr>
        <p:spPr>
          <a:xfrm>
            <a:off x="6225883" y="8556867"/>
            <a:ext cx="2511296" cy="488925"/>
          </a:xfrm>
          <a:prstGeom prst="rect">
            <a:avLst/>
          </a:prstGeom>
          <a:solidFill>
            <a:schemeClr val="accent2">
              <a:lumMod val="20000"/>
              <a:lumOff val="80000"/>
            </a:schemeClr>
          </a:solidFill>
        </p:spPr>
        <p:txBody>
          <a:bodyPr vert="horz" wrap="square" lIns="0" tIns="0" rIns="0" bIns="0" rtlCol="0" anchor="ctr" anchorCtr="0">
            <a:noAutofit/>
          </a:bodyPr>
          <a:lstStyle/>
          <a:p>
            <a:pPr algn="ctr"/>
            <a:r>
              <a:rPr lang="zh-CN" altLang="en-US" b="1" dirty="0">
                <a:solidFill>
                  <a:schemeClr val="accent2">
                    <a:lumMod val="60000"/>
                    <a:lumOff val="40000"/>
                  </a:schemeClr>
                </a:solidFill>
                <a:latin typeface="微软雅黑" panose="020B0503020204020204" charset="-122"/>
                <a:ea typeface="微软雅黑" panose="020B0503020204020204" charset="-122"/>
                <a:cs typeface="+mn-ea"/>
                <a:sym typeface="+mn-lt"/>
              </a:rPr>
              <a:t>五级审查备案</a:t>
            </a:r>
          </a:p>
        </p:txBody>
      </p:sp>
      <p:sp>
        <p:nvSpPr>
          <p:cNvPr id="112" name="object 98"/>
          <p:cNvSpPr txBox="1"/>
          <p:nvPr/>
        </p:nvSpPr>
        <p:spPr>
          <a:xfrm>
            <a:off x="7187220" y="9126402"/>
            <a:ext cx="1198818" cy="355582"/>
          </a:xfrm>
          <a:prstGeom prst="rect">
            <a:avLst/>
          </a:prstGeom>
          <a:ln w="12700">
            <a:noFill/>
            <a:prstDash val="sysDash"/>
          </a:ln>
        </p:spPr>
        <p:txBody>
          <a:bodyPr wrap="square" lIns="0" tIns="0" rIns="0" bIns="0" rtlCol="0" anchor="ctr" anchorCtr="0"/>
          <a:lstStyle>
            <a:defPPr>
              <a:defRPr lang="zh-CN"/>
            </a:defPPr>
          </a:lstStyle>
          <a:p>
            <a:pPr algn="ctr"/>
            <a:r>
              <a:rPr lang="zh-CN" altLang="en-US" b="1" dirty="0">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rPr>
              <a:t>区县</a:t>
            </a:r>
            <a:r>
              <a:rPr b="1" dirty="0" err="1">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rPr>
              <a:t>级</a:t>
            </a:r>
            <a:endParaRPr b="1" dirty="0">
              <a:solidFill>
                <a:schemeClr val="tx2">
                  <a:lumMod val="75000"/>
                </a:schemeClr>
              </a:solidFill>
              <a:latin typeface="微软雅黑" panose="020B0503020204020204" charset="-122"/>
              <a:ea typeface="微软雅黑" panose="020B0503020204020204" charset="-122"/>
              <a:cs typeface="微软雅黑" panose="020B0503020204020204" charset="-122"/>
              <a:sym typeface="+mn-lt"/>
            </a:endParaRPr>
          </a:p>
        </p:txBody>
      </p:sp>
      <p:sp>
        <p:nvSpPr>
          <p:cNvPr id="113" name="object 23"/>
          <p:cNvSpPr/>
          <p:nvPr/>
        </p:nvSpPr>
        <p:spPr>
          <a:xfrm>
            <a:off x="12746358" y="2777237"/>
            <a:ext cx="1733143" cy="396538"/>
          </a:xfrm>
          <a:custGeom>
            <a:avLst/>
            <a:gdLst/>
            <a:ahLst/>
            <a:cxnLst/>
            <a:rect l="l" t="t" r="r" b="b"/>
            <a:pathLst>
              <a:path w="2719070" h="585470">
                <a:moveTo>
                  <a:pt x="0" y="585216"/>
                </a:moveTo>
                <a:lnTo>
                  <a:pt x="2718816" y="585216"/>
                </a:lnTo>
                <a:lnTo>
                  <a:pt x="2718816" y="0"/>
                </a:lnTo>
                <a:lnTo>
                  <a:pt x="0" y="0"/>
                </a:lnTo>
                <a:lnTo>
                  <a:pt x="0" y="585216"/>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宣传动员</a:t>
            </a:r>
            <a:endPar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endParaRPr>
          </a:p>
        </p:txBody>
      </p:sp>
      <p:sp>
        <p:nvSpPr>
          <p:cNvPr id="114" name="object 23"/>
          <p:cNvSpPr/>
          <p:nvPr/>
        </p:nvSpPr>
        <p:spPr>
          <a:xfrm>
            <a:off x="12746358" y="3618251"/>
            <a:ext cx="1733143" cy="396538"/>
          </a:xfrm>
          <a:custGeom>
            <a:avLst/>
            <a:gdLst/>
            <a:ahLst/>
            <a:cxnLst/>
            <a:rect l="l" t="t" r="r" b="b"/>
            <a:pathLst>
              <a:path w="2719070" h="585470">
                <a:moveTo>
                  <a:pt x="0" y="585216"/>
                </a:moveTo>
                <a:lnTo>
                  <a:pt x="2718816" y="585216"/>
                </a:lnTo>
                <a:lnTo>
                  <a:pt x="2718816" y="0"/>
                </a:lnTo>
                <a:lnTo>
                  <a:pt x="0" y="0"/>
                </a:lnTo>
                <a:lnTo>
                  <a:pt x="0" y="585216"/>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征求意见</a:t>
            </a:r>
            <a:endPar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endParaRPr>
          </a:p>
        </p:txBody>
      </p:sp>
      <p:sp>
        <p:nvSpPr>
          <p:cNvPr id="115" name="object 27"/>
          <p:cNvSpPr/>
          <p:nvPr/>
        </p:nvSpPr>
        <p:spPr>
          <a:xfrm>
            <a:off x="12755409" y="4975050"/>
            <a:ext cx="1955064" cy="420982"/>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部门协调</a:t>
            </a:r>
            <a:endPar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endParaRPr>
          </a:p>
        </p:txBody>
      </p:sp>
      <p:sp>
        <p:nvSpPr>
          <p:cNvPr id="116" name="object 27"/>
          <p:cNvSpPr/>
          <p:nvPr/>
        </p:nvSpPr>
        <p:spPr>
          <a:xfrm>
            <a:off x="12746358" y="6130692"/>
            <a:ext cx="1955064" cy="420982"/>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专家咨询</a:t>
            </a:r>
            <a:endParaRPr lang="zh-CN" sz="2000" b="1" dirty="0">
              <a:solidFill>
                <a:schemeClr val="accent2">
                  <a:lumMod val="60000"/>
                  <a:lumOff val="40000"/>
                </a:schemeClr>
              </a:solidFill>
              <a:latin typeface="微软雅黑" panose="020B0503020204020204" charset="-122"/>
              <a:ea typeface="微软雅黑" panose="020B0503020204020204" charset="-122"/>
              <a:cs typeface="+mn-ea"/>
              <a:sym typeface="+mn-lt"/>
            </a:endParaRPr>
          </a:p>
        </p:txBody>
      </p:sp>
      <p:sp>
        <p:nvSpPr>
          <p:cNvPr id="117" name="object 27"/>
          <p:cNvSpPr/>
          <p:nvPr/>
        </p:nvSpPr>
        <p:spPr>
          <a:xfrm>
            <a:off x="12758423" y="8060325"/>
            <a:ext cx="1955064" cy="420982"/>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成果公示</a:t>
            </a:r>
          </a:p>
        </p:txBody>
      </p:sp>
      <p:sp>
        <p:nvSpPr>
          <p:cNvPr id="118" name="object 27"/>
          <p:cNvSpPr/>
          <p:nvPr/>
        </p:nvSpPr>
        <p:spPr>
          <a:xfrm>
            <a:off x="12755408" y="8704785"/>
            <a:ext cx="1955064" cy="420982"/>
          </a:xfrm>
          <a:custGeom>
            <a:avLst/>
            <a:gdLst/>
            <a:ahLst/>
            <a:cxnLst/>
            <a:rect l="l" t="t" r="r" b="b"/>
            <a:pathLst>
              <a:path w="2719070" h="585470">
                <a:moveTo>
                  <a:pt x="0" y="585215"/>
                </a:moveTo>
                <a:lnTo>
                  <a:pt x="2718816" y="585215"/>
                </a:lnTo>
                <a:lnTo>
                  <a:pt x="2718816" y="0"/>
                </a:lnTo>
                <a:lnTo>
                  <a:pt x="0" y="0"/>
                </a:lnTo>
                <a:lnTo>
                  <a:pt x="0" y="585215"/>
                </a:lnTo>
                <a:close/>
              </a:path>
            </a:pathLst>
          </a:custGeom>
          <a:solidFill>
            <a:schemeClr val="bg1"/>
          </a:solidFill>
          <a:ln>
            <a:solidFill>
              <a:schemeClr val="bg1">
                <a:lumMod val="50000"/>
              </a:schemeClr>
            </a:solidFill>
          </a:ln>
        </p:spPr>
        <p:txBody>
          <a:bodyPr wrap="square" lIns="0" tIns="0" rIns="0" bIns="0" rtlCol="0" anchor="ctr" anchorCtr="0"/>
          <a:lstStyle/>
          <a:p>
            <a:pPr algn="ctr"/>
            <a:r>
              <a:rPr lang="zh-CN" altLang="en-US" sz="2000" b="1" dirty="0">
                <a:solidFill>
                  <a:schemeClr val="accent2">
                    <a:lumMod val="60000"/>
                    <a:lumOff val="40000"/>
                  </a:schemeClr>
                </a:solidFill>
                <a:latin typeface="微软雅黑" panose="020B0503020204020204" charset="-122"/>
                <a:ea typeface="微软雅黑" panose="020B0503020204020204" charset="-122"/>
                <a:cs typeface="+mn-ea"/>
                <a:sym typeface="+mn-lt"/>
              </a:rPr>
              <a:t>成果公告</a:t>
            </a:r>
          </a:p>
        </p:txBody>
      </p:sp>
      <p:sp>
        <p:nvSpPr>
          <p:cNvPr id="128" name="矩形 12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1.3</a:t>
            </a:r>
            <a:endParaRPr lang="en-US" altLang="zh-CN" sz="3200" b="1" dirty="0">
              <a:solidFill>
                <a:schemeClr val="bg1"/>
              </a:solidFill>
              <a:latin typeface="微软雅黑" panose="020B0503020204020204" charset="-122"/>
              <a:ea typeface="微软雅黑" panose="020B0503020204020204" charset="-122"/>
            </a:endParaRPr>
          </a:p>
        </p:txBody>
      </p:sp>
      <p:sp>
        <p:nvSpPr>
          <p:cNvPr id="129" name="TextBox 8"/>
          <p:cNvSpPr txBox="1"/>
          <p:nvPr/>
        </p:nvSpPr>
        <p:spPr>
          <a:xfrm>
            <a:off x="1294979" y="233338"/>
            <a:ext cx="4392488" cy="703170"/>
          </a:xfrm>
          <a:prstGeom prst="rect">
            <a:avLst/>
          </a:prstGeom>
          <a:solidFill>
            <a:schemeClr val="bg1"/>
          </a:solid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规划依据及技术路线</a:t>
            </a:r>
            <a:endParaRPr lang="zh-CN" altLang="en-US" sz="3200" b="1" dirty="0">
              <a:solidFill>
                <a:srgbClr val="C00000"/>
              </a:solidFill>
              <a:latin typeface="微软雅黑" panose="020B0503020204020204" charset="-122"/>
              <a:ea typeface="微软雅黑" panose="020B0503020204020204"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4615110"/>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规划期限</a:t>
            </a:r>
            <a:endParaRPr lang="zh-CN" altLang="en-US" sz="2800" b="1" dirty="0">
              <a:latin typeface="微软雅黑" panose="020B0503020204020204" charset="-122"/>
              <a:ea typeface="微软雅黑" panose="020B0503020204020204" charset="-122"/>
            </a:endParaRPr>
          </a:p>
        </p:txBody>
      </p:sp>
      <p:sp>
        <p:nvSpPr>
          <p:cNvPr id="23" name="TextBox 7"/>
          <p:cNvSpPr txBox="1"/>
          <p:nvPr/>
        </p:nvSpPr>
        <p:spPr>
          <a:xfrm>
            <a:off x="173637" y="5263182"/>
            <a:ext cx="5154013" cy="1810916"/>
          </a:xfrm>
          <a:prstGeom prst="rect">
            <a:avLst/>
          </a:prstGeom>
          <a:noFill/>
        </p:spPr>
        <p:txBody>
          <a:bodyPr wrap="square" lIns="147480" tIns="73741" rIns="147480" bIns="73741" rtlCol="0">
            <a:spAutoFit/>
          </a:bodyPr>
          <a:lstStyle/>
          <a:p>
            <a:pPr indent="457109">
              <a:lnSpc>
                <a:spcPct val="150000"/>
              </a:lnSpc>
            </a:pPr>
            <a:r>
              <a:rPr lang="zh-CN" altLang="en-US" dirty="0">
                <a:latin typeface="微软雅黑" pitchFamily="34" charset="-122"/>
                <a:ea typeface="微软雅黑" pitchFamily="34" charset="-122"/>
              </a:rPr>
              <a:t>规划基期年：</a:t>
            </a:r>
            <a:r>
              <a:rPr lang="en-US" altLang="zh-CN" dirty="0">
                <a:latin typeface="微软雅黑" pitchFamily="34" charset="-122"/>
                <a:ea typeface="微软雅黑" pitchFamily="34" charset="-122"/>
              </a:rPr>
              <a:t>2020</a:t>
            </a:r>
            <a:r>
              <a:rPr lang="zh-CN" altLang="en-US" dirty="0">
                <a:latin typeface="微软雅黑" pitchFamily="34" charset="-122"/>
                <a:ea typeface="微软雅黑" pitchFamily="34" charset="-122"/>
              </a:rPr>
              <a:t>年；</a:t>
            </a:r>
            <a:endParaRPr lang="en-US" altLang="zh-CN" dirty="0">
              <a:latin typeface="微软雅黑" pitchFamily="34" charset="-122"/>
              <a:ea typeface="微软雅黑" pitchFamily="34" charset="-122"/>
            </a:endParaRPr>
          </a:p>
          <a:p>
            <a:pPr indent="457109">
              <a:lnSpc>
                <a:spcPct val="150000"/>
              </a:lnSpc>
            </a:pPr>
            <a:r>
              <a:rPr lang="zh-CN" altLang="en-US" dirty="0">
                <a:latin typeface="微软雅黑" pitchFamily="34" charset="-122"/>
                <a:ea typeface="微软雅黑" pitchFamily="34" charset="-122"/>
              </a:rPr>
              <a:t>本次规划期限：</a:t>
            </a:r>
            <a:r>
              <a:rPr lang="en-US" altLang="zh-CN" dirty="0">
                <a:latin typeface="微软雅黑" pitchFamily="34" charset="-122"/>
                <a:ea typeface="微软雅黑" pitchFamily="34" charset="-122"/>
              </a:rPr>
              <a:t>2021</a:t>
            </a:r>
            <a:r>
              <a:rPr lang="zh-CN" altLang="en-US" dirty="0">
                <a:latin typeface="微软雅黑" pitchFamily="34" charset="-122"/>
                <a:ea typeface="微软雅黑" pitchFamily="34" charset="-122"/>
              </a:rPr>
              <a:t>年</a:t>
            </a:r>
            <a:r>
              <a:rPr lang="en-US" altLang="zh-CN" dirty="0">
                <a:latin typeface="微软雅黑" pitchFamily="34" charset="-122"/>
                <a:ea typeface="微软雅黑" pitchFamily="34" charset="-122"/>
              </a:rPr>
              <a:t>——2035</a:t>
            </a:r>
            <a:r>
              <a:rPr lang="zh-CN" altLang="en-US" dirty="0">
                <a:latin typeface="微软雅黑" pitchFamily="34" charset="-122"/>
                <a:ea typeface="微软雅黑" pitchFamily="34" charset="-122"/>
              </a:rPr>
              <a:t>年；其中：</a:t>
            </a:r>
            <a:endParaRPr lang="en-US" altLang="zh-CN" dirty="0">
              <a:latin typeface="微软雅黑" pitchFamily="34" charset="-122"/>
              <a:ea typeface="微软雅黑" pitchFamily="34" charset="-122"/>
            </a:endParaRPr>
          </a:p>
          <a:p>
            <a:pPr indent="457109">
              <a:lnSpc>
                <a:spcPct val="150000"/>
              </a:lnSpc>
            </a:pPr>
            <a:r>
              <a:rPr lang="zh-CN" altLang="en-US" b="1" dirty="0">
                <a:solidFill>
                  <a:srgbClr val="C00000"/>
                </a:solidFill>
                <a:latin typeface="微软雅黑" pitchFamily="34" charset="-122"/>
                <a:ea typeface="微软雅黑" pitchFamily="34" charset="-122"/>
              </a:rPr>
              <a:t>近期</a:t>
            </a:r>
            <a:r>
              <a:rPr lang="zh-CN" altLang="en-US" dirty="0">
                <a:latin typeface="微软雅黑" pitchFamily="34" charset="-122"/>
                <a:ea typeface="微软雅黑" pitchFamily="34" charset="-122"/>
              </a:rPr>
              <a:t>：至</a:t>
            </a:r>
            <a:r>
              <a:rPr lang="en-US" altLang="zh-CN" dirty="0">
                <a:latin typeface="微软雅黑" pitchFamily="34" charset="-122"/>
                <a:ea typeface="微软雅黑" pitchFamily="34" charset="-122"/>
              </a:rPr>
              <a:t>2025</a:t>
            </a:r>
            <a:r>
              <a:rPr lang="zh-CN" altLang="en-US" dirty="0" smtClean="0">
                <a:latin typeface="微软雅黑" pitchFamily="34" charset="-122"/>
                <a:ea typeface="微软雅黑" pitchFamily="34" charset="-122"/>
              </a:rPr>
              <a:t>年；</a:t>
            </a:r>
            <a:endParaRPr lang="zh-CN" altLang="en-US" dirty="0">
              <a:latin typeface="微软雅黑" pitchFamily="34" charset="-122"/>
              <a:ea typeface="微软雅黑" pitchFamily="34" charset="-122"/>
            </a:endParaRPr>
          </a:p>
          <a:p>
            <a:pPr indent="457109">
              <a:lnSpc>
                <a:spcPct val="150000"/>
              </a:lnSpc>
            </a:pPr>
            <a:r>
              <a:rPr lang="zh-CN" altLang="en-US" b="1" dirty="0">
                <a:solidFill>
                  <a:srgbClr val="C00000"/>
                </a:solidFill>
                <a:latin typeface="微软雅黑" pitchFamily="34" charset="-122"/>
                <a:ea typeface="微软雅黑" pitchFamily="34" charset="-122"/>
              </a:rPr>
              <a:t>远期</a:t>
            </a:r>
            <a:r>
              <a:rPr lang="zh-CN" altLang="en-US" dirty="0">
                <a:latin typeface="微软雅黑" pitchFamily="34" charset="-122"/>
                <a:ea typeface="微软雅黑" pitchFamily="34" charset="-122"/>
              </a:rPr>
              <a:t>：至</a:t>
            </a:r>
            <a:r>
              <a:rPr lang="en-US" altLang="zh-CN" dirty="0">
                <a:latin typeface="微软雅黑" pitchFamily="34" charset="-122"/>
                <a:ea typeface="微软雅黑" pitchFamily="34" charset="-122"/>
              </a:rPr>
              <a:t>2035</a:t>
            </a:r>
            <a:r>
              <a:rPr lang="zh-CN" altLang="en-US" dirty="0" smtClean="0">
                <a:latin typeface="微软雅黑" pitchFamily="34" charset="-122"/>
                <a:ea typeface="微软雅黑" pitchFamily="34" charset="-122"/>
              </a:rPr>
              <a:t>年。</a:t>
            </a:r>
            <a:endParaRPr lang="zh-CN" altLang="en-US" dirty="0">
              <a:latin typeface="微软雅黑" pitchFamily="34" charset="-122"/>
              <a:ea typeface="微软雅黑" pitchFamily="34" charset="-122"/>
            </a:endParaRPr>
          </a:p>
        </p:txBody>
      </p:sp>
      <p:sp>
        <p:nvSpPr>
          <p:cNvPr id="24" name="TextBox 8"/>
          <p:cNvSpPr txBox="1">
            <a:spLocks noChangeArrowheads="1"/>
          </p:cNvSpPr>
          <p:nvPr/>
        </p:nvSpPr>
        <p:spPr bwMode="auto">
          <a:xfrm>
            <a:off x="245111" y="1889522"/>
            <a:ext cx="5082540" cy="2226414"/>
          </a:xfrm>
          <a:prstGeom prst="rect">
            <a:avLst/>
          </a:prstGeom>
          <a:noFill/>
          <a:ln w="9525">
            <a:noFill/>
            <a:miter lim="800000"/>
            <a:headEnd/>
            <a:tailEnd/>
          </a:ln>
        </p:spPr>
        <p:txBody>
          <a:bodyPr wrap="square" lIns="147480" tIns="73741" rIns="147480" bIns="73741">
            <a:spAutoFit/>
          </a:bodyPr>
          <a:lstStyle/>
          <a:p>
            <a:pPr indent="457109">
              <a:lnSpc>
                <a:spcPct val="150000"/>
              </a:lnSpc>
            </a:pPr>
            <a:r>
              <a:rPr lang="zh-CN" altLang="en-US" dirty="0">
                <a:latin typeface="微软雅黑" pitchFamily="34" charset="-122"/>
                <a:ea typeface="微软雅黑" pitchFamily="34" charset="-122"/>
              </a:rPr>
              <a:t>本次规划范围</a:t>
            </a:r>
            <a:r>
              <a:rPr lang="zh-CN" altLang="en-US" dirty="0" smtClean="0">
                <a:latin typeface="微软雅黑" pitchFamily="34" charset="-122"/>
                <a:ea typeface="微软雅黑" pitchFamily="34" charset="-122"/>
              </a:rPr>
              <a:t>为汤加汇镇汤家汇村村</a:t>
            </a:r>
            <a:r>
              <a:rPr lang="zh-CN" altLang="en-US" dirty="0">
                <a:latin typeface="微软雅黑" pitchFamily="34" charset="-122"/>
                <a:ea typeface="微软雅黑" pitchFamily="34" charset="-122"/>
              </a:rPr>
              <a:t>域范围，</a:t>
            </a:r>
            <a:r>
              <a:rPr lang="zh-CN" altLang="en-US" b="1" dirty="0">
                <a:solidFill>
                  <a:srgbClr val="C00000"/>
                </a:solidFill>
                <a:latin typeface="微软雅黑" pitchFamily="34" charset="-122"/>
                <a:ea typeface="微软雅黑" pitchFamily="34" charset="-122"/>
              </a:rPr>
              <a:t>总国土面积</a:t>
            </a:r>
            <a:r>
              <a:rPr lang="zh-CN" altLang="en-US" b="1" dirty="0" smtClean="0">
                <a:solidFill>
                  <a:srgbClr val="C00000"/>
                </a:solidFill>
                <a:latin typeface="微软雅黑" pitchFamily="34" charset="-122"/>
                <a:ea typeface="微软雅黑" pitchFamily="34" charset="-122"/>
              </a:rPr>
              <a:t>为</a:t>
            </a:r>
            <a:r>
              <a:rPr lang="en-US" altLang="zh-CN" b="1" dirty="0" smtClean="0">
                <a:solidFill>
                  <a:srgbClr val="C00000"/>
                </a:solidFill>
                <a:latin typeface="微软雅黑" pitchFamily="34" charset="-122"/>
                <a:ea typeface="微软雅黑" pitchFamily="34" charset="-122"/>
              </a:rPr>
              <a:t>10.12</a:t>
            </a:r>
            <a:r>
              <a:rPr lang="zh-CN" altLang="en-US" b="1" dirty="0" smtClean="0">
                <a:solidFill>
                  <a:srgbClr val="C00000"/>
                </a:solidFill>
                <a:latin typeface="微软雅黑" pitchFamily="34" charset="-122"/>
                <a:ea typeface="微软雅黑" pitchFamily="34" charset="-122"/>
              </a:rPr>
              <a:t>平方公里</a:t>
            </a:r>
            <a:r>
              <a:rPr lang="zh-CN" altLang="en-US" dirty="0">
                <a:latin typeface="微软雅黑" pitchFamily="34" charset="-122"/>
                <a:ea typeface="微软雅黑" pitchFamily="34" charset="-122"/>
              </a:rPr>
              <a:t>（与三调村庄行政界线保持一致）</a:t>
            </a:r>
            <a:r>
              <a:rPr lang="zh-CN" altLang="en-US" dirty="0" smtClean="0">
                <a:latin typeface="微软雅黑" pitchFamily="34" charset="-122"/>
                <a:ea typeface="微软雅黑" pitchFamily="34" charset="-122"/>
              </a:rPr>
              <a:t>。其中城镇开发边界内面积为</a:t>
            </a:r>
            <a:r>
              <a:rPr lang="en-US" altLang="zh-CN" dirty="0" smtClean="0">
                <a:solidFill>
                  <a:srgbClr val="000000"/>
                </a:solidFill>
                <a:latin typeface="微软雅黑" pitchFamily="34" charset="-122"/>
                <a:ea typeface="微软雅黑" pitchFamily="34" charset="-122"/>
              </a:rPr>
              <a:t>45.81</a:t>
            </a:r>
            <a:r>
              <a:rPr lang="zh-CN" altLang="en-US" dirty="0" smtClean="0">
                <a:solidFill>
                  <a:srgbClr val="000000"/>
                </a:solidFill>
                <a:latin typeface="微软雅黑" pitchFamily="34" charset="-122"/>
                <a:ea typeface="微软雅黑" pitchFamily="34" charset="-122"/>
              </a:rPr>
              <a:t>公顷，</a:t>
            </a:r>
            <a:r>
              <a:rPr lang="zh-CN" altLang="en-US" dirty="0" smtClean="0">
                <a:latin typeface="微软雅黑" pitchFamily="34" charset="-122"/>
                <a:ea typeface="微软雅黑" pitchFamily="34" charset="-122"/>
              </a:rPr>
              <a:t>城镇开发边界外面积为</a:t>
            </a:r>
            <a:r>
              <a:rPr lang="en-US" altLang="zh-CN" dirty="0" smtClean="0">
                <a:latin typeface="微软雅黑" pitchFamily="34" charset="-122"/>
                <a:ea typeface="微软雅黑" pitchFamily="34" charset="-122"/>
              </a:rPr>
              <a:t>966.34</a:t>
            </a:r>
            <a:r>
              <a:rPr lang="zh-CN" altLang="en-US" dirty="0" smtClean="0">
                <a:latin typeface="微软雅黑" pitchFamily="34" charset="-122"/>
                <a:ea typeface="微软雅黑" pitchFamily="34" charset="-122"/>
              </a:rPr>
              <a:t>公顷。</a:t>
            </a:r>
            <a:endParaRPr lang="en-US" altLang="zh-CN" dirty="0" smtClean="0">
              <a:latin typeface="微软雅黑" pitchFamily="34" charset="-122"/>
              <a:ea typeface="微软雅黑" pitchFamily="34" charset="-122"/>
            </a:endParaRPr>
          </a:p>
        </p:txBody>
      </p:sp>
      <p:sp>
        <p:nvSpPr>
          <p:cNvPr id="34" name="矩形 33"/>
          <p:cNvSpPr/>
          <p:nvPr/>
        </p:nvSpPr>
        <p:spPr>
          <a:xfrm>
            <a:off x="8713390" y="4971405"/>
            <a:ext cx="3183885" cy="461665"/>
          </a:xfrm>
          <a:prstGeom prst="rect">
            <a:avLst/>
          </a:prstGeom>
        </p:spPr>
        <p:txBody>
          <a:bodyPr wrap="none">
            <a:spAutoFit/>
          </a:bodyPr>
          <a:lstStyle/>
          <a:p>
            <a:r>
              <a:rPr lang="zh-CN" altLang="en-US" sz="2400" b="1" dirty="0" smtClean="0">
                <a:solidFill>
                  <a:srgbClr val="C00000"/>
                </a:solidFill>
                <a:latin typeface="微软雅黑" pitchFamily="34" charset="-122"/>
                <a:ea typeface="微软雅黑" pitchFamily="34" charset="-122"/>
              </a:rPr>
              <a:t>总面积</a:t>
            </a:r>
            <a:r>
              <a:rPr lang="en-US" altLang="zh-CN" sz="2400" b="1" dirty="0" smtClean="0">
                <a:solidFill>
                  <a:srgbClr val="C00000"/>
                </a:solidFill>
                <a:latin typeface="微软雅黑" pitchFamily="34" charset="-122"/>
                <a:ea typeface="微软雅黑" pitchFamily="34" charset="-122"/>
              </a:rPr>
              <a:t>10.86</a:t>
            </a:r>
            <a:r>
              <a:rPr lang="zh-CN" altLang="en-US" sz="2400" b="1" dirty="0" smtClean="0">
                <a:solidFill>
                  <a:srgbClr val="C00000"/>
                </a:solidFill>
                <a:latin typeface="微软雅黑" pitchFamily="34" charset="-122"/>
                <a:ea typeface="微软雅黑" pitchFamily="34" charset="-122"/>
              </a:rPr>
              <a:t>平方公里</a:t>
            </a:r>
            <a:endParaRPr lang="zh-CN" altLang="en-US" sz="2400" b="1" dirty="0">
              <a:solidFill>
                <a:srgbClr val="C00000"/>
              </a:solidFill>
            </a:endParaRPr>
          </a:p>
        </p:txBody>
      </p:sp>
      <p:sp>
        <p:nvSpPr>
          <p:cNvPr id="14" name="矩形 13"/>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规划范围</a:t>
            </a:r>
            <a:endParaRPr lang="zh-CN" altLang="en-US" sz="2800" b="1" dirty="0">
              <a:latin typeface="微软雅黑" panose="020B0503020204020204" charset="-122"/>
              <a:ea typeface="微软雅黑" panose="020B0503020204020204" charset="-122"/>
            </a:endParaRPr>
          </a:p>
        </p:txBody>
      </p:sp>
      <p:sp>
        <p:nvSpPr>
          <p:cNvPr id="10" name="TextBox 8"/>
          <p:cNvSpPr txBox="1"/>
          <p:nvPr/>
        </p:nvSpPr>
        <p:spPr>
          <a:xfrm>
            <a:off x="1294979" y="233338"/>
            <a:ext cx="3528392" cy="703170"/>
          </a:xfrm>
          <a:prstGeom prst="rect">
            <a:avLst/>
          </a:prstGeom>
          <a:solidFill>
            <a:schemeClr val="bg1"/>
          </a:solid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规划范围与期限</a:t>
            </a:r>
            <a:endParaRPr lang="zh-CN" altLang="en-US" sz="3200" b="1" dirty="0">
              <a:solidFill>
                <a:srgbClr val="C00000"/>
              </a:solidFill>
              <a:latin typeface="微软雅黑" panose="020B0503020204020204" charset="-122"/>
              <a:ea typeface="微软雅黑" panose="020B0503020204020204" charset="-122"/>
            </a:endParaRPr>
          </a:p>
        </p:txBody>
      </p:sp>
      <p:sp>
        <p:nvSpPr>
          <p:cNvPr id="11" name="矩形 10"/>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1.4</a:t>
            </a:r>
            <a:endParaRPr lang="en-US" altLang="zh-CN" sz="3200" b="1" dirty="0">
              <a:solidFill>
                <a:schemeClr val="bg1"/>
              </a:solidFill>
              <a:latin typeface="微软雅黑" panose="020B0503020204020204" charset="-122"/>
              <a:ea typeface="微软雅黑" panose="020B0503020204020204" charset="-122"/>
            </a:endParaRPr>
          </a:p>
        </p:txBody>
      </p:sp>
      <p:pic>
        <p:nvPicPr>
          <p:cNvPr id="13" name="Picture 2" descr="F:\2024年项目\金寨项目\分析图5月\现状道路图.jpg"/>
          <p:cNvPicPr>
            <a:picLocks noChangeAspect="1" noChangeArrowheads="1"/>
          </p:cNvPicPr>
          <p:nvPr/>
        </p:nvPicPr>
        <p:blipFill>
          <a:blip r:embed="rId3" cstate="print"/>
          <a:srcRect l="8196" t="12744" r="32235" b="3002"/>
          <a:stretch>
            <a:fillRect/>
          </a:stretch>
        </p:blipFill>
        <p:spPr bwMode="auto">
          <a:xfrm>
            <a:off x="5327427" y="1097434"/>
            <a:ext cx="9217249" cy="9218503"/>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0"/>
            <a:ext cx="15119350" cy="106918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Picture 1" descr="F:\2024年项目\金寨航拍\1\汤加汇\DJI_0063.JPG"/>
          <p:cNvPicPr>
            <a:picLocks noChangeAspect="1" noChangeArrowheads="1"/>
          </p:cNvPicPr>
          <p:nvPr/>
        </p:nvPicPr>
        <p:blipFill>
          <a:blip r:embed="rId3" cstate="print">
            <a:lum contrast="-10000"/>
          </a:blip>
          <a:srcRect l="56810"/>
          <a:stretch>
            <a:fillRect/>
          </a:stretch>
        </p:blipFill>
        <p:spPr bwMode="auto">
          <a:xfrm>
            <a:off x="0" y="-1"/>
            <a:ext cx="8209467" cy="10691813"/>
          </a:xfrm>
          <a:prstGeom prst="rect">
            <a:avLst/>
          </a:prstGeom>
          <a:noFill/>
        </p:spPr>
      </p:pic>
      <p:sp>
        <p:nvSpPr>
          <p:cNvPr id="9" name="TextBox 8"/>
          <p:cNvSpPr txBox="1"/>
          <p:nvPr/>
        </p:nvSpPr>
        <p:spPr>
          <a:xfrm>
            <a:off x="10532110" y="3593465"/>
            <a:ext cx="3707130" cy="641615"/>
          </a:xfrm>
          <a:prstGeom prst="rect">
            <a:avLst/>
          </a:prstGeom>
          <a:solidFill>
            <a:schemeClr val="accent2">
              <a:lumMod val="60000"/>
              <a:lumOff val="40000"/>
            </a:schemeClr>
          </a:solidFill>
          <a:ln>
            <a:noFill/>
          </a:ln>
        </p:spPr>
        <p:txBody>
          <a:bodyPr wrap="square" lIns="208689" tIns="104345" rIns="208689" bIns="104345" rtlCol="0">
            <a:spAutoFit/>
          </a:bodyPr>
          <a:lstStyle/>
          <a:p>
            <a:pPr algn="ctr"/>
            <a:r>
              <a:rPr lang="zh-CN" altLang="en-US" sz="2800" b="1" dirty="0">
                <a:solidFill>
                  <a:srgbClr val="C00000"/>
                </a:solidFill>
                <a:latin typeface="微软雅黑" panose="020B0503020204020204" charset="-122"/>
                <a:ea typeface="微软雅黑" panose="020B0503020204020204" charset="-122"/>
                <a:sym typeface="+mn-ea"/>
              </a:rPr>
              <a:t>二</a:t>
            </a:r>
            <a:r>
              <a:rPr lang="en-US" altLang="zh-CN" sz="2800" b="1" dirty="0">
                <a:solidFill>
                  <a:srgbClr val="C00000"/>
                </a:solidFill>
                <a:latin typeface="微软雅黑" panose="020B0503020204020204" charset="-122"/>
                <a:ea typeface="微软雅黑" panose="020B0503020204020204" charset="-122"/>
                <a:sym typeface="+mn-ea"/>
              </a:rPr>
              <a:t> </a:t>
            </a:r>
            <a:r>
              <a:rPr lang="zh-CN" altLang="en-US" sz="2800" b="1" dirty="0">
                <a:solidFill>
                  <a:srgbClr val="C00000"/>
                </a:solidFill>
                <a:latin typeface="微软雅黑" panose="020B0503020204020204" charset="-122"/>
                <a:ea typeface="微软雅黑" panose="020B0503020204020204" charset="-122"/>
                <a:sym typeface="+mn-ea"/>
              </a:rPr>
              <a:t>、现状概况</a:t>
            </a:r>
          </a:p>
        </p:txBody>
      </p:sp>
      <p:sp>
        <p:nvSpPr>
          <p:cNvPr id="10" name="TextBox 9"/>
          <p:cNvSpPr txBox="1"/>
          <p:nvPr/>
        </p:nvSpPr>
        <p:spPr>
          <a:xfrm>
            <a:off x="10528300" y="4381882"/>
            <a:ext cx="3714115" cy="3096133"/>
          </a:xfrm>
          <a:prstGeom prst="rect">
            <a:avLst/>
          </a:prstGeom>
          <a:noFill/>
          <a:ln>
            <a:solidFill>
              <a:schemeClr val="bg1"/>
            </a:solidFill>
          </a:ln>
        </p:spPr>
        <p:txBody>
          <a:bodyPr wrap="square" lIns="208689" tIns="104345" rIns="208689" bIns="104345" rtlCol="0" anchor="ctr" anchorCtr="0">
            <a:spAutoFit/>
          </a:bodyPr>
          <a:lstStyle/>
          <a:p>
            <a:pPr>
              <a:lnSpc>
                <a:spcPct val="150000"/>
              </a:lnSpc>
            </a:pPr>
            <a:r>
              <a:rPr lang="en-US" altLang="zh-CN" dirty="0" smtClean="0">
                <a:latin typeface="微软雅黑" panose="020B0503020204020204" charset="-122"/>
                <a:ea typeface="微软雅黑" panose="020B0503020204020204" charset="-122"/>
              </a:rPr>
              <a:t>2.1</a:t>
            </a:r>
            <a:r>
              <a:rPr lang="zh-CN" altLang="en-US" dirty="0" smtClean="0">
                <a:latin typeface="微软雅黑" panose="020B0503020204020204" charset="-122"/>
                <a:ea typeface="微软雅黑" panose="020B0503020204020204" charset="-122"/>
              </a:rPr>
              <a:t>地理区位</a:t>
            </a:r>
            <a:endParaRPr lang="en-US" altLang="zh-CN" dirty="0" smtClean="0">
              <a:latin typeface="微软雅黑" panose="020B0503020204020204" charset="-122"/>
              <a:ea typeface="微软雅黑" panose="020B0503020204020204" charset="-122"/>
            </a:endParaRPr>
          </a:p>
          <a:p>
            <a:pPr>
              <a:lnSpc>
                <a:spcPct val="150000"/>
              </a:lnSpc>
            </a:pPr>
            <a:r>
              <a:rPr lang="en-US" altLang="zh-CN" dirty="0" smtClean="0">
                <a:latin typeface="微软雅黑" panose="020B0503020204020204" charset="-122"/>
                <a:ea typeface="微软雅黑" panose="020B0503020204020204" charset="-122"/>
              </a:rPr>
              <a:t>2.2自然条件</a:t>
            </a:r>
          </a:p>
          <a:p>
            <a:pPr>
              <a:lnSpc>
                <a:spcPct val="150000"/>
              </a:lnSpc>
            </a:pPr>
            <a:r>
              <a:rPr lang="en-US" altLang="zh-CN" dirty="0" smtClean="0">
                <a:latin typeface="微软雅黑" panose="020B0503020204020204" charset="-122"/>
                <a:ea typeface="微软雅黑" panose="020B0503020204020204" charset="-122"/>
              </a:rPr>
              <a:t>2.3社会经济</a:t>
            </a:r>
          </a:p>
          <a:p>
            <a:pPr>
              <a:lnSpc>
                <a:spcPct val="150000"/>
              </a:lnSpc>
            </a:pPr>
            <a:r>
              <a:rPr lang="en-US" altLang="zh-CN" dirty="0" smtClean="0">
                <a:latin typeface="微软雅黑" panose="020B0503020204020204" charset="-122"/>
                <a:ea typeface="微软雅黑" panose="020B0503020204020204" charset="-122"/>
              </a:rPr>
              <a:t>2.4</a:t>
            </a:r>
            <a:r>
              <a:rPr lang="zh-CN" altLang="en-US" dirty="0" smtClean="0">
                <a:latin typeface="微软雅黑" panose="020B0503020204020204" charset="-122"/>
                <a:ea typeface="微软雅黑" panose="020B0503020204020204" charset="-122"/>
              </a:rPr>
              <a:t>现状风貌及设施</a:t>
            </a:r>
            <a:endParaRPr lang="en-US" altLang="zh-CN" dirty="0" smtClean="0">
              <a:latin typeface="微软雅黑" panose="020B0503020204020204" charset="-122"/>
              <a:ea typeface="微软雅黑" panose="020B0503020204020204" charset="-122"/>
            </a:endParaRPr>
          </a:p>
          <a:p>
            <a:pPr>
              <a:lnSpc>
                <a:spcPct val="150000"/>
              </a:lnSpc>
            </a:pPr>
            <a:r>
              <a:rPr lang="en-US" altLang="zh-CN" dirty="0" smtClean="0">
                <a:latin typeface="微软雅黑" panose="020B0503020204020204" charset="-122"/>
                <a:ea typeface="微软雅黑" panose="020B0503020204020204" charset="-122"/>
              </a:rPr>
              <a:t>2.5国土空间现状</a:t>
            </a:r>
          </a:p>
          <a:p>
            <a:pPr>
              <a:lnSpc>
                <a:spcPct val="150000"/>
              </a:lnSpc>
            </a:pPr>
            <a:r>
              <a:rPr lang="en-US" altLang="zh-CN" dirty="0" smtClean="0">
                <a:latin typeface="微软雅黑" panose="020B0503020204020204" charset="-122"/>
                <a:ea typeface="微软雅黑" panose="020B0503020204020204" charset="-122"/>
              </a:rPr>
              <a:t>2.6民意诉求</a:t>
            </a:r>
          </a:p>
          <a:p>
            <a:pPr>
              <a:lnSpc>
                <a:spcPct val="150000"/>
              </a:lnSpc>
            </a:pPr>
            <a:r>
              <a:rPr lang="en-US" altLang="zh-CN" dirty="0" smtClean="0">
                <a:latin typeface="微软雅黑" panose="020B0503020204020204" charset="-122"/>
                <a:ea typeface="微软雅黑" panose="020B0503020204020204" charset="-122"/>
              </a:rPr>
              <a:t>2.7现状问题总结</a:t>
            </a:r>
            <a:endParaRPr lang="en-US" altLang="zh-CN" dirty="0">
              <a:latin typeface="微软雅黑" panose="020B0503020204020204" charset="-122"/>
              <a:ea typeface="微软雅黑" panose="020B0503020204020204" charset="-122"/>
            </a:endParaRPr>
          </a:p>
        </p:txBody>
      </p:sp>
      <p:sp>
        <p:nvSpPr>
          <p:cNvPr id="13" name="矩形 12"/>
          <p:cNvSpPr/>
          <p:nvPr/>
        </p:nvSpPr>
        <p:spPr>
          <a:xfrm>
            <a:off x="1283575" y="3185666"/>
            <a:ext cx="4248695" cy="43924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TextBox 13"/>
          <p:cNvSpPr txBox="1"/>
          <p:nvPr/>
        </p:nvSpPr>
        <p:spPr>
          <a:xfrm>
            <a:off x="4308259" y="4138027"/>
            <a:ext cx="2459328" cy="2215991"/>
          </a:xfrm>
          <a:prstGeom prst="rect">
            <a:avLst/>
          </a:prstGeom>
          <a:noFill/>
        </p:spPr>
        <p:txBody>
          <a:bodyPr wrap="none" rtlCol="0">
            <a:spAutoFit/>
          </a:bodyPr>
          <a:lstStyle/>
          <a:p>
            <a:r>
              <a:rPr lang="zh-CN" altLang="en-US" sz="13800" b="1" dirty="0" smtClean="0">
                <a:solidFill>
                  <a:srgbClr val="C00000"/>
                </a:solidFill>
                <a:latin typeface="微软雅黑" pitchFamily="34" charset="-122"/>
                <a:ea typeface="微软雅黑" pitchFamily="34" charset="-122"/>
              </a:rPr>
              <a:t>贰</a:t>
            </a:r>
            <a:r>
              <a:rPr lang="en-US" altLang="zh-CN" sz="13800" b="1" dirty="0" smtClean="0">
                <a:solidFill>
                  <a:srgbClr val="C00000"/>
                </a:solidFill>
                <a:latin typeface="微软雅黑" pitchFamily="34" charset="-122"/>
                <a:ea typeface="微软雅黑" pitchFamily="34" charset="-122"/>
              </a:rPr>
              <a:t>.</a:t>
            </a:r>
            <a:endParaRPr lang="zh-CN" altLang="en-US" sz="13800" b="1" dirty="0">
              <a:solidFill>
                <a:srgbClr val="C00000"/>
              </a:solidFill>
              <a:latin typeface="微软雅黑" pitchFamily="34" charset="-122"/>
              <a:ea typeface="微软雅黑" pitchFamily="34" charset="-122"/>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3237" y="1839898"/>
            <a:ext cx="9864749" cy="2641912"/>
          </a:xfrm>
          <a:prstGeom prst="rect">
            <a:avLst/>
          </a:prstGeom>
          <a:noFill/>
          <a:ln w="12700">
            <a:noFill/>
          </a:ln>
        </p:spPr>
        <p:style>
          <a:lnRef idx="2">
            <a:schemeClr val="dk1"/>
          </a:lnRef>
          <a:fillRef idx="1">
            <a:schemeClr val="lt1"/>
          </a:fillRef>
          <a:effectRef idx="0">
            <a:schemeClr val="dk1"/>
          </a:effectRef>
          <a:fontRef idx="minor">
            <a:schemeClr val="dk1"/>
          </a:fontRef>
        </p:style>
        <p:txBody>
          <a:bodyPr wrap="square" lIns="147480" tIns="73741" rIns="147480" bIns="73741" rtlCol="0">
            <a:spAutoFit/>
          </a:bodyPr>
          <a:lstStyle/>
          <a:p>
            <a:pPr indent="457109">
              <a:lnSpc>
                <a:spcPct val="150000"/>
              </a:lnSpc>
            </a:pPr>
            <a:r>
              <a:rPr lang="zh-CN" altLang="en-US" b="1" dirty="0">
                <a:latin typeface="微软雅黑" pitchFamily="34" charset="-122"/>
                <a:ea typeface="微软雅黑" pitchFamily="34" charset="-122"/>
              </a:rPr>
              <a:t>金寨县</a:t>
            </a:r>
            <a:r>
              <a:rPr lang="zh-CN" altLang="en-US" dirty="0">
                <a:latin typeface="微软雅黑" pitchFamily="34" charset="-122"/>
                <a:ea typeface="微软雅黑" pitchFamily="34" charset="-122"/>
              </a:rPr>
              <a:t>位于六安市西部</a:t>
            </a:r>
            <a:r>
              <a:rPr lang="zh-CN" altLang="en-US" dirty="0" smtClean="0">
                <a:latin typeface="微软雅黑" pitchFamily="34" charset="-122"/>
                <a:ea typeface="微软雅黑" pitchFamily="34" charset="-122"/>
              </a:rPr>
              <a:t>，位于合肥都市圈内；</a:t>
            </a:r>
            <a:endParaRPr lang="en-US" altLang="zh-CN" dirty="0">
              <a:latin typeface="微软雅黑" pitchFamily="34" charset="-122"/>
              <a:ea typeface="微软雅黑" pitchFamily="34" charset="-122"/>
            </a:endParaRPr>
          </a:p>
          <a:p>
            <a:pPr indent="457109">
              <a:lnSpc>
                <a:spcPct val="150000"/>
              </a:lnSpc>
            </a:pPr>
            <a:r>
              <a:rPr lang="zh-CN" altLang="en-US" b="1" dirty="0" smtClean="0">
                <a:latin typeface="微软雅黑" pitchFamily="34" charset="-122"/>
                <a:ea typeface="微软雅黑" pitchFamily="34" charset="-122"/>
              </a:rPr>
              <a:t>汤家汇镇</a:t>
            </a:r>
            <a:r>
              <a:rPr lang="zh-CN" altLang="en-US" dirty="0" smtClean="0">
                <a:latin typeface="微软雅黑" pitchFamily="34" charset="-122"/>
                <a:ea typeface="微软雅黑" pitchFamily="34" charset="-122"/>
              </a:rPr>
              <a:t>，汤家汇镇是一片红色的土地，地处金寨县西北边陲，金刚台脚下。东邻铁冲、双河，南接南溪，西连关庙，北与河南省商城县接壤。丁（埠）</a:t>
            </a:r>
            <a:r>
              <a:rPr lang="en-US" altLang="zh-CN"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商（城）公路穿镇而过，地处豫皖两省交通要道。</a:t>
            </a:r>
            <a:endParaRPr lang="en-US" altLang="zh-CN" dirty="0" smtClean="0">
              <a:latin typeface="微软雅黑" pitchFamily="34" charset="-122"/>
              <a:ea typeface="微软雅黑" pitchFamily="34" charset="-122"/>
            </a:endParaRPr>
          </a:p>
          <a:p>
            <a:pPr indent="457109">
              <a:lnSpc>
                <a:spcPct val="150000"/>
              </a:lnSpc>
            </a:pPr>
            <a:r>
              <a:rPr lang="zh-CN" altLang="en-US" b="1" dirty="0" smtClean="0">
                <a:latin typeface="微软雅黑" pitchFamily="34" charset="-122"/>
                <a:ea typeface="微软雅黑" pitchFamily="34" charset="-122"/>
              </a:rPr>
              <a:t>汤家汇村</a:t>
            </a:r>
            <a:r>
              <a:rPr lang="zh-CN" altLang="en-US" dirty="0" smtClean="0">
                <a:latin typeface="微软雅黑" pitchFamily="34" charset="-122"/>
                <a:ea typeface="微软雅黑" pitchFamily="34" charset="-122"/>
              </a:rPr>
              <a:t>隶属于安徽省六安市金寨县汤家汇镇，位于汤家汇镇中心，为镇政府所地。东临笔架山村与茅畈村，西与斗林村相连，南接竹畈村，北接豹迹岩村。</a:t>
            </a:r>
            <a:r>
              <a:rPr lang="en-US" altLang="zh-CN" dirty="0" smtClean="0">
                <a:latin typeface="微软雅黑" pitchFamily="34" charset="-122"/>
                <a:ea typeface="微软雅黑" pitchFamily="34" charset="-122"/>
              </a:rPr>
              <a:t>S331</a:t>
            </a:r>
            <a:r>
              <a:rPr lang="zh-CN" altLang="en-US" dirty="0" smtClean="0">
                <a:latin typeface="微软雅黑" pitchFamily="34" charset="-122"/>
                <a:ea typeface="微软雅黑" pitchFamily="34" charset="-122"/>
              </a:rPr>
              <a:t>省道穿境。</a:t>
            </a:r>
            <a:endParaRPr lang="zh-CN" altLang="en-US" dirty="0">
              <a:latin typeface="微软雅黑" pitchFamily="34" charset="-122"/>
              <a:ea typeface="微软雅黑" pitchFamily="34" charset="-122"/>
            </a:endParaRPr>
          </a:p>
        </p:txBody>
      </p:sp>
      <p:sp>
        <p:nvSpPr>
          <p:cNvPr id="29" name="TextBox 28"/>
          <p:cNvSpPr txBox="1">
            <a:spLocks noChangeArrowheads="1"/>
          </p:cNvSpPr>
          <p:nvPr/>
        </p:nvSpPr>
        <p:spPr bwMode="auto">
          <a:xfrm>
            <a:off x="7807637" y="4899337"/>
            <a:ext cx="400110" cy="2534801"/>
          </a:xfrm>
          <a:prstGeom prst="rect">
            <a:avLst/>
          </a:prstGeom>
          <a:noFill/>
          <a:ln w="9525">
            <a:noFill/>
            <a:miter lim="800000"/>
            <a:headEnd/>
            <a:tailEnd/>
          </a:ln>
        </p:spPr>
        <p:txBody>
          <a:bodyPr vert="eaVert" wrap="square">
            <a:spAutoFit/>
          </a:bodyPr>
          <a:lstStyle/>
          <a:p>
            <a:pPr algn="ctr">
              <a:buFont typeface="Wingdings" pitchFamily="2" charset="2"/>
              <a:buChar char="n"/>
            </a:pPr>
            <a:r>
              <a:rPr lang="zh-CN" altLang="en-US" sz="1400" b="1" dirty="0" smtClean="0">
                <a:solidFill>
                  <a:schemeClr val="tx2">
                    <a:lumMod val="75000"/>
                  </a:schemeClr>
                </a:solidFill>
                <a:latin typeface="微软雅黑" pitchFamily="34" charset="-122"/>
                <a:ea typeface="微软雅黑" pitchFamily="34" charset="-122"/>
              </a:rPr>
              <a:t>金寨县在合肥都市圈的区位</a:t>
            </a:r>
            <a:endParaRPr lang="zh-CN" altLang="en-US" sz="1400" b="1" dirty="0">
              <a:solidFill>
                <a:schemeClr val="tx2">
                  <a:lumMod val="75000"/>
                </a:schemeClr>
              </a:solidFill>
              <a:latin typeface="微软雅黑" pitchFamily="34" charset="-122"/>
              <a:ea typeface="微软雅黑" pitchFamily="34" charset="-122"/>
            </a:endParaRPr>
          </a:p>
        </p:txBody>
      </p:sp>
      <p:pic>
        <p:nvPicPr>
          <p:cNvPr id="19" name="Picture 4"/>
          <p:cNvPicPr>
            <a:picLocks noChangeAspect="1" noChangeArrowheads="1"/>
          </p:cNvPicPr>
          <p:nvPr/>
        </p:nvPicPr>
        <p:blipFill>
          <a:blip r:embed="rId2" cstate="print"/>
          <a:srcRect l="1053" r="1053"/>
          <a:stretch>
            <a:fillRect/>
          </a:stretch>
        </p:blipFill>
        <p:spPr bwMode="auto">
          <a:xfrm>
            <a:off x="502891" y="4481810"/>
            <a:ext cx="6984776" cy="5832649"/>
          </a:xfrm>
          <a:prstGeom prst="rect">
            <a:avLst/>
          </a:prstGeom>
          <a:noFill/>
          <a:ln w="9525">
            <a:noFill/>
            <a:miter lim="800000"/>
            <a:headEnd/>
            <a:tailEnd/>
          </a:ln>
          <a:effectLst/>
        </p:spPr>
      </p:pic>
      <p:sp>
        <p:nvSpPr>
          <p:cNvPr id="27" name="矩形 26"/>
          <p:cNvSpPr/>
          <p:nvPr/>
        </p:nvSpPr>
        <p:spPr>
          <a:xfrm>
            <a:off x="7559675" y="4827329"/>
            <a:ext cx="2736304" cy="45719"/>
          </a:xfrm>
          <a:prstGeom prst="rect">
            <a:avLst/>
          </a:prstGeom>
          <a:solidFill>
            <a:schemeClr val="tx2"/>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TextBox 27"/>
          <p:cNvSpPr txBox="1">
            <a:spLocks noChangeArrowheads="1"/>
          </p:cNvSpPr>
          <p:nvPr/>
        </p:nvSpPr>
        <p:spPr bwMode="auto">
          <a:xfrm>
            <a:off x="8279755" y="4985866"/>
            <a:ext cx="400110" cy="2246769"/>
          </a:xfrm>
          <a:prstGeom prst="rect">
            <a:avLst/>
          </a:prstGeom>
          <a:noFill/>
          <a:ln w="9525">
            <a:noFill/>
            <a:miter lim="800000"/>
            <a:headEnd/>
            <a:tailEnd/>
          </a:ln>
        </p:spPr>
        <p:txBody>
          <a:bodyPr vert="eaVert" wrap="square">
            <a:spAutoFit/>
          </a:bodyPr>
          <a:lstStyle/>
          <a:p>
            <a:pPr algn="ctr">
              <a:buFont typeface="Wingdings" pitchFamily="2" charset="2"/>
              <a:buChar char="n"/>
            </a:pPr>
            <a:r>
              <a:rPr lang="zh-CN" altLang="en-US" sz="1400" b="1" dirty="0" smtClean="0">
                <a:solidFill>
                  <a:schemeClr val="tx2">
                    <a:lumMod val="75000"/>
                  </a:schemeClr>
                </a:solidFill>
                <a:latin typeface="微软雅黑" pitchFamily="34" charset="-122"/>
                <a:ea typeface="微软雅黑" pitchFamily="34" charset="-122"/>
              </a:rPr>
              <a:t> 汤家汇镇在金寨县的区位</a:t>
            </a:r>
            <a:endParaRPr lang="zh-CN" altLang="en-US" sz="1400" b="1" dirty="0">
              <a:solidFill>
                <a:schemeClr val="tx2">
                  <a:lumMod val="75000"/>
                </a:schemeClr>
              </a:solidFill>
              <a:latin typeface="微软雅黑" pitchFamily="34" charset="-122"/>
              <a:ea typeface="微软雅黑" pitchFamily="34" charset="-122"/>
            </a:endParaRPr>
          </a:p>
        </p:txBody>
      </p:sp>
      <p:sp>
        <p:nvSpPr>
          <p:cNvPr id="30" name="矩形 29"/>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2.1</a:t>
            </a:r>
            <a:endParaRPr lang="en-US" altLang="zh-CN" sz="3200" b="1" dirty="0">
              <a:solidFill>
                <a:schemeClr val="bg1"/>
              </a:solidFill>
              <a:latin typeface="微软雅黑" panose="020B0503020204020204" charset="-122"/>
              <a:ea typeface="微软雅黑" panose="020B0503020204020204" charset="-122"/>
            </a:endParaRPr>
          </a:p>
        </p:txBody>
      </p:sp>
      <p:sp>
        <p:nvSpPr>
          <p:cNvPr id="26" name="矩形 25"/>
          <p:cNvSpPr/>
          <p:nvPr/>
        </p:nvSpPr>
        <p:spPr>
          <a:xfrm>
            <a:off x="8207747" y="4467289"/>
            <a:ext cx="45719" cy="2736304"/>
          </a:xfrm>
          <a:prstGeom prst="rect">
            <a:avLst/>
          </a:prstGeom>
          <a:solidFill>
            <a:schemeClr val="tx2"/>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现状认知</a:t>
            </a:r>
            <a:endParaRPr lang="zh-CN" altLang="en-US" sz="3200" b="1" dirty="0">
              <a:solidFill>
                <a:srgbClr val="C00000"/>
              </a:solidFill>
              <a:latin typeface="微软雅黑" panose="020B0503020204020204" charset="-122"/>
              <a:ea typeface="微软雅黑" panose="020B0503020204020204" charset="-122"/>
            </a:endParaRPr>
          </a:p>
        </p:txBody>
      </p:sp>
      <p:sp>
        <p:nvSpPr>
          <p:cNvPr id="34" name="矩形 33"/>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地理区位</a:t>
            </a:r>
            <a:endParaRPr lang="zh-CN" altLang="en-US" sz="2800" b="1" dirty="0">
              <a:latin typeface="微软雅黑" panose="020B0503020204020204" charset="-122"/>
              <a:ea typeface="微软雅黑" panose="020B0503020204020204" charset="-122"/>
            </a:endParaRPr>
          </a:p>
        </p:txBody>
      </p:sp>
      <p:sp>
        <p:nvSpPr>
          <p:cNvPr id="35" name="矩形 34"/>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“镇政府驻地，</a:t>
            </a:r>
            <a:r>
              <a:rPr lang="en-US" altLang="zh-CN" sz="3200" b="1" dirty="0" smtClean="0">
                <a:solidFill>
                  <a:srgbClr val="D20000"/>
                </a:solidFill>
                <a:latin typeface="微软雅黑" panose="020B0503020204020204" pitchFamily="34" charset="-122"/>
                <a:ea typeface="微软雅黑" panose="020B0503020204020204" pitchFamily="34" charset="-122"/>
                <a:sym typeface="+mn-ea"/>
              </a:rPr>
              <a:t>S331</a:t>
            </a: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省道穿境，区位突出，交通较为便利“</a:t>
            </a:r>
          </a:p>
        </p:txBody>
      </p:sp>
      <p:sp>
        <p:nvSpPr>
          <p:cNvPr id="25" name="TextBox 24"/>
          <p:cNvSpPr txBox="1">
            <a:spLocks noChangeArrowheads="1"/>
          </p:cNvSpPr>
          <p:nvPr/>
        </p:nvSpPr>
        <p:spPr bwMode="auto">
          <a:xfrm>
            <a:off x="8156799" y="4481810"/>
            <a:ext cx="2571228" cy="307777"/>
          </a:xfrm>
          <a:prstGeom prst="rect">
            <a:avLst/>
          </a:prstGeom>
          <a:noFill/>
          <a:ln w="9525">
            <a:noFill/>
            <a:miter lim="800000"/>
            <a:headEnd/>
            <a:tailEnd/>
          </a:ln>
        </p:spPr>
        <p:txBody>
          <a:bodyPr wrap="square">
            <a:spAutoFit/>
          </a:bodyPr>
          <a:lstStyle/>
          <a:p>
            <a:pPr algn="ctr">
              <a:buFont typeface="Wingdings" pitchFamily="2" charset="2"/>
              <a:buChar char="n"/>
            </a:pPr>
            <a:r>
              <a:rPr lang="zh-CN" altLang="en-US" sz="1400" b="1" dirty="0" smtClean="0">
                <a:solidFill>
                  <a:schemeClr val="tx2">
                    <a:lumMod val="75000"/>
                  </a:schemeClr>
                </a:solidFill>
                <a:latin typeface="微软雅黑" pitchFamily="34" charset="-122"/>
                <a:ea typeface="微软雅黑" pitchFamily="34" charset="-122"/>
              </a:rPr>
              <a:t>汤家汇村在汤家汇镇的区位</a:t>
            </a:r>
            <a:endParaRPr lang="zh-CN" altLang="en-US" sz="1400" b="1" dirty="0">
              <a:solidFill>
                <a:schemeClr val="tx2">
                  <a:lumMod val="75000"/>
                </a:schemeClr>
              </a:solidFill>
              <a:latin typeface="微软雅黑" pitchFamily="34" charset="-122"/>
              <a:ea typeface="微软雅黑" pitchFamily="34" charset="-122"/>
            </a:endParaRPr>
          </a:p>
        </p:txBody>
      </p:sp>
      <p:pic>
        <p:nvPicPr>
          <p:cNvPr id="360449" name="Picture 1" descr="C:\Users\Administrator\Desktop\汤加汇镇.jpg"/>
          <p:cNvPicPr>
            <a:picLocks noChangeAspect="1" noChangeArrowheads="1"/>
          </p:cNvPicPr>
          <p:nvPr/>
        </p:nvPicPr>
        <p:blipFill>
          <a:blip r:embed="rId3" cstate="print"/>
          <a:srcRect/>
          <a:stretch>
            <a:fillRect/>
          </a:stretch>
        </p:blipFill>
        <p:spPr bwMode="auto">
          <a:xfrm>
            <a:off x="8639795" y="4744808"/>
            <a:ext cx="5904880" cy="5713666"/>
          </a:xfrm>
          <a:prstGeom prst="rect">
            <a:avLst/>
          </a:prstGeom>
          <a:noFill/>
        </p:spPr>
      </p:pic>
      <p:pic>
        <p:nvPicPr>
          <p:cNvPr id="360450" name="Picture 2"/>
          <p:cNvPicPr>
            <a:picLocks noChangeAspect="1" noChangeArrowheads="1"/>
          </p:cNvPicPr>
          <p:nvPr/>
        </p:nvPicPr>
        <p:blipFill>
          <a:blip r:embed="rId4" cstate="print"/>
          <a:srcRect/>
          <a:stretch>
            <a:fillRect/>
          </a:stretch>
        </p:blipFill>
        <p:spPr bwMode="auto">
          <a:xfrm>
            <a:off x="10800035" y="1817514"/>
            <a:ext cx="3420691" cy="2818322"/>
          </a:xfrm>
          <a:prstGeom prst="rect">
            <a:avLst/>
          </a:prstGeom>
          <a:noFill/>
          <a:ln w="9525">
            <a:noFill/>
            <a:miter lim="800000"/>
            <a:headEnd/>
            <a:tailEnd/>
          </a:ln>
        </p:spPr>
      </p:pic>
    </p:spTree>
    <p:extLst>
      <p:ext uri="{BB962C8B-B14F-4D97-AF65-F5344CB8AC3E}">
        <p14:creationId xmlns:p14="http://schemas.microsoft.com/office/powerpoint/2010/main" xmlns="" val="26412589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2.1</a:t>
            </a:r>
            <a:endParaRPr lang="en-US" altLang="zh-CN" sz="3200" b="1" dirty="0">
              <a:solidFill>
                <a:schemeClr val="bg1"/>
              </a:solidFill>
              <a:latin typeface="微软雅黑" panose="020B0503020204020204" charset="-122"/>
              <a:ea typeface="微软雅黑" panose="020B0503020204020204" charset="-122"/>
            </a:endParaRPr>
          </a:p>
        </p:txBody>
      </p:sp>
      <p:sp>
        <p:nvSpPr>
          <p:cNvPr id="9"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现状认知</a:t>
            </a:r>
            <a:endParaRPr lang="zh-CN" altLang="en-US" sz="3200" b="1" dirty="0">
              <a:solidFill>
                <a:srgbClr val="C00000"/>
              </a:solidFill>
              <a:latin typeface="微软雅黑" panose="020B0503020204020204" charset="-122"/>
              <a:ea typeface="微软雅黑" panose="020B0503020204020204" charset="-122"/>
            </a:endParaRPr>
          </a:p>
        </p:txBody>
      </p:sp>
      <p:pic>
        <p:nvPicPr>
          <p:cNvPr id="10" name="Picture 3" descr="E:\金寨村庄规划\金寨县铁冲乡前营村\航拍图\DJI_0331.JPG"/>
          <p:cNvPicPr>
            <a:picLocks noChangeAspect="1" noChangeArrowheads="1"/>
          </p:cNvPicPr>
          <p:nvPr/>
        </p:nvPicPr>
        <p:blipFill>
          <a:blip r:embed="rId2" cstate="print">
            <a:lum contrast="10000"/>
          </a:blip>
          <a:stretch>
            <a:fillRect/>
          </a:stretch>
        </p:blipFill>
        <p:spPr bwMode="auto">
          <a:xfrm>
            <a:off x="0" y="1886157"/>
            <a:ext cx="15119350" cy="8504634"/>
          </a:xfrm>
          <a:prstGeom prst="rect">
            <a:avLst/>
          </a:prstGeom>
          <a:noFill/>
        </p:spPr>
      </p:pic>
      <p:sp>
        <p:nvSpPr>
          <p:cNvPr id="11" name="矩形 10"/>
          <p:cNvSpPr/>
          <p:nvPr/>
        </p:nvSpPr>
        <p:spPr>
          <a:xfrm>
            <a:off x="2015059" y="1169442"/>
            <a:ext cx="13104290"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“梅溪河穿村而过，镇区住房集中，周边山林环绕，山林大村“</a:t>
            </a:r>
          </a:p>
        </p:txBody>
      </p:sp>
      <p:sp>
        <p:nvSpPr>
          <p:cNvPr id="12" name="矩形 11"/>
          <p:cNvSpPr/>
          <p:nvPr/>
        </p:nvSpPr>
        <p:spPr>
          <a:xfrm>
            <a:off x="0" y="1169442"/>
            <a:ext cx="201505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村庄印象</a:t>
            </a:r>
            <a:endParaRPr lang="zh-CN" altLang="en-US" sz="2800" b="1" dirty="0">
              <a:latin typeface="微软雅黑" panose="020B0503020204020204" charset="-122"/>
              <a:ea typeface="微软雅黑" panose="020B0503020204020204" charset="-122"/>
            </a:endParaRPr>
          </a:p>
        </p:txBody>
      </p:sp>
      <p:sp>
        <p:nvSpPr>
          <p:cNvPr id="13" name="TextBox 12"/>
          <p:cNvSpPr txBox="1"/>
          <p:nvPr/>
        </p:nvSpPr>
        <p:spPr>
          <a:xfrm>
            <a:off x="10439995" y="5489922"/>
            <a:ext cx="902811" cy="523220"/>
          </a:xfrm>
          <a:prstGeom prst="rect">
            <a:avLst/>
          </a:prstGeom>
          <a:noFill/>
        </p:spPr>
        <p:txBody>
          <a:bodyPr wrap="none" rtlCol="0">
            <a:spAutoFit/>
          </a:bodyPr>
          <a:lstStyle/>
          <a:p>
            <a:r>
              <a:rPr lang="zh-CN" altLang="en-US" sz="2800" b="1" dirty="0" smtClean="0">
                <a:solidFill>
                  <a:schemeClr val="tx2">
                    <a:lumMod val="60000"/>
                    <a:lumOff val="40000"/>
                  </a:schemeClr>
                </a:solidFill>
                <a:effectLst>
                  <a:outerShdw blurRad="50800" dist="50800" dir="5400000" algn="ctr" rotWithShape="0">
                    <a:schemeClr val="bg1"/>
                  </a:outerShdw>
                </a:effectLst>
                <a:latin typeface="微软雅黑" pitchFamily="34" charset="-122"/>
                <a:ea typeface="微软雅黑" pitchFamily="34" charset="-122"/>
              </a:rPr>
              <a:t>麻</a:t>
            </a:r>
            <a:r>
              <a:rPr lang="zh-CN" altLang="en-US" sz="2800" b="1" dirty="0" smtClean="0">
                <a:solidFill>
                  <a:schemeClr val="tx2">
                    <a:lumMod val="60000"/>
                    <a:lumOff val="40000"/>
                  </a:schemeClr>
                </a:solidFill>
                <a:effectLst>
                  <a:outerShdw blurRad="50800" dist="50800" dir="5400000" algn="ctr" rotWithShape="0">
                    <a:schemeClr val="bg1"/>
                  </a:outerShdw>
                </a:effectLst>
                <a:latin typeface="微软雅黑" pitchFamily="34" charset="-122"/>
                <a:ea typeface="微软雅黑" pitchFamily="34" charset="-122"/>
              </a:rPr>
              <a:t>河</a:t>
            </a:r>
            <a:endParaRPr lang="zh-CN" altLang="en-US" sz="2800" b="1" dirty="0">
              <a:solidFill>
                <a:schemeClr val="tx2">
                  <a:lumMod val="60000"/>
                  <a:lumOff val="40000"/>
                </a:schemeClr>
              </a:solidFill>
              <a:effectLst>
                <a:outerShdw blurRad="50800" dist="50800" dir="5400000" algn="ctr" rotWithShape="0">
                  <a:schemeClr val="bg1"/>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xmlns="" val="26412589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2.2</a:t>
            </a:r>
            <a:endParaRPr lang="en-US" altLang="zh-CN" sz="3200" b="1" dirty="0">
              <a:solidFill>
                <a:schemeClr val="bg1"/>
              </a:solidFill>
              <a:latin typeface="微软雅黑" panose="020B0503020204020204" charset="-122"/>
              <a:ea typeface="微软雅黑" panose="020B0503020204020204" charset="-122"/>
            </a:endParaRPr>
          </a:p>
        </p:txBody>
      </p:sp>
      <p:sp>
        <p:nvSpPr>
          <p:cNvPr id="13" name="TextBox 10"/>
          <p:cNvSpPr txBox="1">
            <a:spLocks noChangeArrowheads="1"/>
          </p:cNvSpPr>
          <p:nvPr/>
        </p:nvSpPr>
        <p:spPr bwMode="auto">
          <a:xfrm>
            <a:off x="503237" y="3246928"/>
            <a:ext cx="14329245" cy="1395448"/>
          </a:xfrm>
          <a:prstGeom prst="rect">
            <a:avLst/>
          </a:prstGeom>
          <a:noFill/>
          <a:ln w="9525">
            <a:noFill/>
            <a:miter lim="800000"/>
          </a:ln>
        </p:spPr>
        <p:txBody>
          <a:bodyPr wrap="square" lIns="147511" tIns="73756" rIns="147511" bIns="73756">
            <a:spAutoFit/>
          </a:bodyPr>
          <a:lstStyle/>
          <a:p>
            <a:pPr>
              <a:lnSpc>
                <a:spcPct val="150000"/>
              </a:lnSpc>
            </a:pPr>
            <a:r>
              <a:rPr lang="zh-CN" altLang="en-US" b="1" dirty="0" smtClean="0">
                <a:latin typeface="微软雅黑" panose="020B0503020204020204" pitchFamily="34" charset="-122"/>
                <a:ea typeface="微软雅黑" panose="020B0503020204020204" pitchFamily="34" charset="-122"/>
              </a:rPr>
              <a:t>高程：</a:t>
            </a:r>
            <a:r>
              <a:rPr lang="zh-CN" altLang="en-US" sz="1800" dirty="0" smtClean="0">
                <a:latin typeface="微软雅黑" panose="020B0503020204020204" pitchFamily="34" charset="-122"/>
                <a:ea typeface="微软雅黑" panose="020B0503020204020204" pitchFamily="34" charset="-122"/>
              </a:rPr>
              <a:t>整体为周边</a:t>
            </a:r>
            <a:r>
              <a:rPr lang="zh-CN" altLang="en-US" dirty="0" smtClean="0">
                <a:latin typeface="微软雅黑" panose="020B0503020204020204" pitchFamily="34" charset="-122"/>
                <a:ea typeface="微软雅黑" panose="020B0503020204020204" pitchFamily="34" charset="-122"/>
              </a:rPr>
              <a:t>高，中间低</a:t>
            </a:r>
            <a:r>
              <a:rPr lang="zh-CN" altLang="en-US" sz="1800" dirty="0" smtClean="0">
                <a:latin typeface="微软雅黑" panose="020B0503020204020204" pitchFamily="34" charset="-122"/>
                <a:ea typeface="微软雅黑" panose="020B0503020204020204" pitchFamily="34" charset="-122"/>
              </a:rPr>
              <a:t>，</a:t>
            </a:r>
            <a:r>
              <a:rPr lang="zh-CN" altLang="en-US" dirty="0" smtClean="0">
                <a:latin typeface="微软雅黑" panose="020B0503020204020204" pitchFamily="34" charset="-122"/>
                <a:ea typeface="微软雅黑" panose="020B0503020204020204" pitchFamily="34" charset="-122"/>
              </a:rPr>
              <a:t>最高点为周边山体，最低点为中部河流水域。</a:t>
            </a:r>
            <a:endParaRPr lang="en-US" altLang="zh-CN" dirty="0" smtClean="0">
              <a:latin typeface="微软雅黑" panose="020B0503020204020204" pitchFamily="34" charset="-122"/>
              <a:ea typeface="微软雅黑" panose="020B0503020204020204" pitchFamily="34" charset="-122"/>
            </a:endParaRPr>
          </a:p>
          <a:p>
            <a:pPr>
              <a:lnSpc>
                <a:spcPct val="150000"/>
              </a:lnSpc>
            </a:pPr>
            <a:r>
              <a:rPr lang="zh-CN" altLang="en-US" b="1" dirty="0" smtClean="0">
                <a:latin typeface="微软雅黑" panose="020B0503020204020204" pitchFamily="34" charset="-122"/>
                <a:ea typeface="微软雅黑" panose="020B0503020204020204" pitchFamily="34" charset="-122"/>
              </a:rPr>
              <a:t>坡度：</a:t>
            </a:r>
            <a:r>
              <a:rPr lang="zh-CN" altLang="en-US" dirty="0" smtClean="0">
                <a:latin typeface="微软雅黑" panose="020B0503020204020204" pitchFamily="34" charset="-122"/>
                <a:ea typeface="微软雅黑" panose="020B0503020204020204" pitchFamily="34" charset="-122"/>
              </a:rPr>
              <a:t>整体坡度西部较高。</a:t>
            </a:r>
            <a:endParaRPr lang="en-US" altLang="zh-CN" dirty="0" smtClean="0">
              <a:latin typeface="微软雅黑" panose="020B0503020204020204" pitchFamily="34" charset="-122"/>
              <a:ea typeface="微软雅黑" panose="020B0503020204020204" pitchFamily="34" charset="-122"/>
            </a:endParaRPr>
          </a:p>
          <a:p>
            <a:pPr>
              <a:lnSpc>
                <a:spcPct val="150000"/>
              </a:lnSpc>
            </a:pPr>
            <a:r>
              <a:rPr lang="zh-CN" altLang="en-US" b="1" dirty="0" smtClean="0">
                <a:latin typeface="微软雅黑" panose="020B0503020204020204" pitchFamily="34" charset="-122"/>
                <a:ea typeface="微软雅黑" panose="020B0503020204020204" pitchFamily="34" charset="-122"/>
              </a:rPr>
              <a:t>坡向：</a:t>
            </a:r>
            <a:r>
              <a:rPr lang="zh-CN" altLang="en-US" dirty="0" smtClean="0">
                <a:latin typeface="微软雅黑" panose="020B0503020204020204" pitchFamily="34" charset="-122"/>
                <a:ea typeface="微软雅黑" panose="020B0503020204020204" pitchFamily="34" charset="-122"/>
              </a:rPr>
              <a:t>村域整体西、东南、西南、西北坡向较多。</a:t>
            </a:r>
            <a:endParaRPr lang="en-US" altLang="zh-CN" dirty="0" smtClean="0">
              <a:latin typeface="微软雅黑" panose="020B0503020204020204" pitchFamily="34" charset="-122"/>
              <a:ea typeface="微软雅黑" panose="020B0503020204020204" pitchFamily="34" charset="-122"/>
            </a:endParaRPr>
          </a:p>
        </p:txBody>
      </p:sp>
      <p:sp>
        <p:nvSpPr>
          <p:cNvPr id="29" name="矩形 28"/>
          <p:cNvSpPr/>
          <p:nvPr/>
        </p:nvSpPr>
        <p:spPr>
          <a:xfrm>
            <a:off x="400050" y="1817514"/>
            <a:ext cx="14144626" cy="923330"/>
          </a:xfrm>
          <a:prstGeom prst="rect">
            <a:avLst/>
          </a:prstGeom>
        </p:spPr>
        <p:txBody>
          <a:bodyPr wrap="square">
            <a:spAutoFit/>
          </a:bodyPr>
          <a:lstStyle/>
          <a:p>
            <a:pPr marL="12700" indent="525463" algn="just">
              <a:lnSpc>
                <a:spcPct val="150000"/>
              </a:lnSpc>
            </a:pPr>
            <a:r>
              <a:rPr lang="zh-CN" altLang="en-US" dirty="0" smtClean="0">
                <a:latin typeface="微软雅黑" panose="020B0503020204020204" pitchFamily="34" charset="-122"/>
                <a:ea typeface="微软雅黑" panose="020B0503020204020204" pitchFamily="34" charset="-122"/>
              </a:rPr>
              <a:t>汤家汇村属于亚热带季风气候，其特点是季风显著，四季分明，雨量充沛，冷热适中；春季温暖湿润，夏季光照充足，秋季凉爽，冬季寒冷；年最高气温</a:t>
            </a:r>
            <a:r>
              <a:rPr lang="en-US" altLang="zh-CN" dirty="0" smtClean="0">
                <a:latin typeface="微软雅黑" panose="020B0503020204020204" pitchFamily="34" charset="-122"/>
                <a:ea typeface="微软雅黑" panose="020B0503020204020204" pitchFamily="34" charset="-122"/>
              </a:rPr>
              <a:t>39℃</a:t>
            </a:r>
            <a:r>
              <a:rPr lang="zh-CN" altLang="en-US" dirty="0" smtClean="0">
                <a:latin typeface="微软雅黑" panose="020B0503020204020204" pitchFamily="34" charset="-122"/>
                <a:ea typeface="微软雅黑" panose="020B0503020204020204" pitchFamily="34" charset="-122"/>
              </a:rPr>
              <a:t>，最低气温</a:t>
            </a:r>
            <a:r>
              <a:rPr lang="en-US" altLang="zh-CN" dirty="0" smtClean="0">
                <a:latin typeface="微软雅黑" panose="020B0503020204020204" pitchFamily="34" charset="-122"/>
                <a:ea typeface="微软雅黑" panose="020B0503020204020204" pitchFamily="34" charset="-122"/>
              </a:rPr>
              <a:t>-10℃</a:t>
            </a:r>
            <a:r>
              <a:rPr lang="zh-CN" altLang="en-US" dirty="0" smtClean="0">
                <a:latin typeface="微软雅黑" panose="020B0503020204020204" pitchFamily="34" charset="-122"/>
                <a:ea typeface="微软雅黑" panose="020B0503020204020204" pitchFamily="34" charset="-122"/>
              </a:rPr>
              <a:t>，无霜期</a:t>
            </a:r>
            <a:r>
              <a:rPr lang="en-US" altLang="zh-CN" dirty="0" smtClean="0">
                <a:latin typeface="微软雅黑" panose="020B0503020204020204" pitchFamily="34" charset="-122"/>
                <a:ea typeface="微软雅黑" panose="020B0503020204020204" pitchFamily="34" charset="-122"/>
              </a:rPr>
              <a:t>210</a:t>
            </a:r>
            <a:r>
              <a:rPr lang="zh-CN" altLang="en-US" dirty="0" smtClean="0">
                <a:latin typeface="微软雅黑" panose="020B0503020204020204" pitchFamily="34" charset="-122"/>
                <a:ea typeface="微软雅黑" panose="020B0503020204020204" pitchFamily="34" charset="-122"/>
              </a:rPr>
              <a:t>天左右，年降水量</a:t>
            </a:r>
            <a:r>
              <a:rPr lang="en-US" altLang="zh-CN" dirty="0" smtClean="0">
                <a:latin typeface="微软雅黑" panose="020B0503020204020204" pitchFamily="34" charset="-122"/>
                <a:ea typeface="微软雅黑" panose="020B0503020204020204" pitchFamily="34" charset="-122"/>
              </a:rPr>
              <a:t>1200</a:t>
            </a:r>
            <a:r>
              <a:rPr lang="zh-CN" altLang="en-US" dirty="0" smtClean="0">
                <a:latin typeface="微软雅黑" panose="020B0503020204020204" pitchFamily="34" charset="-122"/>
                <a:ea typeface="微软雅黑" panose="020B0503020204020204" pitchFamily="34" charset="-122"/>
              </a:rPr>
              <a:t>毫米，是农、林、药等各种植物繁衍生长的好地方。</a:t>
            </a:r>
            <a:endParaRPr lang="zh-CN" altLang="en-US" dirty="0">
              <a:latin typeface="微软雅黑" panose="020B0503020204020204" pitchFamily="34" charset="-122"/>
              <a:ea typeface="微软雅黑" panose="020B0503020204020204" pitchFamily="34" charset="-122"/>
            </a:endParaRPr>
          </a:p>
        </p:txBody>
      </p:sp>
      <p:sp>
        <p:nvSpPr>
          <p:cNvPr id="15"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自然条件</a:t>
            </a:r>
            <a:endParaRPr lang="zh-CN" altLang="en-US" sz="3200" b="1" dirty="0">
              <a:solidFill>
                <a:srgbClr val="C00000"/>
              </a:solidFill>
              <a:latin typeface="微软雅黑" panose="020B0503020204020204" charset="-122"/>
              <a:ea typeface="微软雅黑" panose="020B0503020204020204" charset="-122"/>
            </a:endParaRPr>
          </a:p>
        </p:txBody>
      </p:sp>
      <p:sp>
        <p:nvSpPr>
          <p:cNvPr id="16" name="矩形 15"/>
          <p:cNvSpPr/>
          <p:nvPr/>
        </p:nvSpPr>
        <p:spPr>
          <a:xfrm>
            <a:off x="360040" y="1313458"/>
            <a:ext cx="1655019" cy="430758"/>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400" b="1" dirty="0" smtClean="0">
                <a:latin typeface="微软雅黑" panose="020B0503020204020204" charset="-122"/>
                <a:ea typeface="微软雅黑" panose="020B0503020204020204" charset="-122"/>
              </a:rPr>
              <a:t>气候土壤</a:t>
            </a:r>
            <a:endParaRPr lang="zh-CN" altLang="en-US" sz="2400" b="1" dirty="0">
              <a:latin typeface="微软雅黑" panose="020B0503020204020204" charset="-122"/>
              <a:ea typeface="微软雅黑" panose="020B0503020204020204" charset="-122"/>
            </a:endParaRPr>
          </a:p>
        </p:txBody>
      </p:sp>
      <p:sp>
        <p:nvSpPr>
          <p:cNvPr id="19" name="矩形 18"/>
          <p:cNvSpPr/>
          <p:nvPr/>
        </p:nvSpPr>
        <p:spPr>
          <a:xfrm>
            <a:off x="360040" y="2825626"/>
            <a:ext cx="1655019" cy="430758"/>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400" b="1" dirty="0" smtClean="0">
                <a:latin typeface="微软雅黑" panose="020B0503020204020204" charset="-122"/>
                <a:ea typeface="微软雅黑" panose="020B0503020204020204" charset="-122"/>
              </a:rPr>
              <a:t>地形地貌</a:t>
            </a:r>
            <a:endParaRPr lang="zh-CN" altLang="en-US" sz="2400" b="1" dirty="0">
              <a:latin typeface="微软雅黑" panose="020B0503020204020204" charset="-122"/>
              <a:ea typeface="微软雅黑" panose="020B0503020204020204" charset="-122"/>
            </a:endParaRPr>
          </a:p>
        </p:txBody>
      </p:sp>
      <p:pic>
        <p:nvPicPr>
          <p:cNvPr id="356353" name="Picture 1" descr="F:\2024年项目\金寨项目\汤家汇村规划\高程图.jpg"/>
          <p:cNvPicPr>
            <a:picLocks noChangeAspect="1" noChangeArrowheads="1"/>
          </p:cNvPicPr>
          <p:nvPr/>
        </p:nvPicPr>
        <p:blipFill>
          <a:blip r:embed="rId2" cstate="print"/>
          <a:srcRect l="1676" t="14002" r="33736" b="2989"/>
          <a:stretch>
            <a:fillRect/>
          </a:stretch>
        </p:blipFill>
        <p:spPr bwMode="auto">
          <a:xfrm>
            <a:off x="70843" y="5150839"/>
            <a:ext cx="4968552" cy="4515547"/>
          </a:xfrm>
          <a:prstGeom prst="rect">
            <a:avLst/>
          </a:prstGeom>
          <a:noFill/>
        </p:spPr>
      </p:pic>
      <p:pic>
        <p:nvPicPr>
          <p:cNvPr id="356354" name="Picture 2" descr="F:\2024年项目\金寨项目\汤家汇村规划\坡度图.jpg"/>
          <p:cNvPicPr>
            <a:picLocks noChangeAspect="1" noChangeArrowheads="1"/>
          </p:cNvPicPr>
          <p:nvPr/>
        </p:nvPicPr>
        <p:blipFill>
          <a:blip r:embed="rId3" cstate="print"/>
          <a:srcRect l="1725" t="13416" r="32731" b="3652"/>
          <a:stretch>
            <a:fillRect/>
          </a:stretch>
        </p:blipFill>
        <p:spPr bwMode="auto">
          <a:xfrm>
            <a:off x="4895379" y="5012395"/>
            <a:ext cx="5040560" cy="4509975"/>
          </a:xfrm>
          <a:prstGeom prst="rect">
            <a:avLst/>
          </a:prstGeom>
          <a:noFill/>
        </p:spPr>
      </p:pic>
      <p:pic>
        <p:nvPicPr>
          <p:cNvPr id="356355" name="Picture 3" descr="F:\2024年项目\金寨项目\汤家汇村规划\坡向图.jpg"/>
          <p:cNvPicPr>
            <a:picLocks noChangeAspect="1" noChangeArrowheads="1"/>
          </p:cNvPicPr>
          <p:nvPr/>
        </p:nvPicPr>
        <p:blipFill>
          <a:blip r:embed="rId4" cstate="print"/>
          <a:srcRect l="1597" t="14475" r="34213" b="3940"/>
          <a:stretch>
            <a:fillRect/>
          </a:stretch>
        </p:blipFill>
        <p:spPr bwMode="auto">
          <a:xfrm>
            <a:off x="9791923" y="5057874"/>
            <a:ext cx="4967387" cy="4464496"/>
          </a:xfrm>
          <a:prstGeom prst="rect">
            <a:avLst/>
          </a:prstGeom>
          <a:noFill/>
        </p:spPr>
      </p:pic>
    </p:spTree>
    <p:extLst>
      <p:ext uri="{BB962C8B-B14F-4D97-AF65-F5344CB8AC3E}">
        <p14:creationId xmlns:p14="http://schemas.microsoft.com/office/powerpoint/2010/main" xmlns="" val="26412589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矩形 42"/>
          <p:cNvSpPr/>
          <p:nvPr/>
        </p:nvSpPr>
        <p:spPr>
          <a:xfrm>
            <a:off x="2447107" y="1169442"/>
            <a:ext cx="12672242"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“西山药库、中药材之乡“</a:t>
            </a:r>
          </a:p>
        </p:txBody>
      </p:sp>
      <p:sp>
        <p:nvSpPr>
          <p:cNvPr id="22" name="矩形 21"/>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2.2</a:t>
            </a:r>
            <a:endParaRPr lang="en-US" altLang="zh-CN" sz="3200" b="1" dirty="0">
              <a:solidFill>
                <a:schemeClr val="bg1"/>
              </a:solidFill>
              <a:latin typeface="微软雅黑" panose="020B0503020204020204" charset="-122"/>
              <a:ea typeface="微软雅黑" panose="020B0503020204020204" charset="-122"/>
            </a:endParaRPr>
          </a:p>
        </p:txBody>
      </p:sp>
      <p:sp>
        <p:nvSpPr>
          <p:cNvPr id="32" name="矩形 31"/>
          <p:cNvSpPr/>
          <p:nvPr/>
        </p:nvSpPr>
        <p:spPr>
          <a:xfrm>
            <a:off x="9863931" y="1817514"/>
            <a:ext cx="4680744" cy="292592"/>
          </a:xfrm>
          <a:prstGeom prst="rect">
            <a:avLst/>
          </a:prstGeom>
          <a:noFill/>
          <a:ln w="3175">
            <a:solidFill>
              <a:schemeClr val="accent2">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dirty="0" smtClean="0">
                <a:solidFill>
                  <a:srgbClr val="C12303"/>
                </a:solidFill>
                <a:latin typeface="微软雅黑" panose="020B0503020204020204" pitchFamily="34" charset="-122"/>
                <a:ea typeface="微软雅黑" panose="020B0503020204020204" pitchFamily="34" charset="-122"/>
              </a:rPr>
              <a:t>林地</a:t>
            </a:r>
            <a:endParaRPr lang="zh-CN" altLang="en-US" sz="1400" b="1" dirty="0">
              <a:solidFill>
                <a:srgbClr val="C12303"/>
              </a:solidFill>
              <a:latin typeface="微软雅黑" panose="020B0503020204020204" pitchFamily="34" charset="-122"/>
              <a:ea typeface="微软雅黑" panose="020B0503020204020204" pitchFamily="34" charset="-122"/>
            </a:endParaRPr>
          </a:p>
        </p:txBody>
      </p:sp>
      <p:sp>
        <p:nvSpPr>
          <p:cNvPr id="34" name="矩形 33"/>
          <p:cNvSpPr/>
          <p:nvPr/>
        </p:nvSpPr>
        <p:spPr>
          <a:xfrm>
            <a:off x="9863931" y="4625826"/>
            <a:ext cx="4680744" cy="290312"/>
          </a:xfrm>
          <a:prstGeom prst="rect">
            <a:avLst/>
          </a:prstGeom>
          <a:noFill/>
          <a:ln w="3175">
            <a:solidFill>
              <a:schemeClr val="accent2">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dirty="0" smtClean="0">
                <a:solidFill>
                  <a:srgbClr val="C12303"/>
                </a:solidFill>
                <a:latin typeface="微软雅黑" panose="020B0503020204020204" pitchFamily="34" charset="-122"/>
                <a:ea typeface="微软雅黑" panose="020B0503020204020204" pitchFamily="34" charset="-122"/>
              </a:rPr>
              <a:t>水田、旱地</a:t>
            </a:r>
            <a:endParaRPr lang="zh-CN" altLang="en-US" sz="1400" b="1" dirty="0">
              <a:solidFill>
                <a:srgbClr val="C12303"/>
              </a:solidFill>
              <a:latin typeface="微软雅黑" panose="020B0503020204020204" pitchFamily="34" charset="-122"/>
              <a:ea typeface="微软雅黑" panose="020B0503020204020204" pitchFamily="34" charset="-122"/>
            </a:endParaRPr>
          </a:p>
        </p:txBody>
      </p:sp>
      <p:sp>
        <p:nvSpPr>
          <p:cNvPr id="35" name="矩形 34"/>
          <p:cNvSpPr/>
          <p:nvPr/>
        </p:nvSpPr>
        <p:spPr>
          <a:xfrm>
            <a:off x="9863931" y="7432675"/>
            <a:ext cx="4680744" cy="291776"/>
          </a:xfrm>
          <a:prstGeom prst="rect">
            <a:avLst/>
          </a:prstGeom>
          <a:noFill/>
          <a:ln w="3175">
            <a:solidFill>
              <a:schemeClr val="accent2">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dirty="0" smtClean="0">
                <a:solidFill>
                  <a:srgbClr val="C12303"/>
                </a:solidFill>
                <a:latin typeface="微软雅黑" panose="020B0503020204020204" pitchFamily="34" charset="-122"/>
                <a:ea typeface="微软雅黑" panose="020B0503020204020204" pitchFamily="34" charset="-122"/>
              </a:rPr>
              <a:t>园地</a:t>
            </a:r>
            <a:endParaRPr lang="zh-CN" altLang="en-US" sz="1400" b="1" dirty="0">
              <a:solidFill>
                <a:srgbClr val="C12303"/>
              </a:solidFill>
              <a:latin typeface="微软雅黑" panose="020B0503020204020204" pitchFamily="34" charset="-122"/>
              <a:ea typeface="微软雅黑" panose="020B0503020204020204" pitchFamily="34" charset="-122"/>
            </a:endParaRPr>
          </a:p>
        </p:txBody>
      </p:sp>
      <p:sp>
        <p:nvSpPr>
          <p:cNvPr id="37" name="TextBox 7"/>
          <p:cNvSpPr txBox="1">
            <a:spLocks noChangeArrowheads="1"/>
          </p:cNvSpPr>
          <p:nvPr/>
        </p:nvSpPr>
        <p:spPr bwMode="auto">
          <a:xfrm>
            <a:off x="503237" y="1745506"/>
            <a:ext cx="4248125" cy="8915449"/>
          </a:xfrm>
          <a:prstGeom prst="rect">
            <a:avLst/>
          </a:prstGeom>
          <a:noFill/>
          <a:ln w="9525">
            <a:noFill/>
            <a:miter lim="800000"/>
            <a:headEnd/>
            <a:tailEnd/>
          </a:ln>
        </p:spPr>
        <p:txBody>
          <a:bodyPr wrap="square" lIns="147505" tIns="73753" rIns="147505" bIns="73753">
            <a:spAutoFit/>
          </a:bodyPr>
          <a:lstStyle/>
          <a:p>
            <a:pPr indent="457180">
              <a:lnSpc>
                <a:spcPct val="150000"/>
              </a:lnSpc>
              <a:spcBef>
                <a:spcPts val="50"/>
              </a:spcBef>
              <a:spcAft>
                <a:spcPts val="50"/>
              </a:spcAft>
            </a:pPr>
            <a:r>
              <a:rPr lang="zh-CN" altLang="en-US" sz="2000" b="1" dirty="0" smtClean="0">
                <a:latin typeface="微软雅黑" panose="020B0503020204020204" charset="-122"/>
                <a:ea typeface="微软雅黑" panose="020B0503020204020204" charset="-122"/>
                <a:cs typeface="微软雅黑" panose="020B0503020204020204" charset="-122"/>
              </a:rPr>
              <a:t>汤家汇村是</a:t>
            </a:r>
            <a:r>
              <a:rPr lang="zh-CN" altLang="en-US" sz="2000" b="1" dirty="0" smtClean="0">
                <a:latin typeface="微软雅黑" panose="020B0503020204020204" charset="-122"/>
                <a:ea typeface="微软雅黑" panose="020B0503020204020204" charset="-122"/>
                <a:cs typeface="微软雅黑" panose="020B0503020204020204" charset="-122"/>
              </a:rPr>
              <a:t>典型的</a:t>
            </a:r>
            <a:r>
              <a:rPr lang="zh-CN" altLang="en-US" sz="2000" b="1" kern="100" dirty="0" smtClean="0">
                <a:solidFill>
                  <a:srgbClr val="C12303"/>
                </a:solidFill>
                <a:latin typeface="微软雅黑" panose="020B0503020204020204" pitchFamily="34" charset="-122"/>
                <a:ea typeface="微软雅黑" panose="020B0503020204020204" pitchFamily="34" charset="-122"/>
              </a:rPr>
              <a:t>以林地为主的山区大村。</a:t>
            </a:r>
            <a:endParaRPr lang="en-US" altLang="zh-CN" sz="2400" b="1" kern="100" dirty="0" smtClean="0">
              <a:solidFill>
                <a:srgbClr val="C12303"/>
              </a:solidFill>
              <a:latin typeface="微软雅黑" panose="020B0503020204020204" pitchFamily="34" charset="-122"/>
              <a:ea typeface="微软雅黑" panose="020B0503020204020204" pitchFamily="34" charset="-122"/>
            </a:endParaRPr>
          </a:p>
          <a:p>
            <a:pPr indent="457180">
              <a:lnSpc>
                <a:spcPct val="150000"/>
              </a:lnSpc>
              <a:spcBef>
                <a:spcPts val="50"/>
              </a:spcBef>
              <a:spcAft>
                <a:spcPts val="50"/>
              </a:spcAft>
            </a:pPr>
            <a:r>
              <a:rPr lang="zh-CN" altLang="en-US" sz="2000" b="1" dirty="0" smtClean="0">
                <a:latin typeface="微软雅黑" pitchFamily="34" charset="-122"/>
                <a:ea typeface="微软雅黑" pitchFamily="34" charset="-122"/>
              </a:rPr>
              <a:t>土地资源</a:t>
            </a:r>
            <a:r>
              <a:rPr lang="en-US" altLang="zh-CN" sz="2000" b="1"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主要构成为农用地、建设用地、林草地、园地等，其中农用地占比较大；</a:t>
            </a:r>
            <a:endParaRPr lang="en-US" altLang="zh-CN" dirty="0" smtClean="0">
              <a:latin typeface="微软雅黑" pitchFamily="34" charset="-122"/>
              <a:ea typeface="微软雅黑" pitchFamily="34" charset="-122"/>
            </a:endParaRPr>
          </a:p>
          <a:p>
            <a:pPr indent="457180">
              <a:lnSpc>
                <a:spcPct val="150000"/>
              </a:lnSpc>
              <a:spcBef>
                <a:spcPts val="50"/>
              </a:spcBef>
              <a:spcAft>
                <a:spcPts val="50"/>
              </a:spcAft>
            </a:pPr>
            <a:r>
              <a:rPr lang="zh-CN" altLang="en-US" sz="2000" b="1" dirty="0" smtClean="0">
                <a:latin typeface="微软雅黑" pitchFamily="34" charset="-122"/>
                <a:ea typeface="微软雅黑" pitchFamily="34" charset="-122"/>
              </a:rPr>
              <a:t>水资源</a:t>
            </a:r>
            <a:r>
              <a:rPr lang="en-US" altLang="zh-CN" sz="2000" b="1"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村域水资源较丰富，梅溪河穿村而过，零星坑塘水面点缀分布。</a:t>
            </a:r>
            <a:endParaRPr lang="en-US" altLang="zh-CN" dirty="0" smtClean="0">
              <a:latin typeface="微软雅黑" pitchFamily="34" charset="-122"/>
              <a:ea typeface="微软雅黑" pitchFamily="34" charset="-122"/>
            </a:endParaRPr>
          </a:p>
          <a:p>
            <a:pPr indent="457180">
              <a:lnSpc>
                <a:spcPct val="150000"/>
              </a:lnSpc>
              <a:spcBef>
                <a:spcPts val="50"/>
              </a:spcBef>
              <a:spcAft>
                <a:spcPts val="50"/>
              </a:spcAft>
            </a:pPr>
            <a:r>
              <a:rPr lang="zh-CN" altLang="en-US" sz="2000" b="1" dirty="0" smtClean="0">
                <a:latin typeface="微软雅黑" pitchFamily="34" charset="-122"/>
                <a:ea typeface="微软雅黑" pitchFamily="34" charset="-122"/>
              </a:rPr>
              <a:t>森林资源</a:t>
            </a:r>
            <a:r>
              <a:rPr lang="en-US" altLang="zh-CN" sz="2000" b="1"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村域森林资源较多，主要构成为乔木林地、其他林地等。</a:t>
            </a:r>
            <a:endParaRPr lang="en-US" altLang="zh-CN" dirty="0" smtClean="0">
              <a:latin typeface="微软雅黑" pitchFamily="34" charset="-122"/>
              <a:ea typeface="微软雅黑" pitchFamily="34" charset="-122"/>
            </a:endParaRPr>
          </a:p>
          <a:p>
            <a:pPr indent="457180">
              <a:lnSpc>
                <a:spcPct val="150000"/>
              </a:lnSpc>
              <a:spcBef>
                <a:spcPts val="50"/>
              </a:spcBef>
              <a:spcAft>
                <a:spcPts val="50"/>
              </a:spcAft>
            </a:pPr>
            <a:r>
              <a:rPr lang="zh-CN" altLang="en-US" sz="2000" b="1" dirty="0" smtClean="0">
                <a:latin typeface="微软雅黑" pitchFamily="34" charset="-122"/>
                <a:ea typeface="微软雅黑" pitchFamily="34" charset="-122"/>
              </a:rPr>
              <a:t>生物资源</a:t>
            </a:r>
            <a:endParaRPr lang="en-US" altLang="zh-CN" sz="2000" b="1" dirty="0" smtClean="0">
              <a:latin typeface="微软雅黑" pitchFamily="34" charset="-122"/>
              <a:ea typeface="微软雅黑" pitchFamily="34" charset="-122"/>
            </a:endParaRPr>
          </a:p>
          <a:p>
            <a:pPr indent="457180">
              <a:lnSpc>
                <a:spcPct val="150000"/>
              </a:lnSpc>
              <a:spcBef>
                <a:spcPts val="50"/>
              </a:spcBef>
              <a:spcAft>
                <a:spcPts val="50"/>
              </a:spcAft>
            </a:pPr>
            <a:r>
              <a:rPr lang="zh-CN" altLang="en-US" b="1" dirty="0" smtClean="0">
                <a:latin typeface="微软雅黑" pitchFamily="34" charset="-122"/>
                <a:ea typeface="微软雅黑" pitchFamily="34" charset="-122"/>
              </a:rPr>
              <a:t>植物：</a:t>
            </a:r>
            <a:r>
              <a:rPr lang="zh-CN" altLang="en-US" dirty="0" smtClean="0">
                <a:latin typeface="微软雅黑" pitchFamily="34" charset="-122"/>
                <a:ea typeface="微软雅黑" pitchFamily="34" charset="-122"/>
              </a:rPr>
              <a:t>植物资源有粮油作物、经济作物、蔬菜、瓜果、花卉以及林业资源。</a:t>
            </a:r>
            <a:endParaRPr lang="en-US" altLang="zh-CN" dirty="0" smtClean="0">
              <a:latin typeface="微软雅黑" pitchFamily="34" charset="-122"/>
              <a:ea typeface="微软雅黑" pitchFamily="34" charset="-122"/>
            </a:endParaRPr>
          </a:p>
          <a:p>
            <a:pPr indent="457180">
              <a:lnSpc>
                <a:spcPct val="150000"/>
              </a:lnSpc>
              <a:spcBef>
                <a:spcPts val="50"/>
              </a:spcBef>
              <a:spcAft>
                <a:spcPts val="50"/>
              </a:spcAft>
            </a:pPr>
            <a:r>
              <a:rPr lang="zh-CN" altLang="en-US" b="1" dirty="0" smtClean="0">
                <a:latin typeface="微软雅黑" pitchFamily="34" charset="-122"/>
                <a:ea typeface="微软雅黑" pitchFamily="34" charset="-122"/>
              </a:rPr>
              <a:t>地方特产：</a:t>
            </a:r>
            <a:r>
              <a:rPr lang="zh-CN" altLang="en-US" dirty="0" smtClean="0">
                <a:latin typeface="微软雅黑" pitchFamily="34" charset="-122"/>
                <a:ea typeface="微软雅黑" pitchFamily="34" charset="-122"/>
              </a:rPr>
              <a:t>盛产天麻、灵芝、茯苓、木耳、香菇、松乳菇</a:t>
            </a:r>
            <a:r>
              <a:rPr lang="en-US" altLang="zh-CN"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雷打菇</a:t>
            </a:r>
            <a:r>
              <a:rPr lang="en-US" altLang="zh-CN"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、杜仲、断血流、七叶一枝花等</a:t>
            </a:r>
            <a:r>
              <a:rPr lang="en-US" altLang="zh-CN" dirty="0" smtClean="0">
                <a:latin typeface="微软雅黑" pitchFamily="34" charset="-122"/>
                <a:ea typeface="微软雅黑" pitchFamily="34" charset="-122"/>
              </a:rPr>
              <a:t>180</a:t>
            </a:r>
            <a:r>
              <a:rPr lang="zh-CN" altLang="en-US" dirty="0" smtClean="0">
                <a:latin typeface="微软雅黑" pitchFamily="34" charset="-122"/>
                <a:ea typeface="微软雅黑" pitchFamily="34" charset="-122"/>
              </a:rPr>
              <a:t>余种中药材和菌类，是著名的</a:t>
            </a:r>
            <a:r>
              <a:rPr lang="zh-CN" altLang="en-US" b="1" dirty="0" smtClean="0">
                <a:solidFill>
                  <a:srgbClr val="C12303"/>
                </a:solidFill>
                <a:latin typeface="微软雅黑" pitchFamily="34" charset="-122"/>
                <a:ea typeface="微软雅黑" pitchFamily="34" charset="-122"/>
              </a:rPr>
              <a:t>西山药库、中药材之乡。</a:t>
            </a:r>
            <a:endParaRPr lang="en-US" altLang="zh-CN" b="1" dirty="0" smtClean="0">
              <a:solidFill>
                <a:srgbClr val="C12303"/>
              </a:solidFill>
              <a:latin typeface="微软雅黑" pitchFamily="34" charset="-122"/>
              <a:ea typeface="微软雅黑" pitchFamily="34" charset="-122"/>
            </a:endParaRPr>
          </a:p>
          <a:p>
            <a:pPr indent="457180">
              <a:lnSpc>
                <a:spcPct val="150000"/>
              </a:lnSpc>
              <a:spcBef>
                <a:spcPts val="50"/>
              </a:spcBef>
              <a:spcAft>
                <a:spcPts val="50"/>
              </a:spcAft>
            </a:pPr>
            <a:r>
              <a:rPr lang="zh-CN" altLang="en-US" b="1" dirty="0" smtClean="0">
                <a:latin typeface="微软雅黑" pitchFamily="34" charset="-122"/>
                <a:ea typeface="微软雅黑" pitchFamily="34" charset="-122"/>
              </a:rPr>
              <a:t>动物：</a:t>
            </a:r>
            <a:r>
              <a:rPr lang="zh-CN" altLang="en-US" dirty="0" smtClean="0">
                <a:latin typeface="微软雅黑" pitchFamily="34" charset="-122"/>
                <a:ea typeface="微软雅黑" pitchFamily="34" charset="-122"/>
              </a:rPr>
              <a:t>拥有野生动物资源</a:t>
            </a:r>
            <a:r>
              <a:rPr lang="en-US" altLang="zh-CN" dirty="0" smtClean="0">
                <a:latin typeface="微软雅黑" pitchFamily="34" charset="-122"/>
                <a:ea typeface="微软雅黑" pitchFamily="34" charset="-122"/>
              </a:rPr>
              <a:t>200</a:t>
            </a:r>
            <a:r>
              <a:rPr lang="zh-CN" altLang="en-US" dirty="0" smtClean="0">
                <a:latin typeface="微软雅黑" pitchFamily="34" charset="-122"/>
                <a:ea typeface="微软雅黑" pitchFamily="34" charset="-122"/>
              </a:rPr>
              <a:t>余种，有大鲵</a:t>
            </a:r>
            <a:r>
              <a:rPr lang="en-US" altLang="zh-CN"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娃娃鱼</a:t>
            </a:r>
            <a:r>
              <a:rPr lang="en-US" altLang="zh-CN"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、香獐、石蛙、野山羊等国家级保护动物和珍稀野生动物。</a:t>
            </a:r>
            <a:endParaRPr lang="en-US" altLang="zh-CN" dirty="0" smtClean="0">
              <a:latin typeface="微软雅黑" pitchFamily="34" charset="-122"/>
              <a:ea typeface="微软雅黑" pitchFamily="34" charset="-122"/>
            </a:endParaRPr>
          </a:p>
        </p:txBody>
      </p:sp>
      <p:sp>
        <p:nvSpPr>
          <p:cNvPr id="42" name="矩形 41"/>
          <p:cNvSpPr/>
          <p:nvPr/>
        </p:nvSpPr>
        <p:spPr>
          <a:xfrm>
            <a:off x="5759475" y="5129881"/>
            <a:ext cx="936104" cy="3600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smtClean="0">
                <a:solidFill>
                  <a:schemeClr val="bg1"/>
                </a:solidFill>
                <a:latin typeface="微软雅黑" pitchFamily="34" charset="-122"/>
                <a:ea typeface="微软雅黑" pitchFamily="34" charset="-122"/>
              </a:rPr>
              <a:t>碧根果</a:t>
            </a:r>
          </a:p>
        </p:txBody>
      </p:sp>
      <p:sp>
        <p:nvSpPr>
          <p:cNvPr id="45" name="矩形 44"/>
          <p:cNvSpPr/>
          <p:nvPr/>
        </p:nvSpPr>
        <p:spPr>
          <a:xfrm>
            <a:off x="4823371" y="6354017"/>
            <a:ext cx="936104" cy="3600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smtClean="0">
                <a:solidFill>
                  <a:schemeClr val="bg1"/>
                </a:solidFill>
                <a:latin typeface="微软雅黑" pitchFamily="34" charset="-122"/>
                <a:ea typeface="微软雅黑" pitchFamily="34" charset="-122"/>
              </a:rPr>
              <a:t>小麦</a:t>
            </a:r>
            <a:endParaRPr lang="zh-CN" altLang="en-US" b="1" dirty="0">
              <a:solidFill>
                <a:schemeClr val="bg1"/>
              </a:solidFill>
              <a:latin typeface="微软雅黑" pitchFamily="34" charset="-122"/>
              <a:ea typeface="微软雅黑" pitchFamily="34" charset="-122"/>
            </a:endParaRPr>
          </a:p>
        </p:txBody>
      </p:sp>
      <p:sp>
        <p:nvSpPr>
          <p:cNvPr id="50" name="矩形 49"/>
          <p:cNvSpPr/>
          <p:nvPr/>
        </p:nvSpPr>
        <p:spPr>
          <a:xfrm>
            <a:off x="5759475" y="6354017"/>
            <a:ext cx="936104" cy="3600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smtClean="0">
                <a:solidFill>
                  <a:schemeClr val="bg1"/>
                </a:solidFill>
                <a:latin typeface="微软雅黑" pitchFamily="34" charset="-122"/>
                <a:ea typeface="微软雅黑" pitchFamily="34" charset="-122"/>
              </a:rPr>
              <a:t>碧根果</a:t>
            </a:r>
          </a:p>
        </p:txBody>
      </p:sp>
      <p:grpSp>
        <p:nvGrpSpPr>
          <p:cNvPr id="44" name="组合 43"/>
          <p:cNvGrpSpPr/>
          <p:nvPr/>
        </p:nvGrpSpPr>
        <p:grpSpPr>
          <a:xfrm>
            <a:off x="4679355" y="7146109"/>
            <a:ext cx="5040560" cy="3205608"/>
            <a:chOff x="4978836" y="7650162"/>
            <a:chExt cx="4669071" cy="2991900"/>
          </a:xfrm>
        </p:grpSpPr>
        <p:pic>
          <p:nvPicPr>
            <p:cNvPr id="5123" name="Picture 3" descr="E:\金寨村庄规划\金寨县铁冲乡前营村\现场照片\储\20230903_122559.jpg"/>
            <p:cNvPicPr>
              <a:picLocks noChangeAspect="1" noChangeArrowheads="1"/>
            </p:cNvPicPr>
            <p:nvPr/>
          </p:nvPicPr>
          <p:blipFill>
            <a:blip r:embed="rId3" cstate="print"/>
            <a:stretch>
              <a:fillRect/>
            </a:stretch>
          </p:blipFill>
          <p:spPr bwMode="auto">
            <a:xfrm>
              <a:off x="5045537" y="7650777"/>
              <a:ext cx="2267834" cy="1459613"/>
            </a:xfrm>
            <a:prstGeom prst="rect">
              <a:avLst/>
            </a:prstGeom>
            <a:noFill/>
          </p:spPr>
        </p:pic>
        <p:pic>
          <p:nvPicPr>
            <p:cNvPr id="5124" name="Picture 4" descr="E:\金寨村庄规划\金寨县铁冲乡前营村\现场照片\储\20230903_105422.jpg"/>
            <p:cNvPicPr>
              <a:picLocks noChangeAspect="1" noChangeArrowheads="1"/>
            </p:cNvPicPr>
            <p:nvPr/>
          </p:nvPicPr>
          <p:blipFill>
            <a:blip r:embed="rId4" cstate="print"/>
            <a:stretch>
              <a:fillRect/>
            </a:stretch>
          </p:blipFill>
          <p:spPr bwMode="auto">
            <a:xfrm>
              <a:off x="7446774" y="7650162"/>
              <a:ext cx="2201133" cy="1461211"/>
            </a:xfrm>
            <a:prstGeom prst="rect">
              <a:avLst/>
            </a:prstGeom>
            <a:noFill/>
          </p:spPr>
        </p:pic>
        <p:pic>
          <p:nvPicPr>
            <p:cNvPr id="20" name="Picture 3" descr="E:\金寨村庄规划\金寨县铁冲乡前营村\现场照片\储\20230903_122559.jpg"/>
            <p:cNvPicPr>
              <a:picLocks noChangeAspect="1" noChangeArrowheads="1"/>
            </p:cNvPicPr>
            <p:nvPr/>
          </p:nvPicPr>
          <p:blipFill>
            <a:blip r:embed="rId5" cstate="print"/>
            <a:stretch>
              <a:fillRect/>
            </a:stretch>
          </p:blipFill>
          <p:spPr bwMode="auto">
            <a:xfrm>
              <a:off x="5039395" y="9291699"/>
              <a:ext cx="2304256" cy="1305984"/>
            </a:xfrm>
            <a:prstGeom prst="rect">
              <a:avLst/>
            </a:prstGeom>
            <a:noFill/>
          </p:spPr>
        </p:pic>
        <p:pic>
          <p:nvPicPr>
            <p:cNvPr id="5125" name="Picture 5" descr="E:\金寨村庄规划\金寨县铁冲乡前营村\现场照片\储\20230903_105451.jpg"/>
            <p:cNvPicPr>
              <a:picLocks noChangeAspect="1" noChangeArrowheads="1"/>
            </p:cNvPicPr>
            <p:nvPr/>
          </p:nvPicPr>
          <p:blipFill>
            <a:blip r:embed="rId6" cstate="print"/>
            <a:stretch>
              <a:fillRect/>
            </a:stretch>
          </p:blipFill>
          <p:spPr bwMode="auto">
            <a:xfrm>
              <a:off x="7415659" y="9321830"/>
              <a:ext cx="2232248" cy="1265172"/>
            </a:xfrm>
            <a:prstGeom prst="rect">
              <a:avLst/>
            </a:prstGeom>
            <a:noFill/>
          </p:spPr>
        </p:pic>
        <p:sp>
          <p:nvSpPr>
            <p:cNvPr id="28" name="TextBox 27"/>
            <p:cNvSpPr txBox="1"/>
            <p:nvPr/>
          </p:nvSpPr>
          <p:spPr>
            <a:xfrm>
              <a:off x="5061848" y="8658273"/>
              <a:ext cx="697627" cy="400110"/>
            </a:xfrm>
            <a:prstGeom prst="rect">
              <a:avLst/>
            </a:prstGeom>
            <a:noFill/>
          </p:spPr>
          <p:txBody>
            <a:bodyPr wrap="none" rtlCol="0">
              <a:spAutoFit/>
            </a:bodyPr>
            <a:lstStyle/>
            <a:p>
              <a:r>
                <a:rPr lang="zh-CN" altLang="en-US" sz="2000" b="1" dirty="0" smtClean="0">
                  <a:solidFill>
                    <a:schemeClr val="bg1"/>
                  </a:solidFill>
                  <a:latin typeface="微软雅黑" pitchFamily="34" charset="-122"/>
                  <a:ea typeface="微软雅黑" pitchFamily="34" charset="-122"/>
                </a:rPr>
                <a:t>农田</a:t>
              </a:r>
              <a:endParaRPr lang="zh-CN" altLang="en-US" sz="2000" b="1" dirty="0">
                <a:solidFill>
                  <a:schemeClr val="bg1"/>
                </a:solidFill>
                <a:latin typeface="微软雅黑" pitchFamily="34" charset="-122"/>
                <a:ea typeface="微软雅黑" pitchFamily="34" charset="-122"/>
              </a:endParaRPr>
            </a:p>
          </p:txBody>
        </p:sp>
        <p:sp>
          <p:nvSpPr>
            <p:cNvPr id="29" name="TextBox 28"/>
            <p:cNvSpPr txBox="1"/>
            <p:nvPr/>
          </p:nvSpPr>
          <p:spPr>
            <a:xfrm>
              <a:off x="7415659" y="8658272"/>
              <a:ext cx="646212" cy="373436"/>
            </a:xfrm>
            <a:prstGeom prst="rect">
              <a:avLst/>
            </a:prstGeom>
            <a:noFill/>
          </p:spPr>
          <p:txBody>
            <a:bodyPr wrap="none" rtlCol="0">
              <a:spAutoFit/>
            </a:bodyPr>
            <a:lstStyle/>
            <a:p>
              <a:r>
                <a:rPr lang="zh-CN" altLang="en-US" sz="2000" b="1" dirty="0" smtClean="0">
                  <a:solidFill>
                    <a:schemeClr val="bg1"/>
                  </a:solidFill>
                  <a:latin typeface="微软雅黑" pitchFamily="34" charset="-122"/>
                  <a:ea typeface="微软雅黑" pitchFamily="34" charset="-122"/>
                </a:rPr>
                <a:t>树林</a:t>
              </a:r>
              <a:endParaRPr lang="zh-CN" altLang="en-US" sz="2000" b="1" dirty="0">
                <a:solidFill>
                  <a:schemeClr val="bg1"/>
                </a:solidFill>
                <a:latin typeface="微软雅黑" pitchFamily="34" charset="-122"/>
                <a:ea typeface="微软雅黑" pitchFamily="34" charset="-122"/>
              </a:endParaRPr>
            </a:p>
          </p:txBody>
        </p:sp>
        <p:sp>
          <p:nvSpPr>
            <p:cNvPr id="30" name="TextBox 29"/>
            <p:cNvSpPr txBox="1"/>
            <p:nvPr/>
          </p:nvSpPr>
          <p:spPr>
            <a:xfrm>
              <a:off x="4978836" y="10268626"/>
              <a:ext cx="646212" cy="373436"/>
            </a:xfrm>
            <a:prstGeom prst="rect">
              <a:avLst/>
            </a:prstGeom>
            <a:noFill/>
          </p:spPr>
          <p:txBody>
            <a:bodyPr wrap="none" rtlCol="0">
              <a:spAutoFit/>
            </a:bodyPr>
            <a:lstStyle/>
            <a:p>
              <a:r>
                <a:rPr lang="zh-CN" altLang="en-US" sz="2000" b="1" dirty="0" smtClean="0">
                  <a:solidFill>
                    <a:schemeClr val="bg1"/>
                  </a:solidFill>
                  <a:latin typeface="微软雅黑" pitchFamily="34" charset="-122"/>
                  <a:ea typeface="微软雅黑" pitchFamily="34" charset="-122"/>
                </a:rPr>
                <a:t>农田</a:t>
              </a:r>
              <a:endParaRPr lang="zh-CN" altLang="en-US" sz="2000" b="1" dirty="0">
                <a:solidFill>
                  <a:schemeClr val="bg1"/>
                </a:solidFill>
                <a:latin typeface="微软雅黑" pitchFamily="34" charset="-122"/>
                <a:ea typeface="微软雅黑" pitchFamily="34" charset="-122"/>
              </a:endParaRPr>
            </a:p>
          </p:txBody>
        </p:sp>
        <p:sp>
          <p:nvSpPr>
            <p:cNvPr id="31" name="TextBox 30"/>
            <p:cNvSpPr txBox="1"/>
            <p:nvPr/>
          </p:nvSpPr>
          <p:spPr>
            <a:xfrm>
              <a:off x="7415659" y="10268625"/>
              <a:ext cx="883789" cy="373436"/>
            </a:xfrm>
            <a:prstGeom prst="rect">
              <a:avLst/>
            </a:prstGeom>
            <a:noFill/>
          </p:spPr>
          <p:txBody>
            <a:bodyPr wrap="none" rtlCol="0">
              <a:spAutoFit/>
            </a:bodyPr>
            <a:lstStyle/>
            <a:p>
              <a:r>
                <a:rPr lang="zh-CN" altLang="en-US" sz="2000" b="1" dirty="0" smtClean="0">
                  <a:solidFill>
                    <a:schemeClr val="bg1"/>
                  </a:solidFill>
                  <a:latin typeface="微软雅黑" pitchFamily="34" charset="-122"/>
                  <a:ea typeface="微软雅黑" pitchFamily="34" charset="-122"/>
                </a:rPr>
                <a:t>梅溪河</a:t>
              </a:r>
              <a:endParaRPr lang="zh-CN" altLang="en-US" sz="2000" b="1" dirty="0">
                <a:solidFill>
                  <a:schemeClr val="bg1"/>
                </a:solidFill>
                <a:latin typeface="微软雅黑" pitchFamily="34" charset="-122"/>
                <a:ea typeface="微软雅黑" pitchFamily="34" charset="-122"/>
              </a:endParaRPr>
            </a:p>
          </p:txBody>
        </p:sp>
      </p:grpSp>
      <p:sp>
        <p:nvSpPr>
          <p:cNvPr id="38"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自然条件</a:t>
            </a:r>
            <a:endParaRPr lang="zh-CN" altLang="en-US" sz="3200" b="1" dirty="0">
              <a:solidFill>
                <a:srgbClr val="C00000"/>
              </a:solidFill>
              <a:latin typeface="微软雅黑" panose="020B0503020204020204" charset="-122"/>
              <a:ea typeface="微软雅黑" panose="020B0503020204020204" charset="-122"/>
            </a:endParaRPr>
          </a:p>
        </p:txBody>
      </p:sp>
      <p:sp>
        <p:nvSpPr>
          <p:cNvPr id="40" name="矩形 39"/>
          <p:cNvSpPr/>
          <p:nvPr/>
        </p:nvSpPr>
        <p:spPr>
          <a:xfrm>
            <a:off x="0" y="1169442"/>
            <a:ext cx="244710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自然资源</a:t>
            </a:r>
            <a:endParaRPr lang="zh-CN" altLang="en-US" sz="2800" b="1" dirty="0">
              <a:latin typeface="微软雅黑" panose="020B0503020204020204" charset="-122"/>
              <a:ea typeface="微软雅黑" panose="020B0503020204020204" charset="-122"/>
            </a:endParaRPr>
          </a:p>
        </p:txBody>
      </p:sp>
      <p:pic>
        <p:nvPicPr>
          <p:cNvPr id="355329" name="Picture 1" descr="F:\2024年项目\金寨项目\汤家汇村规划\汤家汇村影像图1.jpg"/>
          <p:cNvPicPr>
            <a:picLocks noChangeAspect="1" noChangeArrowheads="1"/>
          </p:cNvPicPr>
          <p:nvPr/>
        </p:nvPicPr>
        <p:blipFill>
          <a:blip r:embed="rId7" cstate="print"/>
          <a:srcRect l="9202" t="13161" r="34851" b="3922"/>
          <a:stretch>
            <a:fillRect/>
          </a:stretch>
        </p:blipFill>
        <p:spPr bwMode="auto">
          <a:xfrm>
            <a:off x="4751363" y="1817514"/>
            <a:ext cx="4968552" cy="5207201"/>
          </a:xfrm>
          <a:prstGeom prst="rect">
            <a:avLst/>
          </a:prstGeom>
          <a:noFill/>
        </p:spPr>
      </p:pic>
      <p:sp>
        <p:nvSpPr>
          <p:cNvPr id="49" name="TextBox 48"/>
          <p:cNvSpPr txBox="1"/>
          <p:nvPr/>
        </p:nvSpPr>
        <p:spPr>
          <a:xfrm>
            <a:off x="6839595" y="3761730"/>
            <a:ext cx="697627" cy="400110"/>
          </a:xfrm>
          <a:prstGeom prst="rect">
            <a:avLst/>
          </a:prstGeom>
          <a:noFill/>
        </p:spPr>
        <p:txBody>
          <a:bodyPr wrap="none" rtlCol="0">
            <a:spAutoFit/>
          </a:bodyPr>
          <a:lstStyle/>
          <a:p>
            <a:r>
              <a:rPr lang="zh-CN" altLang="en-US" sz="2000" b="1" dirty="0" smtClean="0">
                <a:latin typeface="微软雅黑" pitchFamily="34" charset="-122"/>
                <a:ea typeface="微软雅黑" pitchFamily="34" charset="-122"/>
              </a:rPr>
              <a:t>麻河</a:t>
            </a:r>
            <a:endParaRPr lang="zh-CN" altLang="en-US" sz="2000" b="1" dirty="0">
              <a:latin typeface="微软雅黑" pitchFamily="34" charset="-122"/>
              <a:ea typeface="微软雅黑" pitchFamily="34" charset="-122"/>
            </a:endParaRPr>
          </a:p>
        </p:txBody>
      </p:sp>
      <p:pic>
        <p:nvPicPr>
          <p:cNvPr id="51" name="Picture 3" descr="E:\金寨村庄规划\金寨县铁冲乡前营村\航拍图\DJI_0331.JPG"/>
          <p:cNvPicPr>
            <a:picLocks noChangeAspect="1" noChangeArrowheads="1"/>
          </p:cNvPicPr>
          <p:nvPr/>
        </p:nvPicPr>
        <p:blipFill>
          <a:blip r:embed="rId8" cstate="print"/>
          <a:stretch>
            <a:fillRect/>
          </a:stretch>
        </p:blipFill>
        <p:spPr bwMode="auto">
          <a:xfrm>
            <a:off x="9863931" y="2179834"/>
            <a:ext cx="4680743" cy="2373984"/>
          </a:xfrm>
          <a:prstGeom prst="rect">
            <a:avLst/>
          </a:prstGeom>
          <a:noFill/>
        </p:spPr>
      </p:pic>
      <p:pic>
        <p:nvPicPr>
          <p:cNvPr id="52" name="Picture 3" descr="E:\金寨村庄规划\金寨县铁冲乡前营村\航拍图\DJI_0331.JPG"/>
          <p:cNvPicPr>
            <a:picLocks noChangeAspect="1" noChangeArrowheads="1"/>
          </p:cNvPicPr>
          <p:nvPr/>
        </p:nvPicPr>
        <p:blipFill>
          <a:blip r:embed="rId9" cstate="print"/>
          <a:stretch>
            <a:fillRect/>
          </a:stretch>
        </p:blipFill>
        <p:spPr bwMode="auto">
          <a:xfrm>
            <a:off x="9863932" y="4987923"/>
            <a:ext cx="4680743" cy="2373983"/>
          </a:xfrm>
          <a:prstGeom prst="rect">
            <a:avLst/>
          </a:prstGeom>
          <a:noFill/>
        </p:spPr>
      </p:pic>
      <p:pic>
        <p:nvPicPr>
          <p:cNvPr id="53" name="Picture 3" descr="E:\金寨村庄规划\金寨县铁冲乡前营村\航拍图\DJI_0331.JPG"/>
          <p:cNvPicPr>
            <a:picLocks noChangeAspect="1" noChangeArrowheads="1"/>
          </p:cNvPicPr>
          <p:nvPr/>
        </p:nvPicPr>
        <p:blipFill>
          <a:blip r:embed="rId10" cstate="print"/>
          <a:stretch>
            <a:fillRect/>
          </a:stretch>
        </p:blipFill>
        <p:spPr bwMode="auto">
          <a:xfrm>
            <a:off x="9863931" y="7794178"/>
            <a:ext cx="4680744" cy="2556474"/>
          </a:xfrm>
          <a:prstGeom prst="rect">
            <a:avLst/>
          </a:prstGeom>
          <a:noFill/>
        </p:spPr>
      </p:pic>
    </p:spTree>
    <p:extLst>
      <p:ext uri="{BB962C8B-B14F-4D97-AF65-F5344CB8AC3E}">
        <p14:creationId xmlns:p14="http://schemas.microsoft.com/office/powerpoint/2010/main" xmlns="" val="35164111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矩形 21"/>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2.2</a:t>
            </a:r>
            <a:endParaRPr lang="en-US" altLang="zh-CN" sz="3200" b="1" dirty="0">
              <a:solidFill>
                <a:schemeClr val="bg1"/>
              </a:solidFill>
              <a:latin typeface="微软雅黑" panose="020B0503020204020204" charset="-122"/>
              <a:ea typeface="微软雅黑" panose="020B0503020204020204" charset="-122"/>
            </a:endParaRPr>
          </a:p>
        </p:txBody>
      </p:sp>
      <p:sp>
        <p:nvSpPr>
          <p:cNvPr id="38"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人文资源</a:t>
            </a:r>
            <a:endParaRPr lang="zh-CN" altLang="en-US" sz="3200" b="1" dirty="0">
              <a:solidFill>
                <a:srgbClr val="C00000"/>
              </a:solidFill>
              <a:latin typeface="微软雅黑" panose="020B0503020204020204" charset="-122"/>
              <a:ea typeface="微软雅黑" panose="020B0503020204020204" charset="-122"/>
            </a:endParaRPr>
          </a:p>
        </p:txBody>
      </p:sp>
      <p:sp>
        <p:nvSpPr>
          <p:cNvPr id="43" name="矩形 42"/>
          <p:cNvSpPr/>
          <p:nvPr/>
        </p:nvSpPr>
        <p:spPr>
          <a:xfrm>
            <a:off x="2447107" y="1169442"/>
            <a:ext cx="12672242"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“将军故里、红军摇篮”</a:t>
            </a:r>
          </a:p>
        </p:txBody>
      </p:sp>
      <p:sp>
        <p:nvSpPr>
          <p:cNvPr id="40" name="矩形 39"/>
          <p:cNvSpPr/>
          <p:nvPr/>
        </p:nvSpPr>
        <p:spPr>
          <a:xfrm>
            <a:off x="0" y="1169442"/>
            <a:ext cx="244710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红色文化</a:t>
            </a:r>
            <a:endParaRPr lang="zh-CN" altLang="en-US" sz="2800" b="1" dirty="0">
              <a:latin typeface="微软雅黑" panose="020B0503020204020204" charset="-122"/>
              <a:ea typeface="微软雅黑" panose="020B0503020204020204" charset="-122"/>
            </a:endParaRPr>
          </a:p>
        </p:txBody>
      </p:sp>
      <p:sp>
        <p:nvSpPr>
          <p:cNvPr id="8" name="矩形 7"/>
          <p:cNvSpPr/>
          <p:nvPr/>
        </p:nvSpPr>
        <p:spPr>
          <a:xfrm>
            <a:off x="503238" y="1817514"/>
            <a:ext cx="6192341" cy="7571303"/>
          </a:xfrm>
          <a:prstGeom prst="rect">
            <a:avLst/>
          </a:prstGeom>
        </p:spPr>
        <p:txBody>
          <a:bodyPr wrap="square">
            <a:spAutoFit/>
          </a:bodyPr>
          <a:lstStyle/>
          <a:p>
            <a:pPr indent="444500">
              <a:lnSpc>
                <a:spcPct val="150000"/>
              </a:lnSpc>
            </a:pPr>
            <a:r>
              <a:rPr lang="zh-CN" altLang="en-US" b="1" dirty="0" smtClean="0">
                <a:latin typeface="微软雅黑" pitchFamily="34" charset="-122"/>
                <a:ea typeface="微软雅黑" pitchFamily="34" charset="-122"/>
              </a:rPr>
              <a:t>汤家汇位于“将军故里、红军摇篮”的安徽省金寨县西北部</a:t>
            </a:r>
            <a:r>
              <a:rPr lang="zh-CN" altLang="en-US" dirty="0" smtClean="0"/>
              <a:t>，</a:t>
            </a:r>
            <a:r>
              <a:rPr lang="zh-CN" altLang="en-US" dirty="0" smtClean="0">
                <a:latin typeface="微软雅黑" pitchFamily="34" charset="-122"/>
                <a:ea typeface="微软雅黑" pitchFamily="34" charset="-122"/>
              </a:rPr>
              <a:t>地处豫皖两省交界的大别山腹地，坐落于巍峨壮观的金刚台脚下，被评为安徽省十佳红色小镇、安徽省第三批特色旅游景观名镇、安徽省优秀旅游乡镇、安徽省红色旅游（经典）景区名录、安徽省生态镇、安徽省电商示范镇、安徽省森林城镇、安徽省红色研学教育基地等荣誉称号。境内红色、绿色、古色旅游资源丰富，红色革命遗址</a:t>
            </a:r>
            <a:r>
              <a:rPr lang="en-US" altLang="zh-CN" dirty="0" smtClean="0">
                <a:latin typeface="微软雅黑" pitchFamily="34" charset="-122"/>
                <a:ea typeface="微软雅黑" pitchFamily="34" charset="-122"/>
              </a:rPr>
              <a:t>60</a:t>
            </a:r>
            <a:r>
              <a:rPr lang="zh-CN" altLang="en-US" dirty="0" smtClean="0">
                <a:latin typeface="微软雅黑" pitchFamily="34" charset="-122"/>
                <a:ea typeface="微软雅黑" pitchFamily="34" charset="-122"/>
              </a:rPr>
              <a:t>多处，国保单位</a:t>
            </a:r>
            <a:r>
              <a:rPr lang="en-US" altLang="zh-CN" dirty="0" smtClean="0">
                <a:latin typeface="微软雅黑" pitchFamily="34" charset="-122"/>
                <a:ea typeface="微软雅黑" pitchFamily="34" charset="-122"/>
              </a:rPr>
              <a:t>4</a:t>
            </a:r>
            <a:r>
              <a:rPr lang="zh-CN" altLang="en-US" dirty="0" smtClean="0">
                <a:latin typeface="微软雅黑" pitchFamily="34" charset="-122"/>
                <a:ea typeface="微软雅黑" pitchFamily="34" charset="-122"/>
              </a:rPr>
              <a:t>处、省保单位</a:t>
            </a:r>
            <a:r>
              <a:rPr lang="en-US" altLang="zh-CN" dirty="0" smtClean="0">
                <a:latin typeface="微软雅黑" pitchFamily="34" charset="-122"/>
                <a:ea typeface="微软雅黑" pitchFamily="34" charset="-122"/>
              </a:rPr>
              <a:t>12</a:t>
            </a:r>
            <a:r>
              <a:rPr lang="zh-CN" altLang="en-US" dirty="0" smtClean="0">
                <a:latin typeface="微软雅黑" pitchFamily="34" charset="-122"/>
                <a:ea typeface="微软雅黑" pitchFamily="34" charset="-122"/>
              </a:rPr>
              <a:t>处、市保单位</a:t>
            </a:r>
            <a:r>
              <a:rPr lang="en-US" altLang="zh-CN" dirty="0" smtClean="0">
                <a:latin typeface="微软雅黑" pitchFamily="34" charset="-122"/>
                <a:ea typeface="微软雅黑" pitchFamily="34" charset="-122"/>
              </a:rPr>
              <a:t>1</a:t>
            </a:r>
            <a:r>
              <a:rPr lang="zh-CN" altLang="en-US" dirty="0" smtClean="0">
                <a:latin typeface="微软雅黑" pitchFamily="34" charset="-122"/>
                <a:ea typeface="微软雅黑" pitchFamily="34" charset="-122"/>
              </a:rPr>
              <a:t>处、县保单位</a:t>
            </a:r>
            <a:r>
              <a:rPr lang="en-US" altLang="zh-CN" dirty="0" smtClean="0">
                <a:latin typeface="微软雅黑" pitchFamily="34" charset="-122"/>
                <a:ea typeface="微软雅黑" pitchFamily="34" charset="-122"/>
              </a:rPr>
              <a:t>35</a:t>
            </a:r>
            <a:r>
              <a:rPr lang="zh-CN" altLang="en-US" dirty="0" smtClean="0">
                <a:latin typeface="微软雅黑" pitchFamily="34" charset="-122"/>
                <a:ea typeface="微软雅黑" pitchFamily="34" charset="-122"/>
              </a:rPr>
              <a:t>处、国家级传统村落</a:t>
            </a:r>
            <a:r>
              <a:rPr lang="en-US" altLang="zh-CN" dirty="0" smtClean="0">
                <a:latin typeface="微软雅黑" pitchFamily="34" charset="-122"/>
                <a:ea typeface="微软雅黑" pitchFamily="34" charset="-122"/>
              </a:rPr>
              <a:t>3</a:t>
            </a:r>
            <a:r>
              <a:rPr lang="zh-CN" altLang="en-US" dirty="0" smtClean="0">
                <a:latin typeface="微软雅黑" pitchFamily="34" charset="-122"/>
                <a:ea typeface="微软雅黑" pitchFamily="34" charset="-122"/>
              </a:rPr>
              <a:t>处、省级传统村落</a:t>
            </a:r>
            <a:r>
              <a:rPr lang="en-US" altLang="zh-CN" dirty="0" smtClean="0">
                <a:latin typeface="微软雅黑" pitchFamily="34" charset="-122"/>
                <a:ea typeface="微软雅黑" pitchFamily="34" charset="-122"/>
              </a:rPr>
              <a:t>5</a:t>
            </a:r>
            <a:r>
              <a:rPr lang="zh-CN" altLang="en-US" dirty="0" smtClean="0">
                <a:latin typeface="微软雅黑" pitchFamily="34" charset="-122"/>
                <a:ea typeface="微软雅黑" pitchFamily="34" charset="-122"/>
              </a:rPr>
              <a:t>处、特色景观旅游名村</a:t>
            </a:r>
            <a:r>
              <a:rPr lang="en-US" altLang="zh-CN" dirty="0" smtClean="0">
                <a:latin typeface="微软雅黑" pitchFamily="34" charset="-122"/>
                <a:ea typeface="微软雅黑" pitchFamily="34" charset="-122"/>
              </a:rPr>
              <a:t>4</a:t>
            </a:r>
            <a:r>
              <a:rPr lang="zh-CN" altLang="en-US" dirty="0" smtClean="0">
                <a:latin typeface="微软雅黑" pitchFamily="34" charset="-122"/>
                <a:ea typeface="微软雅黑" pitchFamily="34" charset="-122"/>
              </a:rPr>
              <a:t>个，</a:t>
            </a:r>
            <a:r>
              <a:rPr lang="zh-CN" altLang="en-US" b="1" dirty="0" smtClean="0">
                <a:latin typeface="微软雅黑" pitchFamily="34" charset="-122"/>
                <a:ea typeface="微软雅黑" pitchFamily="34" charset="-122"/>
              </a:rPr>
              <a:t>是六安市目前红色遗存遗迹最集中、最完好、最突出的一个红色小镇，现为国家</a:t>
            </a:r>
            <a:r>
              <a:rPr lang="en-US" altLang="zh-CN" b="1" dirty="0" smtClean="0">
                <a:latin typeface="微软雅黑" pitchFamily="34" charset="-122"/>
                <a:ea typeface="微软雅黑" pitchFamily="34" charset="-122"/>
              </a:rPr>
              <a:t>3A</a:t>
            </a:r>
            <a:r>
              <a:rPr lang="zh-CN" altLang="en-US" b="1" dirty="0" smtClean="0">
                <a:latin typeface="微软雅黑" pitchFamily="34" charset="-122"/>
                <a:ea typeface="微软雅黑" pitchFamily="34" charset="-122"/>
              </a:rPr>
              <a:t>级旅游景点。</a:t>
            </a:r>
            <a:endParaRPr lang="en-US" altLang="zh-CN" b="1" dirty="0" smtClean="0">
              <a:latin typeface="微软雅黑" pitchFamily="34" charset="-122"/>
              <a:ea typeface="微软雅黑" pitchFamily="34" charset="-122"/>
            </a:endParaRPr>
          </a:p>
          <a:p>
            <a:pPr indent="444500">
              <a:lnSpc>
                <a:spcPct val="150000"/>
              </a:lnSpc>
            </a:pPr>
            <a:r>
              <a:rPr lang="zh-CN" altLang="en-US" b="1" dirty="0" smtClean="0">
                <a:solidFill>
                  <a:srgbClr val="C12303"/>
                </a:solidFill>
                <a:latin typeface="微软雅黑" pitchFamily="34" charset="-122"/>
                <a:ea typeface="微软雅黑" pitchFamily="34" charset="-122"/>
              </a:rPr>
              <a:t>金寨县汤家汇</a:t>
            </a:r>
            <a:r>
              <a:rPr lang="zh-CN" altLang="en-US" b="1" dirty="0" smtClean="0">
                <a:solidFill>
                  <a:srgbClr val="C12303"/>
                </a:solidFill>
                <a:latin typeface="微软雅黑" pitchFamily="34" charset="-122"/>
                <a:ea typeface="微软雅黑" pitchFamily="34" charset="-122"/>
              </a:rPr>
              <a:t>镇汤家汇村是</a:t>
            </a:r>
            <a:r>
              <a:rPr lang="zh-CN" altLang="en-US" b="1" dirty="0" smtClean="0">
                <a:solidFill>
                  <a:srgbClr val="C12303"/>
                </a:solidFill>
                <a:latin typeface="微软雅黑" pitchFamily="34" charset="-122"/>
                <a:ea typeface="微软雅黑" pitchFamily="34" charset="-122"/>
              </a:rPr>
              <a:t>远近闻名的“红色村”</a:t>
            </a:r>
            <a:r>
              <a:rPr lang="zh-CN" altLang="en-US" b="1"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地处鄂豫皖革命根据地的中心区域，有许多红色遗址遗迹，是一片红色的土地，留下了许多光荣学校分布历史和革命遗迹，无数儿郎为中国革命和现代化建设作贡献。刘伯承、邓小平、李先念、徐向前、徐海东、洪学智、张劲夫、吴焕先、周维炯等老一辈革命家都在这里留下了战斗和生活的足迹。这里是吴国璋、廖辉、周发田、周伯荣等革命先驱的故乡。</a:t>
            </a:r>
          </a:p>
        </p:txBody>
      </p:sp>
      <p:pic>
        <p:nvPicPr>
          <p:cNvPr id="353286" name="Picture 6" descr="https://p3.itc.cn/q_70/images03/20220810/36b5200a7ffd408facd529cae5b73f19.jpeg"/>
          <p:cNvPicPr>
            <a:picLocks noChangeAspect="1" noChangeArrowheads="1"/>
          </p:cNvPicPr>
          <p:nvPr/>
        </p:nvPicPr>
        <p:blipFill>
          <a:blip r:embed="rId3" cstate="print"/>
          <a:srcRect/>
          <a:stretch>
            <a:fillRect/>
          </a:stretch>
        </p:blipFill>
        <p:spPr bwMode="auto">
          <a:xfrm>
            <a:off x="6696069" y="1986438"/>
            <a:ext cx="7980040" cy="4320480"/>
          </a:xfrm>
          <a:prstGeom prst="rect">
            <a:avLst/>
          </a:prstGeom>
          <a:noFill/>
        </p:spPr>
      </p:pic>
      <p:pic>
        <p:nvPicPr>
          <p:cNvPr id="353288" name="Picture 8" descr="https://p0.itc.cn/q_70/images03/20220810/8b810270c5e7465ebc6e4f77034b13f1.jpeg"/>
          <p:cNvPicPr>
            <a:picLocks noChangeAspect="1" noChangeArrowheads="1"/>
          </p:cNvPicPr>
          <p:nvPr/>
        </p:nvPicPr>
        <p:blipFill>
          <a:blip r:embed="rId4" cstate="print"/>
          <a:srcRect/>
          <a:stretch>
            <a:fillRect/>
          </a:stretch>
        </p:blipFill>
        <p:spPr bwMode="auto">
          <a:xfrm>
            <a:off x="6695579" y="6378925"/>
            <a:ext cx="7993601" cy="4007541"/>
          </a:xfrm>
          <a:prstGeom prst="rect">
            <a:avLst/>
          </a:prstGeom>
          <a:noFill/>
        </p:spPr>
      </p:pic>
    </p:spTree>
    <p:extLst>
      <p:ext uri="{BB962C8B-B14F-4D97-AF65-F5344CB8AC3E}">
        <p14:creationId xmlns:p14="http://schemas.microsoft.com/office/powerpoint/2010/main" xmlns="" val="35164111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2.3</a:t>
            </a:r>
            <a:endParaRPr lang="en-US" altLang="zh-CN" sz="3200" b="1" dirty="0">
              <a:solidFill>
                <a:schemeClr val="bg1"/>
              </a:solidFill>
              <a:latin typeface="微软雅黑" panose="020B0503020204020204" charset="-122"/>
              <a:ea typeface="微软雅黑" panose="020B0503020204020204" charset="-122"/>
            </a:endParaRPr>
          </a:p>
        </p:txBody>
      </p:sp>
      <p:sp>
        <p:nvSpPr>
          <p:cNvPr id="10" name="矩形 9"/>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“城镇外村庄人口密度偏低，部分自然村小而分散“</a:t>
            </a:r>
          </a:p>
        </p:txBody>
      </p:sp>
      <p:sp>
        <p:nvSpPr>
          <p:cNvPr id="11"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社会经济</a:t>
            </a:r>
            <a:endParaRPr lang="zh-CN" altLang="en-US" sz="3200" b="1" dirty="0">
              <a:solidFill>
                <a:srgbClr val="C00000"/>
              </a:solidFill>
              <a:latin typeface="微软雅黑" panose="020B0503020204020204" charset="-122"/>
              <a:ea typeface="微软雅黑" panose="020B0503020204020204" charset="-122"/>
            </a:endParaRPr>
          </a:p>
        </p:txBody>
      </p:sp>
      <p:sp>
        <p:nvSpPr>
          <p:cNvPr id="13" name="TextBox 7"/>
          <p:cNvSpPr txBox="1">
            <a:spLocks noChangeArrowheads="1"/>
          </p:cNvSpPr>
          <p:nvPr/>
        </p:nvSpPr>
        <p:spPr bwMode="auto">
          <a:xfrm>
            <a:off x="286868" y="1917700"/>
            <a:ext cx="5400599" cy="979949"/>
          </a:xfrm>
          <a:prstGeom prst="rect">
            <a:avLst/>
          </a:prstGeom>
          <a:noFill/>
          <a:ln w="9525">
            <a:noFill/>
            <a:miter lim="800000"/>
          </a:ln>
        </p:spPr>
        <p:txBody>
          <a:bodyPr wrap="square" lIns="147511" tIns="73756" rIns="147511" bIns="73756">
            <a:spAutoFit/>
          </a:bodyPr>
          <a:lstStyle/>
          <a:p>
            <a:pPr indent="457200" algn="just">
              <a:lnSpc>
                <a:spcPct val="150000"/>
              </a:lnSpc>
            </a:pPr>
            <a:r>
              <a:rPr lang="zh-CN" altLang="en-US" b="1" dirty="0" smtClean="0">
                <a:latin typeface="微软雅黑" panose="020B0503020204020204" pitchFamily="34" charset="-122"/>
                <a:ea typeface="微软雅黑" panose="020B0503020204020204" pitchFamily="34" charset="-122"/>
              </a:rPr>
              <a:t>汤家汇行政村共辖个</a:t>
            </a:r>
            <a:r>
              <a:rPr lang="en-US" altLang="zh-CN" b="1" dirty="0" smtClean="0">
                <a:latin typeface="微软雅黑" panose="020B0503020204020204" pitchFamily="34" charset="-122"/>
                <a:ea typeface="微软雅黑" panose="020B0503020204020204" pitchFamily="34" charset="-122"/>
              </a:rPr>
              <a:t>13</a:t>
            </a:r>
            <a:r>
              <a:rPr lang="zh-CN" altLang="en-US" b="1" dirty="0" smtClean="0">
                <a:latin typeface="微软雅黑" panose="020B0503020204020204" pitchFamily="34" charset="-122"/>
                <a:ea typeface="微软雅黑" panose="020B0503020204020204" pitchFamily="34" charset="-122"/>
              </a:rPr>
              <a:t>个村民小组，</a:t>
            </a:r>
            <a:r>
              <a:rPr lang="zh-CN" altLang="en-US" b="1" dirty="0" smtClean="0">
                <a:solidFill>
                  <a:srgbClr val="C12303"/>
                </a:solidFill>
                <a:latin typeface="微软雅黑" panose="020B0503020204020204" pitchFamily="34" charset="-122"/>
                <a:ea typeface="微软雅黑" panose="020B0503020204020204" pitchFamily="34" charset="-122"/>
              </a:rPr>
              <a:t>农村户籍人口</a:t>
            </a:r>
            <a:r>
              <a:rPr lang="en-US" altLang="zh-CN" b="1" dirty="0" smtClean="0">
                <a:solidFill>
                  <a:srgbClr val="C12303"/>
                </a:solidFill>
                <a:latin typeface="微软雅黑" panose="020B0503020204020204" pitchFamily="34" charset="-122"/>
                <a:ea typeface="微软雅黑" panose="020B0503020204020204" pitchFamily="34" charset="-122"/>
              </a:rPr>
              <a:t>4107</a:t>
            </a:r>
            <a:r>
              <a:rPr lang="zh-CN" altLang="en-US" b="1" dirty="0" smtClean="0">
                <a:solidFill>
                  <a:srgbClr val="C12303"/>
                </a:solidFill>
                <a:latin typeface="微软雅黑" panose="020B0503020204020204" pitchFamily="34" charset="-122"/>
                <a:ea typeface="微软雅黑" panose="020B0503020204020204" pitchFamily="34" charset="-122"/>
              </a:rPr>
              <a:t>人，</a:t>
            </a:r>
            <a:r>
              <a:rPr lang="en-US" altLang="zh-CN" b="1" dirty="0" smtClean="0">
                <a:solidFill>
                  <a:srgbClr val="C12303"/>
                </a:solidFill>
                <a:latin typeface="微软雅黑" panose="020B0503020204020204" pitchFamily="34" charset="-122"/>
                <a:ea typeface="微软雅黑" panose="020B0503020204020204" pitchFamily="34" charset="-122"/>
              </a:rPr>
              <a:t>995</a:t>
            </a:r>
            <a:r>
              <a:rPr lang="zh-CN" altLang="en-US" b="1" dirty="0" smtClean="0">
                <a:solidFill>
                  <a:srgbClr val="C12303"/>
                </a:solidFill>
                <a:latin typeface="微软雅黑" panose="020B0503020204020204" pitchFamily="34" charset="-122"/>
                <a:ea typeface="微软雅黑" panose="020B0503020204020204" pitchFamily="34" charset="-122"/>
              </a:rPr>
              <a:t>户</a:t>
            </a:r>
            <a:r>
              <a:rPr lang="zh-CN" altLang="en-US" dirty="0" smtClean="0">
                <a:latin typeface="微软雅黑" panose="020B0503020204020204" pitchFamily="34" charset="-122"/>
                <a:ea typeface="微软雅黑" panose="020B0503020204020204" pitchFamily="34" charset="-122"/>
              </a:rPr>
              <a:t>；</a:t>
            </a:r>
          </a:p>
        </p:txBody>
      </p:sp>
      <p:sp>
        <p:nvSpPr>
          <p:cNvPr id="20" name="TextBox 19"/>
          <p:cNvSpPr txBox="1"/>
          <p:nvPr/>
        </p:nvSpPr>
        <p:spPr>
          <a:xfrm>
            <a:off x="11016059" y="10458474"/>
            <a:ext cx="184731" cy="369332"/>
          </a:xfrm>
          <a:prstGeom prst="rect">
            <a:avLst/>
          </a:prstGeom>
          <a:noFill/>
        </p:spPr>
        <p:txBody>
          <a:bodyPr wrap="none" rtlCol="0">
            <a:spAutoFit/>
          </a:bodyPr>
          <a:lstStyle/>
          <a:p>
            <a:endParaRPr lang="zh-CN" altLang="en-US" dirty="0"/>
          </a:p>
        </p:txBody>
      </p:sp>
      <p:pic>
        <p:nvPicPr>
          <p:cNvPr id="16" name="Picture 2" descr="F:\2024年项目\金寨项目\分析图5月\现状道路图.jpg"/>
          <p:cNvPicPr>
            <a:picLocks noChangeAspect="1" noChangeArrowheads="1"/>
          </p:cNvPicPr>
          <p:nvPr/>
        </p:nvPicPr>
        <p:blipFill>
          <a:blip r:embed="rId3" cstate="print"/>
          <a:srcRect l="6452" t="16142" r="32505" b="3147"/>
          <a:stretch>
            <a:fillRect/>
          </a:stretch>
        </p:blipFill>
        <p:spPr bwMode="auto">
          <a:xfrm>
            <a:off x="5831259" y="1961530"/>
            <a:ext cx="8857208" cy="8280920"/>
          </a:xfrm>
          <a:prstGeom prst="rect">
            <a:avLst/>
          </a:prstGeom>
          <a:noFill/>
        </p:spPr>
      </p:pic>
      <p:graphicFrame>
        <p:nvGraphicFramePr>
          <p:cNvPr id="12" name="表格 11"/>
          <p:cNvGraphicFramePr>
            <a:graphicFrameLocks noGrp="1"/>
          </p:cNvGraphicFramePr>
          <p:nvPr/>
        </p:nvGraphicFramePr>
        <p:xfrm>
          <a:off x="503238" y="3329682"/>
          <a:ext cx="5112221" cy="5976660"/>
        </p:xfrm>
        <a:graphic>
          <a:graphicData uri="http://schemas.openxmlformats.org/drawingml/2006/table">
            <a:tbl>
              <a:tblPr>
                <a:tableStyleId>{5940675A-B579-460E-94D1-54222C63F5DA}</a:tableStyleId>
              </a:tblPr>
              <a:tblGrid>
                <a:gridCol w="1113328"/>
                <a:gridCol w="1302671"/>
                <a:gridCol w="1348111"/>
                <a:gridCol w="1348111"/>
              </a:tblGrid>
              <a:tr h="398444">
                <a:tc gridSpan="2">
                  <a:txBody>
                    <a:bodyPr/>
                    <a:lstStyle/>
                    <a:p>
                      <a:pPr marL="0" algn="ctr" fontAlgn="ctr"/>
                      <a:r>
                        <a:rPr lang="zh-CN" altLang="en-US" sz="1400" u="none" strike="noStrike" dirty="0">
                          <a:effectLst/>
                          <a:latin typeface="微软雅黑" pitchFamily="34" charset="-122"/>
                          <a:ea typeface="微软雅黑" pitchFamily="34" charset="-122"/>
                        </a:rPr>
                        <a:t>居民点名称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h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户籍人口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zh-CN" altLang="en-US" sz="1400" u="none" strike="noStrike" dirty="0">
                          <a:effectLst/>
                          <a:latin typeface="微软雅黑" pitchFamily="34" charset="-122"/>
                          <a:ea typeface="微软雅黑" pitchFamily="34" charset="-122"/>
                        </a:rPr>
                        <a:t>户籍户数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rowSpan="14">
                  <a:txBody>
                    <a:bodyPr/>
                    <a:lstStyle/>
                    <a:p>
                      <a:pPr marL="0" algn="ctr" fontAlgn="ctr"/>
                      <a:r>
                        <a:rPr lang="zh-CN" altLang="en-US" sz="1400" u="none" strike="noStrike" dirty="0">
                          <a:effectLst/>
                          <a:latin typeface="微软雅黑" pitchFamily="34" charset="-122"/>
                          <a:ea typeface="微软雅黑" pitchFamily="34" charset="-122"/>
                        </a:rPr>
                        <a:t>农村人口</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zh-CN" altLang="en-US" sz="1400" u="none" strike="noStrike" dirty="0">
                          <a:effectLst/>
                          <a:latin typeface="微软雅黑" pitchFamily="34" charset="-122"/>
                          <a:ea typeface="微软雅黑" pitchFamily="34" charset="-122"/>
                        </a:rPr>
                        <a:t>清塘组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318</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87</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船苍组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337</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92</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大冲组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296</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67</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大铺组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435</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112</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河湾组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439</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100</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红星组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382</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92</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济堂组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305</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75</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上黄湾组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254</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68</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下黄湾组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244</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57</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孙榜组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275</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55</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小河组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325</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60</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长岭组</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316</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80</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u="none" strike="noStrike" dirty="0">
                          <a:effectLst/>
                          <a:latin typeface="微软雅黑" pitchFamily="34" charset="-122"/>
                          <a:ea typeface="微软雅黑" pitchFamily="34" charset="-122"/>
                        </a:rPr>
                        <a:t>新街组 </a:t>
                      </a:r>
                      <a:endParaRPr lang="zh-CN" altLang="en-US"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181</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u="none" strike="noStrike" dirty="0">
                          <a:effectLst/>
                          <a:latin typeface="微软雅黑" pitchFamily="34" charset="-122"/>
                          <a:ea typeface="微软雅黑" pitchFamily="34" charset="-122"/>
                        </a:rPr>
                        <a:t>50</a:t>
                      </a:r>
                      <a:endParaRPr lang="en-US" altLang="zh-CN" sz="1400" b="1" i="0" u="none" strike="noStrike" dirty="0">
                        <a:solidFill>
                          <a:srgbClr val="000000"/>
                        </a:solidFill>
                        <a:effectLst/>
                        <a:latin typeface="微软雅黑" pitchFamily="34" charset="-122"/>
                        <a:ea typeface="微软雅黑" pitchFamily="34" charset="-122"/>
                        <a:cs typeface="+mn-cs"/>
                      </a:endParaRPr>
                    </a:p>
                  </a:txBody>
                  <a:tcPr marL="9525" marR="9525" marT="9525" marB="0" anchor="ctr"/>
                </a:tc>
              </a:tr>
              <a:tr h="398444">
                <a:tc vMerge="1">
                  <a:txBody>
                    <a:bodyPr/>
                    <a:lstStyle/>
                    <a:p>
                      <a:endParaRPr lang="zh-CN" altLang="en-US"/>
                    </a:p>
                  </a:txBody>
                  <a:tcPr/>
                </a:tc>
                <a:tc>
                  <a:txBody>
                    <a:bodyPr/>
                    <a:lstStyle/>
                    <a:p>
                      <a:pPr marL="0" algn="ctr" fontAlgn="ctr"/>
                      <a:r>
                        <a:rPr lang="zh-CN" altLang="en-US" sz="1400" b="1" u="none" strike="noStrike" dirty="0">
                          <a:solidFill>
                            <a:srgbClr val="FF0000"/>
                          </a:solidFill>
                          <a:effectLst/>
                          <a:latin typeface="微软雅黑" pitchFamily="34" charset="-122"/>
                          <a:ea typeface="微软雅黑" pitchFamily="34" charset="-122"/>
                        </a:rPr>
                        <a:t>总计 </a:t>
                      </a:r>
                      <a:endParaRPr lang="zh-CN" altLang="en-US" sz="1400" b="1" i="0" u="none" strike="noStrike" dirty="0">
                        <a:solidFill>
                          <a:srgbClr val="FF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b="1" u="none" strike="noStrike" dirty="0">
                          <a:solidFill>
                            <a:srgbClr val="FF0000"/>
                          </a:solidFill>
                          <a:effectLst/>
                          <a:latin typeface="微软雅黑" pitchFamily="34" charset="-122"/>
                          <a:ea typeface="微软雅黑" pitchFamily="34" charset="-122"/>
                        </a:rPr>
                        <a:t>4107</a:t>
                      </a:r>
                      <a:endParaRPr lang="en-US" altLang="zh-CN" sz="1400" b="1" i="0" u="none" strike="noStrike" dirty="0">
                        <a:solidFill>
                          <a:srgbClr val="FF0000"/>
                        </a:solidFill>
                        <a:effectLst/>
                        <a:latin typeface="微软雅黑" pitchFamily="34" charset="-122"/>
                        <a:ea typeface="微软雅黑" pitchFamily="34" charset="-122"/>
                        <a:cs typeface="+mn-cs"/>
                      </a:endParaRPr>
                    </a:p>
                  </a:txBody>
                  <a:tcPr marL="9525" marR="9525" marT="9525" marB="0" anchor="ctr"/>
                </a:tc>
                <a:tc>
                  <a:txBody>
                    <a:bodyPr/>
                    <a:lstStyle/>
                    <a:p>
                      <a:pPr marL="0" algn="ctr" fontAlgn="ctr"/>
                      <a:r>
                        <a:rPr lang="en-US" altLang="zh-CN" sz="1400" b="1" u="none" strike="noStrike" dirty="0">
                          <a:solidFill>
                            <a:srgbClr val="FF0000"/>
                          </a:solidFill>
                          <a:effectLst/>
                          <a:latin typeface="微软雅黑" pitchFamily="34" charset="-122"/>
                          <a:ea typeface="微软雅黑" pitchFamily="34" charset="-122"/>
                        </a:rPr>
                        <a:t>995</a:t>
                      </a:r>
                      <a:endParaRPr lang="en-US" altLang="zh-CN" sz="1400" b="1" i="0" u="none" strike="noStrike" dirty="0">
                        <a:solidFill>
                          <a:srgbClr val="FF0000"/>
                        </a:solidFill>
                        <a:effectLst/>
                        <a:latin typeface="微软雅黑" pitchFamily="34" charset="-122"/>
                        <a:ea typeface="微软雅黑" pitchFamily="34" charset="-122"/>
                        <a:cs typeface="+mn-cs"/>
                      </a:endParaRPr>
                    </a:p>
                  </a:txBody>
                  <a:tcPr marL="9525" marR="9525" marT="9525" marB="0" anchor="ctr"/>
                </a:tc>
              </a:tr>
            </a:tbl>
          </a:graphicData>
        </a:graphic>
      </p:graphicFrame>
      <p:sp>
        <p:nvSpPr>
          <p:cNvPr id="9" name="矩形 8"/>
          <p:cNvSpPr/>
          <p:nvPr/>
        </p:nvSpPr>
        <p:spPr>
          <a:xfrm>
            <a:off x="0" y="1169442"/>
            <a:ext cx="244710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现状人口</a:t>
            </a:r>
            <a:endParaRPr lang="zh-CN" altLang="en-US" sz="2800" b="1" dirty="0">
              <a:latin typeface="微软雅黑" panose="020B0503020204020204" charset="-122"/>
              <a:ea typeface="微软雅黑" panose="020B0503020204020204" charset="-122"/>
            </a:endParaRPr>
          </a:p>
        </p:txBody>
      </p:sp>
    </p:spTree>
    <p:extLst>
      <p:ext uri="{BB962C8B-B14F-4D97-AF65-F5344CB8AC3E}">
        <p14:creationId xmlns:p14="http://schemas.microsoft.com/office/powerpoint/2010/main" xmlns="" val="35147915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a:off x="0" y="1169442"/>
            <a:ext cx="2519115"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现状产业</a:t>
            </a:r>
            <a:r>
              <a:rPr lang="en-US" altLang="zh-CN" sz="2800" b="1" dirty="0" smtClean="0">
                <a:latin typeface="微软雅黑" panose="020B0503020204020204" charset="-122"/>
                <a:ea typeface="微软雅黑" panose="020B0503020204020204" charset="-122"/>
              </a:rPr>
              <a:t> </a:t>
            </a:r>
            <a:endParaRPr lang="zh-CN" altLang="en-US" sz="2800" b="1" dirty="0">
              <a:latin typeface="微软雅黑" panose="020B0503020204020204" charset="-122"/>
              <a:ea typeface="微软雅黑" panose="020B0503020204020204" charset="-122"/>
            </a:endParaRPr>
          </a:p>
        </p:txBody>
      </p:sp>
      <p:sp>
        <p:nvSpPr>
          <p:cNvPr id="16" name="TextBox 7"/>
          <p:cNvSpPr txBox="1">
            <a:spLocks noChangeArrowheads="1"/>
          </p:cNvSpPr>
          <p:nvPr/>
        </p:nvSpPr>
        <p:spPr bwMode="auto">
          <a:xfrm>
            <a:off x="273358" y="1922646"/>
            <a:ext cx="5558125" cy="5134903"/>
          </a:xfrm>
          <a:prstGeom prst="rect">
            <a:avLst/>
          </a:prstGeom>
          <a:noFill/>
          <a:ln w="9525">
            <a:noFill/>
            <a:miter lim="800000"/>
            <a:headEnd/>
            <a:tailEnd/>
          </a:ln>
        </p:spPr>
        <p:txBody>
          <a:bodyPr wrap="square" lIns="147480" tIns="73741" rIns="147480" bIns="73741">
            <a:spAutoFit/>
          </a:bodyPr>
          <a:lstStyle/>
          <a:p>
            <a:pPr indent="444500">
              <a:lnSpc>
                <a:spcPct val="150000"/>
              </a:lnSpc>
            </a:pPr>
            <a:r>
              <a:rPr lang="zh-CN" altLang="en-US" dirty="0" smtClean="0">
                <a:latin typeface="微软雅黑" panose="020B0503020204020204" pitchFamily="34" charset="-122"/>
                <a:ea typeface="微软雅黑" panose="020B0503020204020204" pitchFamily="34" charset="-122"/>
              </a:rPr>
              <a:t>汤家汇村农民收入主要来源为种植业收入、养殖收入、外出务工；</a:t>
            </a:r>
            <a:r>
              <a:rPr lang="en-US" altLang="zh-CN" dirty="0" smtClean="0">
                <a:latin typeface="微软雅黑" panose="020B0503020204020204" pitchFamily="34" charset="-122"/>
                <a:ea typeface="微软雅黑" panose="020B0503020204020204" pitchFamily="34" charset="-122"/>
              </a:rPr>
              <a:t>2023</a:t>
            </a:r>
            <a:r>
              <a:rPr lang="zh-CN" altLang="en-US" dirty="0" smtClean="0">
                <a:latin typeface="微软雅黑" panose="020B0503020204020204" pitchFamily="34" charset="-122"/>
                <a:ea typeface="微软雅黑" panose="020B0503020204020204" pitchFamily="34" charset="-122"/>
              </a:rPr>
              <a:t>年村集体经济收入为</a:t>
            </a:r>
            <a:r>
              <a:rPr lang="en-US" altLang="zh-CN" dirty="0" smtClean="0">
                <a:latin typeface="微软雅黑" panose="020B0503020204020204" pitchFamily="34" charset="-122"/>
                <a:ea typeface="微软雅黑" panose="020B0503020204020204" pitchFamily="34" charset="-122"/>
              </a:rPr>
              <a:t>140</a:t>
            </a:r>
            <a:r>
              <a:rPr lang="zh-CN" altLang="en-US" dirty="0" smtClean="0">
                <a:latin typeface="微软雅黑" panose="020B0503020204020204" pitchFamily="34" charset="-122"/>
                <a:ea typeface="微软雅黑" panose="020B0503020204020204" pitchFamily="34" charset="-122"/>
              </a:rPr>
              <a:t>万元，村集体收入来源主要为以及农产品销售、红色教育培训等等；</a:t>
            </a:r>
            <a:endParaRPr lang="en-US" altLang="zh-CN" dirty="0" smtClean="0">
              <a:latin typeface="微软雅黑" panose="020B0503020204020204" pitchFamily="34" charset="-122"/>
              <a:ea typeface="微软雅黑" panose="020B0503020204020204" pitchFamily="34" charset="-122"/>
            </a:endParaRPr>
          </a:p>
          <a:p>
            <a:pPr indent="444500">
              <a:lnSpc>
                <a:spcPct val="150000"/>
              </a:lnSpc>
            </a:pPr>
            <a:r>
              <a:rPr lang="zh-CN" altLang="en-US" b="1" dirty="0" smtClean="0">
                <a:latin typeface="微软雅黑" pitchFamily="34" charset="-122"/>
                <a:ea typeface="微软雅黑" pitchFamily="34" charset="-122"/>
              </a:rPr>
              <a:t>一</a:t>
            </a:r>
            <a:r>
              <a:rPr lang="zh-CN" altLang="en-US" b="1" dirty="0">
                <a:latin typeface="微软雅黑" pitchFamily="34" charset="-122"/>
                <a:ea typeface="微软雅黑" pitchFamily="34" charset="-122"/>
              </a:rPr>
              <a:t>产</a:t>
            </a:r>
            <a:r>
              <a:rPr lang="zh-CN" altLang="en-US" b="1" dirty="0" smtClean="0">
                <a:latin typeface="微软雅黑" pitchFamily="34" charset="-122"/>
                <a:ea typeface="微软雅黑" pitchFamily="34" charset="-122"/>
              </a:rPr>
              <a:t>：</a:t>
            </a:r>
            <a:endParaRPr lang="en-US" altLang="zh-CN" b="1" dirty="0" smtClean="0">
              <a:latin typeface="微软雅黑" pitchFamily="34" charset="-122"/>
              <a:ea typeface="微软雅黑" pitchFamily="34" charset="-122"/>
            </a:endParaRPr>
          </a:p>
          <a:p>
            <a:pPr indent="457109" algn="just">
              <a:lnSpc>
                <a:spcPct val="150000"/>
              </a:lnSpc>
            </a:pPr>
            <a:r>
              <a:rPr lang="zh-CN" altLang="en-US" b="1" dirty="0" smtClean="0">
                <a:solidFill>
                  <a:srgbClr val="C00000"/>
                </a:solidFill>
                <a:latin typeface="微软雅黑" pitchFamily="34" charset="-122"/>
                <a:ea typeface="微软雅黑" pitchFamily="34" charset="-122"/>
              </a:rPr>
              <a:t>汤家汇村一产以种植业和养殖业为主。</a:t>
            </a:r>
            <a:endParaRPr lang="en-US" altLang="zh-CN" b="1" dirty="0" smtClean="0">
              <a:solidFill>
                <a:srgbClr val="C00000"/>
              </a:solidFill>
              <a:latin typeface="微软雅黑" pitchFamily="34" charset="-122"/>
              <a:ea typeface="微软雅黑" pitchFamily="34" charset="-122"/>
            </a:endParaRPr>
          </a:p>
          <a:p>
            <a:pPr indent="457109" algn="just">
              <a:lnSpc>
                <a:spcPct val="150000"/>
              </a:lnSpc>
            </a:pPr>
            <a:r>
              <a:rPr lang="zh-CN" altLang="en-US" dirty="0" smtClean="0">
                <a:latin typeface="微软雅黑" pitchFamily="34" charset="-122"/>
                <a:ea typeface="微软雅黑" pitchFamily="34" charset="-122"/>
              </a:rPr>
              <a:t>种植业有传统种植和特色种植，村庄传统种植有水稻种植</a:t>
            </a:r>
            <a:r>
              <a:rPr lang="en-US" altLang="zh-CN" dirty="0" smtClean="0">
                <a:latin typeface="微软雅黑" pitchFamily="34" charset="-122"/>
                <a:ea typeface="微软雅黑" pitchFamily="34" charset="-122"/>
              </a:rPr>
              <a:t>500</a:t>
            </a:r>
            <a:r>
              <a:rPr lang="zh-CN" altLang="en-US" dirty="0" smtClean="0">
                <a:latin typeface="微软雅黑" pitchFamily="34" charset="-122"/>
                <a:ea typeface="微软雅黑" pitchFamily="34" charset="-122"/>
              </a:rPr>
              <a:t>亩、油菜种植</a:t>
            </a:r>
            <a:r>
              <a:rPr lang="en-US" altLang="zh-CN" dirty="0" smtClean="0">
                <a:latin typeface="微软雅黑" pitchFamily="34" charset="-122"/>
                <a:ea typeface="微软雅黑" pitchFamily="34" charset="-122"/>
              </a:rPr>
              <a:t>700</a:t>
            </a:r>
            <a:r>
              <a:rPr lang="zh-CN" altLang="en-US" dirty="0" smtClean="0">
                <a:latin typeface="微软雅黑" pitchFamily="34" charset="-122"/>
                <a:ea typeface="微软雅黑" pitchFamily="34" charset="-122"/>
              </a:rPr>
              <a:t>亩、花生种植</a:t>
            </a:r>
            <a:r>
              <a:rPr lang="en-US" altLang="zh-CN" dirty="0" smtClean="0">
                <a:latin typeface="微软雅黑" pitchFamily="34" charset="-122"/>
                <a:ea typeface="微软雅黑" pitchFamily="34" charset="-122"/>
              </a:rPr>
              <a:t>700</a:t>
            </a:r>
            <a:r>
              <a:rPr lang="zh-CN" altLang="en-US" dirty="0" smtClean="0">
                <a:latin typeface="微软雅黑" pitchFamily="34" charset="-122"/>
                <a:ea typeface="微软雅黑" pitchFamily="34" charset="-122"/>
              </a:rPr>
              <a:t>亩、玉米</a:t>
            </a:r>
            <a:r>
              <a:rPr lang="en-US" altLang="zh-CN" dirty="0" smtClean="0">
                <a:latin typeface="微软雅黑" pitchFamily="34" charset="-122"/>
                <a:ea typeface="微软雅黑" pitchFamily="34" charset="-122"/>
              </a:rPr>
              <a:t>600</a:t>
            </a:r>
            <a:r>
              <a:rPr lang="zh-CN" altLang="en-US" dirty="0" smtClean="0">
                <a:latin typeface="微软雅黑" pitchFamily="34" charset="-122"/>
                <a:ea typeface="微软雅黑" pitchFamily="34" charset="-122"/>
              </a:rPr>
              <a:t>亩等；特色产业已初步形成了以中药材为支柱的特色农业，中药材种植以天麻、茯苓为主，种植面积</a:t>
            </a:r>
            <a:r>
              <a:rPr lang="en-US" altLang="zh-CN" dirty="0" smtClean="0">
                <a:latin typeface="微软雅黑" pitchFamily="34" charset="-122"/>
                <a:ea typeface="微软雅黑" pitchFamily="34" charset="-122"/>
              </a:rPr>
              <a:t>500</a:t>
            </a:r>
            <a:r>
              <a:rPr lang="zh-CN" altLang="en-US" dirty="0" smtClean="0">
                <a:latin typeface="微软雅黑" pitchFamily="34" charset="-122"/>
                <a:ea typeface="微软雅黑" pitchFamily="34" charset="-122"/>
              </a:rPr>
              <a:t>亩。</a:t>
            </a:r>
            <a:endParaRPr lang="en-US" altLang="zh-CN" dirty="0" smtClean="0">
              <a:latin typeface="微软雅黑" pitchFamily="34" charset="-122"/>
              <a:ea typeface="微软雅黑" pitchFamily="34" charset="-122"/>
            </a:endParaRPr>
          </a:p>
          <a:p>
            <a:pPr indent="457109" algn="just">
              <a:lnSpc>
                <a:spcPct val="150000"/>
              </a:lnSpc>
            </a:pPr>
            <a:r>
              <a:rPr lang="zh-CN" altLang="en-US" dirty="0" smtClean="0">
                <a:latin typeface="微软雅黑" pitchFamily="34" charset="-122"/>
                <a:ea typeface="微软雅黑" pitchFamily="34" charset="-122"/>
              </a:rPr>
              <a:t>村庄养殖业主要为养鸡、养羊等。</a:t>
            </a:r>
          </a:p>
        </p:txBody>
      </p:sp>
      <p:sp>
        <p:nvSpPr>
          <p:cNvPr id="28" name="矩形 27"/>
          <p:cNvSpPr/>
          <p:nvPr/>
        </p:nvSpPr>
        <p:spPr>
          <a:xfrm>
            <a:off x="2519115" y="1169442"/>
            <a:ext cx="12600234"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“特色农业产业初步形成，旅游开发前景广阔“</a:t>
            </a:r>
          </a:p>
        </p:txBody>
      </p:sp>
      <p:sp>
        <p:nvSpPr>
          <p:cNvPr id="29"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社会经济</a:t>
            </a:r>
            <a:endParaRPr lang="zh-CN" altLang="en-US" sz="3200" b="1" dirty="0">
              <a:solidFill>
                <a:srgbClr val="C00000"/>
              </a:solidFill>
              <a:latin typeface="微软雅黑" panose="020B0503020204020204" charset="-122"/>
              <a:ea typeface="微软雅黑" panose="020B0503020204020204" charset="-122"/>
            </a:endParaRPr>
          </a:p>
        </p:txBody>
      </p:sp>
      <p:sp>
        <p:nvSpPr>
          <p:cNvPr id="30" name="矩形 29"/>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2.3</a:t>
            </a:r>
            <a:endParaRPr lang="en-US" altLang="zh-CN" sz="3200" b="1" dirty="0">
              <a:solidFill>
                <a:schemeClr val="bg1"/>
              </a:solidFill>
              <a:latin typeface="微软雅黑" panose="020B0503020204020204" charset="-122"/>
              <a:ea typeface="微软雅黑" panose="020B0503020204020204" charset="-122"/>
            </a:endParaRPr>
          </a:p>
        </p:txBody>
      </p:sp>
      <p:pic>
        <p:nvPicPr>
          <p:cNvPr id="21" name="Picture 2" descr="F:\2024年项目\金寨项目\分析图5月\现状道路图.jpg"/>
          <p:cNvPicPr>
            <a:picLocks noChangeAspect="1" noChangeArrowheads="1"/>
          </p:cNvPicPr>
          <p:nvPr/>
        </p:nvPicPr>
        <p:blipFill>
          <a:blip r:embed="rId2" cstate="print"/>
          <a:srcRect l="6453" t="15440" r="32505" b="3147"/>
          <a:stretch>
            <a:fillRect/>
          </a:stretch>
        </p:blipFill>
        <p:spPr bwMode="auto">
          <a:xfrm>
            <a:off x="5831483" y="1889522"/>
            <a:ext cx="8856984" cy="8352928"/>
          </a:xfrm>
          <a:prstGeom prst="rect">
            <a:avLst/>
          </a:prstGeom>
          <a:noFill/>
        </p:spPr>
      </p:pic>
      <p:pic>
        <p:nvPicPr>
          <p:cNvPr id="8" name="Picture 2" descr="F:\2024年项目\金寨项目\分析图5月\现状道路图.jpg"/>
          <p:cNvPicPr>
            <a:picLocks noChangeAspect="1" noChangeArrowheads="1"/>
          </p:cNvPicPr>
          <p:nvPr/>
        </p:nvPicPr>
        <p:blipFill>
          <a:blip r:embed="rId3" cstate="print"/>
          <a:srcRect l="6452" t="82816" r="78162" b="3147"/>
          <a:stretch>
            <a:fillRect/>
          </a:stretch>
        </p:blipFill>
        <p:spPr bwMode="auto">
          <a:xfrm>
            <a:off x="5831259" y="8802290"/>
            <a:ext cx="2232472" cy="1440160"/>
          </a:xfrm>
          <a:prstGeom prst="rect">
            <a:avLst/>
          </a:prstGeom>
          <a:noFill/>
        </p:spPr>
      </p:pic>
      <p:sp>
        <p:nvSpPr>
          <p:cNvPr id="9" name="椭圆 8"/>
          <p:cNvSpPr/>
          <p:nvPr/>
        </p:nvSpPr>
        <p:spPr>
          <a:xfrm rot="19920117">
            <a:off x="10033089" y="4805747"/>
            <a:ext cx="1186647" cy="2495916"/>
          </a:xfrm>
          <a:prstGeom prst="ellipse">
            <a:avLst/>
          </a:prstGeom>
          <a:solidFill>
            <a:srgbClr val="F2DCDB">
              <a:alpha val="50196"/>
            </a:srgbClr>
          </a:solidFill>
          <a:ln>
            <a:solidFill>
              <a:schemeClr val="accent2">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b="1" dirty="0" smtClean="0">
                <a:solidFill>
                  <a:srgbClr val="C00000"/>
                </a:solidFill>
                <a:latin typeface="微软雅黑" pitchFamily="34" charset="-122"/>
                <a:ea typeface="微软雅黑" pitchFamily="34" charset="-122"/>
              </a:rPr>
              <a:t>红色文化旅游</a:t>
            </a:r>
            <a:endParaRPr lang="zh-CN" altLang="en-US" sz="1400" b="1" dirty="0">
              <a:solidFill>
                <a:srgbClr val="C00000"/>
              </a:solidFill>
              <a:latin typeface="微软雅黑" pitchFamily="34" charset="-122"/>
              <a:ea typeface="微软雅黑" pitchFamily="34" charset="-122"/>
            </a:endParaRPr>
          </a:p>
        </p:txBody>
      </p:sp>
      <p:sp>
        <p:nvSpPr>
          <p:cNvPr id="13" name="TextBox 12"/>
          <p:cNvSpPr txBox="1"/>
          <p:nvPr/>
        </p:nvSpPr>
        <p:spPr>
          <a:xfrm>
            <a:off x="8855819" y="3761730"/>
            <a:ext cx="543739" cy="307777"/>
          </a:xfrm>
          <a:prstGeom prst="rect">
            <a:avLst/>
          </a:prstGeom>
          <a:noFill/>
        </p:spPr>
        <p:txBody>
          <a:bodyPr wrap="none" rtlCol="0">
            <a:spAutoFit/>
          </a:bodyPr>
          <a:lstStyle/>
          <a:p>
            <a:r>
              <a:rPr lang="zh-CN" altLang="en-US" sz="1400" b="1" dirty="0" smtClean="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水田</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14" name="TextBox 13"/>
          <p:cNvSpPr txBox="1"/>
          <p:nvPr/>
        </p:nvSpPr>
        <p:spPr>
          <a:xfrm>
            <a:off x="7415659" y="3977754"/>
            <a:ext cx="1261884" cy="307777"/>
          </a:xfrm>
          <a:prstGeom prst="rect">
            <a:avLst/>
          </a:prstGeom>
          <a:noFill/>
        </p:spPr>
        <p:txBody>
          <a:bodyPr wrap="none" rtlCol="0">
            <a:spAutoFit/>
          </a:bodyPr>
          <a:lstStyle/>
          <a:p>
            <a:r>
              <a:rPr lang="zh-CN" altLang="en-US" sz="1400" b="1" dirty="0" smtClean="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中药材、蚕桑</a:t>
            </a:r>
            <a:endParaRPr lang="zh-CN" altLang="en-US" sz="1400" b="1" dirty="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15" name="TextBox 14"/>
          <p:cNvSpPr txBox="1"/>
          <p:nvPr/>
        </p:nvSpPr>
        <p:spPr>
          <a:xfrm>
            <a:off x="10151963" y="3689722"/>
            <a:ext cx="543739" cy="307777"/>
          </a:xfrm>
          <a:prstGeom prst="rect">
            <a:avLst/>
          </a:prstGeom>
          <a:noFill/>
        </p:spPr>
        <p:txBody>
          <a:bodyPr wrap="none" rtlCol="0">
            <a:spAutoFit/>
          </a:bodyPr>
          <a:lstStyle/>
          <a:p>
            <a:r>
              <a:rPr lang="zh-CN" altLang="en-US" sz="1400" b="1" dirty="0" smtClean="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水田</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17" name="TextBox 16"/>
          <p:cNvSpPr txBox="1"/>
          <p:nvPr/>
        </p:nvSpPr>
        <p:spPr>
          <a:xfrm>
            <a:off x="11160075" y="5489922"/>
            <a:ext cx="543739" cy="307777"/>
          </a:xfrm>
          <a:prstGeom prst="rect">
            <a:avLst/>
          </a:prstGeom>
          <a:noFill/>
        </p:spPr>
        <p:txBody>
          <a:bodyPr wrap="none" rtlCol="0">
            <a:spAutoFit/>
          </a:bodyPr>
          <a:lstStyle/>
          <a:p>
            <a:r>
              <a:rPr lang="zh-CN" altLang="en-US" sz="1400" b="1" dirty="0" smtClean="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水田</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18" name="TextBox 17"/>
          <p:cNvSpPr txBox="1"/>
          <p:nvPr/>
        </p:nvSpPr>
        <p:spPr>
          <a:xfrm>
            <a:off x="9647907" y="7432675"/>
            <a:ext cx="543739" cy="307777"/>
          </a:xfrm>
          <a:prstGeom prst="rect">
            <a:avLst/>
          </a:prstGeom>
          <a:noFill/>
        </p:spPr>
        <p:txBody>
          <a:bodyPr wrap="none" rtlCol="0">
            <a:spAutoFit/>
          </a:bodyPr>
          <a:lstStyle/>
          <a:p>
            <a:r>
              <a:rPr lang="zh-CN" altLang="en-US" sz="1400" b="1" dirty="0" smtClean="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水田</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20" name="TextBox 19"/>
          <p:cNvSpPr txBox="1"/>
          <p:nvPr/>
        </p:nvSpPr>
        <p:spPr>
          <a:xfrm>
            <a:off x="12305868" y="6498034"/>
            <a:ext cx="1261884" cy="523220"/>
          </a:xfrm>
          <a:prstGeom prst="rect">
            <a:avLst/>
          </a:prstGeom>
          <a:noFill/>
        </p:spPr>
        <p:txBody>
          <a:bodyPr wrap="none" rtlCol="0">
            <a:spAutoFit/>
          </a:bodyPr>
          <a:lstStyle/>
          <a:p>
            <a:r>
              <a:rPr lang="zh-CN" altLang="en-US" sz="1400" b="1" dirty="0" smtClean="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中药材、蚕桑</a:t>
            </a:r>
          </a:p>
          <a:p>
            <a:endParaRPr lang="zh-CN" altLang="en-US" sz="1400" b="1" dirty="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22" name="TextBox 21"/>
          <p:cNvSpPr txBox="1"/>
          <p:nvPr/>
        </p:nvSpPr>
        <p:spPr>
          <a:xfrm>
            <a:off x="8783811" y="6498034"/>
            <a:ext cx="1261884" cy="523220"/>
          </a:xfrm>
          <a:prstGeom prst="rect">
            <a:avLst/>
          </a:prstGeom>
          <a:noFill/>
        </p:spPr>
        <p:txBody>
          <a:bodyPr wrap="none" rtlCol="0">
            <a:spAutoFit/>
          </a:bodyPr>
          <a:lstStyle/>
          <a:p>
            <a:r>
              <a:rPr lang="zh-CN" altLang="en-US" sz="1400" b="1" dirty="0" smtClean="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中药材、蚕桑</a:t>
            </a:r>
          </a:p>
          <a:p>
            <a:endParaRPr lang="zh-CN" altLang="en-US" sz="1400" b="1" dirty="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23" name="TextBox 22"/>
          <p:cNvSpPr txBox="1"/>
          <p:nvPr/>
        </p:nvSpPr>
        <p:spPr>
          <a:xfrm>
            <a:off x="8711803" y="4337794"/>
            <a:ext cx="1261884" cy="523220"/>
          </a:xfrm>
          <a:prstGeom prst="rect">
            <a:avLst/>
          </a:prstGeom>
          <a:noFill/>
        </p:spPr>
        <p:txBody>
          <a:bodyPr wrap="none" rtlCol="0">
            <a:spAutoFit/>
          </a:bodyPr>
          <a:lstStyle/>
          <a:p>
            <a:r>
              <a:rPr lang="zh-CN" altLang="en-US" sz="1400" b="1" dirty="0" smtClean="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中药材、蚕桑</a:t>
            </a:r>
          </a:p>
          <a:p>
            <a:endParaRPr lang="zh-CN" altLang="en-US" sz="1400" b="1" dirty="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24" name="TextBox 23"/>
          <p:cNvSpPr txBox="1"/>
          <p:nvPr/>
        </p:nvSpPr>
        <p:spPr>
          <a:xfrm>
            <a:off x="10439995" y="3329682"/>
            <a:ext cx="1440160" cy="307777"/>
          </a:xfrm>
          <a:prstGeom prst="rect">
            <a:avLst/>
          </a:prstGeom>
          <a:noFill/>
        </p:spPr>
        <p:txBody>
          <a:bodyPr wrap="square" rtlCol="0">
            <a:spAutoFit/>
          </a:bodyPr>
          <a:lstStyle/>
          <a:p>
            <a:r>
              <a:rPr lang="zh-CN" altLang="en-US" sz="1400" b="1" dirty="0" smtClean="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rPr>
              <a:t>中药材、蚕桑</a:t>
            </a:r>
            <a:endParaRPr lang="zh-CN" altLang="en-US" sz="1400" b="1" dirty="0">
              <a:solidFill>
                <a:srgbClr val="92D050"/>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pic>
        <p:nvPicPr>
          <p:cNvPr id="349186" name="Picture 2" descr="https://so1.360tres.com/t0130995ee1b2206751.jpg"/>
          <p:cNvPicPr>
            <a:picLocks noChangeAspect="1" noChangeArrowheads="1"/>
          </p:cNvPicPr>
          <p:nvPr/>
        </p:nvPicPr>
        <p:blipFill>
          <a:blip r:embed="rId4" cstate="print"/>
          <a:srcRect/>
          <a:stretch>
            <a:fillRect/>
          </a:stretch>
        </p:blipFill>
        <p:spPr bwMode="auto">
          <a:xfrm>
            <a:off x="503238" y="7290123"/>
            <a:ext cx="2591941" cy="2448272"/>
          </a:xfrm>
          <a:prstGeom prst="rect">
            <a:avLst/>
          </a:prstGeom>
          <a:noFill/>
        </p:spPr>
      </p:pic>
      <p:sp>
        <p:nvSpPr>
          <p:cNvPr id="25" name="TextBox 24"/>
          <p:cNvSpPr txBox="1"/>
          <p:nvPr/>
        </p:nvSpPr>
        <p:spPr>
          <a:xfrm>
            <a:off x="1440736" y="9801110"/>
            <a:ext cx="646331" cy="369332"/>
          </a:xfrm>
          <a:prstGeom prst="rect">
            <a:avLst/>
          </a:prstGeom>
          <a:noFill/>
        </p:spPr>
        <p:txBody>
          <a:bodyPr wrap="none" rtlCol="0">
            <a:spAutoFit/>
          </a:bodyPr>
          <a:lstStyle/>
          <a:p>
            <a:r>
              <a:rPr lang="zh-CN" altLang="en-US" b="1" dirty="0" smtClean="0">
                <a:latin typeface="微软雅黑" pitchFamily="34" charset="-122"/>
                <a:ea typeface="微软雅黑" pitchFamily="34" charset="-122"/>
              </a:rPr>
              <a:t>天麻</a:t>
            </a:r>
            <a:endParaRPr lang="zh-CN" altLang="en-US" b="1" dirty="0">
              <a:latin typeface="微软雅黑" pitchFamily="34" charset="-122"/>
              <a:ea typeface="微软雅黑" pitchFamily="34" charset="-122"/>
            </a:endParaRPr>
          </a:p>
        </p:txBody>
      </p:sp>
      <p:sp>
        <p:nvSpPr>
          <p:cNvPr id="26" name="TextBox 25"/>
          <p:cNvSpPr txBox="1"/>
          <p:nvPr/>
        </p:nvSpPr>
        <p:spPr>
          <a:xfrm>
            <a:off x="3959275" y="9801110"/>
            <a:ext cx="646331" cy="369332"/>
          </a:xfrm>
          <a:prstGeom prst="rect">
            <a:avLst/>
          </a:prstGeom>
          <a:noFill/>
        </p:spPr>
        <p:txBody>
          <a:bodyPr wrap="none" rtlCol="0">
            <a:spAutoFit/>
          </a:bodyPr>
          <a:lstStyle/>
          <a:p>
            <a:r>
              <a:rPr lang="zh-CN" altLang="en-US" b="1" dirty="0" smtClean="0">
                <a:latin typeface="微软雅黑" pitchFamily="34" charset="-122"/>
                <a:ea typeface="微软雅黑" pitchFamily="34" charset="-122"/>
              </a:rPr>
              <a:t>蚕桑</a:t>
            </a:r>
          </a:p>
        </p:txBody>
      </p:sp>
      <p:pic>
        <p:nvPicPr>
          <p:cNvPr id="349190" name="Picture 6" descr="https://p5.ssl.qhimgs1.com/t041115b27e4ae84465.jpg"/>
          <p:cNvPicPr>
            <a:picLocks noChangeAspect="1" noChangeArrowheads="1"/>
          </p:cNvPicPr>
          <p:nvPr/>
        </p:nvPicPr>
        <p:blipFill>
          <a:blip r:embed="rId5" cstate="print"/>
          <a:srcRect l="48591" t="20402" b="27461"/>
          <a:stretch>
            <a:fillRect/>
          </a:stretch>
        </p:blipFill>
        <p:spPr bwMode="auto">
          <a:xfrm>
            <a:off x="3167186" y="7290122"/>
            <a:ext cx="2554823" cy="2448272"/>
          </a:xfrm>
          <a:prstGeom prst="rect">
            <a:avLst/>
          </a:prstGeom>
          <a:noFill/>
        </p:spPr>
      </p:pic>
      <p:sp>
        <p:nvSpPr>
          <p:cNvPr id="27" name="TextBox 26"/>
          <p:cNvSpPr txBox="1"/>
          <p:nvPr/>
        </p:nvSpPr>
        <p:spPr>
          <a:xfrm>
            <a:off x="10295979" y="8442250"/>
            <a:ext cx="2159566"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云凡中药材发展有限公司</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31" name="椭圆 30"/>
          <p:cNvSpPr/>
          <p:nvPr/>
        </p:nvSpPr>
        <p:spPr>
          <a:xfrm>
            <a:off x="11160075" y="8658274"/>
            <a:ext cx="144016" cy="14401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nvSpPr>
        <p:spPr>
          <a:xfrm>
            <a:off x="10656019" y="7866186"/>
            <a:ext cx="144016" cy="14401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TextBox 32"/>
          <p:cNvSpPr txBox="1"/>
          <p:nvPr/>
        </p:nvSpPr>
        <p:spPr>
          <a:xfrm>
            <a:off x="10367987" y="7578154"/>
            <a:ext cx="723275"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建材厂</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
        <p:nvSpPr>
          <p:cNvPr id="34" name="TextBox 33"/>
          <p:cNvSpPr txBox="1"/>
          <p:nvPr/>
        </p:nvSpPr>
        <p:spPr>
          <a:xfrm>
            <a:off x="10728027" y="7124898"/>
            <a:ext cx="1082348"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设施农用地</a:t>
            </a:r>
          </a:p>
        </p:txBody>
      </p:sp>
      <p:sp>
        <p:nvSpPr>
          <p:cNvPr id="35" name="椭圆 34"/>
          <p:cNvSpPr/>
          <p:nvPr/>
        </p:nvSpPr>
        <p:spPr>
          <a:xfrm>
            <a:off x="8927827" y="7938194"/>
            <a:ext cx="144016" cy="14401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TextBox 35"/>
          <p:cNvSpPr txBox="1"/>
          <p:nvPr/>
        </p:nvSpPr>
        <p:spPr>
          <a:xfrm>
            <a:off x="8495779" y="7578154"/>
            <a:ext cx="1082348"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设施农用地</a:t>
            </a:r>
          </a:p>
        </p:txBody>
      </p:sp>
      <p:sp>
        <p:nvSpPr>
          <p:cNvPr id="37" name="椭圆 36"/>
          <p:cNvSpPr/>
          <p:nvPr/>
        </p:nvSpPr>
        <p:spPr>
          <a:xfrm>
            <a:off x="11160075" y="7432675"/>
            <a:ext cx="144016" cy="14401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椭圆 37"/>
          <p:cNvSpPr/>
          <p:nvPr/>
        </p:nvSpPr>
        <p:spPr>
          <a:xfrm>
            <a:off x="11016059" y="6354018"/>
            <a:ext cx="144016" cy="14401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TextBox 38"/>
          <p:cNvSpPr txBox="1"/>
          <p:nvPr/>
        </p:nvSpPr>
        <p:spPr>
          <a:xfrm>
            <a:off x="10728027" y="6065986"/>
            <a:ext cx="902811"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红色遗址</a:t>
            </a:r>
            <a:endParaRPr lang="zh-CN" altLang="en-US" sz="1400" b="1" dirty="0">
              <a:solidFill>
                <a:srgbClr val="EFA139"/>
              </a:solidFill>
              <a:effectLst>
                <a:outerShdw blurRad="50800" dist="50800" dir="5400000" algn="ctr" rotWithShape="0">
                  <a:schemeClr val="tx1">
                    <a:lumMod val="95000"/>
                    <a:lumOff val="5000"/>
                  </a:scheme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xmlns="" val="21559853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矩形 27"/>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“特色农业产业初步形成，旅游开发前景广阔“</a:t>
            </a:r>
          </a:p>
        </p:txBody>
      </p:sp>
      <p:sp>
        <p:nvSpPr>
          <p:cNvPr id="19" name="矩形 18"/>
          <p:cNvSpPr/>
          <p:nvPr/>
        </p:nvSpPr>
        <p:spPr>
          <a:xfrm>
            <a:off x="0" y="1169442"/>
            <a:ext cx="2519115"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现状产业</a:t>
            </a:r>
            <a:r>
              <a:rPr lang="en-US" altLang="zh-CN" sz="2800" b="1" dirty="0" smtClean="0">
                <a:latin typeface="微软雅黑" panose="020B0503020204020204" charset="-122"/>
                <a:ea typeface="微软雅黑" panose="020B0503020204020204" charset="-122"/>
              </a:rPr>
              <a:t> </a:t>
            </a:r>
            <a:endParaRPr lang="zh-CN" altLang="en-US" sz="2800" b="1" dirty="0">
              <a:latin typeface="微软雅黑" panose="020B0503020204020204" charset="-122"/>
              <a:ea typeface="微软雅黑" panose="020B0503020204020204" charset="-122"/>
            </a:endParaRPr>
          </a:p>
        </p:txBody>
      </p:sp>
      <p:sp>
        <p:nvSpPr>
          <p:cNvPr id="29" name="TextBox 8"/>
          <p:cNvSpPr txBox="1"/>
          <p:nvPr/>
        </p:nvSpPr>
        <p:spPr>
          <a:xfrm>
            <a:off x="934939" y="233338"/>
            <a:ext cx="2730500"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社会经济</a:t>
            </a:r>
            <a:endParaRPr lang="zh-CN" altLang="en-US" sz="3200" b="1" dirty="0">
              <a:solidFill>
                <a:srgbClr val="C00000"/>
              </a:solidFill>
              <a:latin typeface="微软雅黑" panose="020B0503020204020204" charset="-122"/>
              <a:ea typeface="微软雅黑" panose="020B0503020204020204" charset="-122"/>
            </a:endParaRPr>
          </a:p>
        </p:txBody>
      </p:sp>
      <p:sp>
        <p:nvSpPr>
          <p:cNvPr id="30" name="矩形 29"/>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2.3</a:t>
            </a:r>
            <a:endParaRPr lang="en-US" altLang="zh-CN" sz="3200" b="1" dirty="0">
              <a:solidFill>
                <a:schemeClr val="bg1"/>
              </a:solidFill>
              <a:latin typeface="微软雅黑" panose="020B0503020204020204" charset="-122"/>
              <a:ea typeface="微软雅黑" panose="020B0503020204020204" charset="-122"/>
            </a:endParaRPr>
          </a:p>
        </p:txBody>
      </p:sp>
      <p:sp>
        <p:nvSpPr>
          <p:cNvPr id="14" name="矩形 13"/>
          <p:cNvSpPr/>
          <p:nvPr/>
        </p:nvSpPr>
        <p:spPr>
          <a:xfrm>
            <a:off x="503237" y="1889522"/>
            <a:ext cx="6120333" cy="2169825"/>
          </a:xfrm>
          <a:prstGeom prst="rect">
            <a:avLst/>
          </a:prstGeom>
        </p:spPr>
        <p:txBody>
          <a:bodyPr wrap="square">
            <a:spAutoFit/>
          </a:bodyPr>
          <a:lstStyle/>
          <a:p>
            <a:pPr indent="457109" algn="just">
              <a:lnSpc>
                <a:spcPct val="150000"/>
              </a:lnSpc>
            </a:pPr>
            <a:r>
              <a:rPr lang="zh-CN" altLang="en-US" b="1" dirty="0" smtClean="0">
                <a:latin typeface="微软雅黑" pitchFamily="34" charset="-122"/>
                <a:ea typeface="微软雅黑" pitchFamily="34" charset="-122"/>
              </a:rPr>
              <a:t>二产：逐渐兴起，村庄有扩大加工规模的需求</a:t>
            </a:r>
            <a:endParaRPr lang="en-US" altLang="zh-CN" b="1" dirty="0" smtClean="0">
              <a:latin typeface="微软雅黑" pitchFamily="34" charset="-122"/>
              <a:ea typeface="微软雅黑" pitchFamily="34" charset="-122"/>
            </a:endParaRPr>
          </a:p>
          <a:p>
            <a:pPr indent="457109" algn="just">
              <a:lnSpc>
                <a:spcPct val="150000"/>
              </a:lnSpc>
            </a:pPr>
            <a:r>
              <a:rPr lang="zh-CN" altLang="en-US" dirty="0" smtClean="0">
                <a:latin typeface="微软雅黑" pitchFamily="34" charset="-122"/>
                <a:ea typeface="微软雅黑" pitchFamily="34" charset="-122"/>
              </a:rPr>
              <a:t>现状二产主要为中药材加工，包括云凡中药材发展有限公司，汤江红农村集体经济发展公司等，现状南部有一处建材加工厂；村庄二产逐渐兴起，有待扩大规模。</a:t>
            </a:r>
            <a:endParaRPr lang="en-US" altLang="zh-CN" dirty="0" smtClean="0">
              <a:latin typeface="微软雅黑" pitchFamily="34" charset="-122"/>
              <a:ea typeface="微软雅黑" pitchFamily="34" charset="-122"/>
            </a:endParaRPr>
          </a:p>
          <a:p>
            <a:pPr indent="457109" algn="just">
              <a:lnSpc>
                <a:spcPct val="150000"/>
              </a:lnSpc>
            </a:pPr>
            <a:endParaRPr lang="en-US" altLang="zh-CN" dirty="0" smtClean="0">
              <a:latin typeface="微软雅黑" pitchFamily="34" charset="-122"/>
              <a:ea typeface="微软雅黑" pitchFamily="34" charset="-122"/>
            </a:endParaRPr>
          </a:p>
        </p:txBody>
      </p:sp>
      <p:sp>
        <p:nvSpPr>
          <p:cNvPr id="15" name="矩形 14"/>
          <p:cNvSpPr/>
          <p:nvPr/>
        </p:nvSpPr>
        <p:spPr>
          <a:xfrm>
            <a:off x="503238" y="3879612"/>
            <a:ext cx="6336357" cy="2169825"/>
          </a:xfrm>
          <a:prstGeom prst="rect">
            <a:avLst/>
          </a:prstGeom>
        </p:spPr>
        <p:txBody>
          <a:bodyPr wrap="square">
            <a:spAutoFit/>
          </a:bodyPr>
          <a:lstStyle/>
          <a:p>
            <a:pPr indent="457109" algn="just">
              <a:lnSpc>
                <a:spcPct val="150000"/>
              </a:lnSpc>
            </a:pPr>
            <a:r>
              <a:rPr lang="zh-CN" altLang="en-US" b="1" dirty="0" smtClean="0">
                <a:latin typeface="微软雅黑" pitchFamily="34" charset="-122"/>
                <a:ea typeface="微软雅黑" pitchFamily="34" charset="-122"/>
              </a:rPr>
              <a:t>三产：镇区所在地，旅游开发前景广阔</a:t>
            </a:r>
            <a:endParaRPr lang="en-US" altLang="zh-CN" b="1" dirty="0" smtClean="0">
              <a:latin typeface="微软雅黑" pitchFamily="34" charset="-122"/>
              <a:ea typeface="微软雅黑" pitchFamily="34" charset="-122"/>
            </a:endParaRPr>
          </a:p>
          <a:p>
            <a:pPr indent="457109" algn="just">
              <a:lnSpc>
                <a:spcPct val="150000"/>
              </a:lnSpc>
            </a:pPr>
            <a:r>
              <a:rPr lang="zh-CN" altLang="en-US" dirty="0" smtClean="0">
                <a:latin typeface="微软雅黑" pitchFamily="34" charset="-122"/>
                <a:ea typeface="微软雅黑" pitchFamily="34" charset="-122"/>
              </a:rPr>
              <a:t>自然景物与人文景观交相辉映，红色旅游与绿色旅游融为一体，旅游开发前景广阔。</a:t>
            </a:r>
            <a:endParaRPr lang="en-US" altLang="zh-CN" dirty="0" smtClean="0">
              <a:latin typeface="微软雅黑" pitchFamily="34" charset="-122"/>
              <a:ea typeface="微软雅黑" pitchFamily="34" charset="-122"/>
            </a:endParaRPr>
          </a:p>
          <a:p>
            <a:pPr indent="457109" algn="just">
              <a:lnSpc>
                <a:spcPct val="150000"/>
              </a:lnSpc>
            </a:pPr>
            <a:r>
              <a:rPr lang="zh-CN" altLang="en-US" dirty="0" smtClean="0">
                <a:latin typeface="微软雅黑" pitchFamily="34" charset="-122"/>
                <a:ea typeface="微软雅黑" pitchFamily="34" charset="-122"/>
              </a:rPr>
              <a:t>村庄传承红色基因，拓展全域旅游新业态；同时推动绿色产业，探索产业融合新模式。</a:t>
            </a:r>
            <a:endParaRPr lang="en-US" altLang="zh-CN" dirty="0" smtClean="0">
              <a:latin typeface="微软雅黑" pitchFamily="34" charset="-122"/>
              <a:ea typeface="微软雅黑" pitchFamily="34" charset="-122"/>
            </a:endParaRPr>
          </a:p>
        </p:txBody>
      </p:sp>
      <p:pic>
        <p:nvPicPr>
          <p:cNvPr id="348161" name="Picture 1" descr="F:\2024年项目\金寨航拍\1\汤加汇\DJI_0613.JPG"/>
          <p:cNvPicPr>
            <a:picLocks noChangeAspect="1" noChangeArrowheads="1"/>
          </p:cNvPicPr>
          <p:nvPr/>
        </p:nvPicPr>
        <p:blipFill>
          <a:blip r:embed="rId2" cstate="print"/>
          <a:srcRect/>
          <a:stretch>
            <a:fillRect/>
          </a:stretch>
        </p:blipFill>
        <p:spPr bwMode="auto">
          <a:xfrm>
            <a:off x="6848531" y="1961530"/>
            <a:ext cx="7696144" cy="4176464"/>
          </a:xfrm>
          <a:prstGeom prst="rect">
            <a:avLst/>
          </a:prstGeom>
          <a:noFill/>
        </p:spPr>
      </p:pic>
      <p:pic>
        <p:nvPicPr>
          <p:cNvPr id="348162" name="Picture 2" descr="F:\2024年项目\金寨航拍\1\汤加汇\长岭\DJI_0768.JPG"/>
          <p:cNvPicPr>
            <a:picLocks noChangeAspect="1" noChangeArrowheads="1"/>
          </p:cNvPicPr>
          <p:nvPr/>
        </p:nvPicPr>
        <p:blipFill>
          <a:blip r:embed="rId3" cstate="print"/>
          <a:srcRect/>
          <a:stretch>
            <a:fillRect/>
          </a:stretch>
        </p:blipFill>
        <p:spPr bwMode="auto">
          <a:xfrm>
            <a:off x="6839595" y="6282010"/>
            <a:ext cx="7705080" cy="4104456"/>
          </a:xfrm>
          <a:prstGeom prst="rect">
            <a:avLst/>
          </a:prstGeom>
          <a:noFill/>
        </p:spPr>
      </p:pic>
      <p:pic>
        <p:nvPicPr>
          <p:cNvPr id="348163" name="Picture 3" descr="F:\2024年项目\金寨现状照片\金寨现状照片\IMG_20240302_101925.jpg"/>
          <p:cNvPicPr>
            <a:picLocks noChangeAspect="1" noChangeArrowheads="1"/>
          </p:cNvPicPr>
          <p:nvPr/>
        </p:nvPicPr>
        <p:blipFill>
          <a:blip r:embed="rId4" cstate="print"/>
          <a:srcRect/>
          <a:stretch>
            <a:fillRect/>
          </a:stretch>
        </p:blipFill>
        <p:spPr bwMode="auto">
          <a:xfrm>
            <a:off x="503238" y="6282010"/>
            <a:ext cx="6264349" cy="4104456"/>
          </a:xfrm>
          <a:prstGeom prst="rect">
            <a:avLst/>
          </a:prstGeom>
          <a:noFill/>
        </p:spPr>
      </p:pic>
    </p:spTree>
    <p:extLst>
      <p:ext uri="{BB962C8B-B14F-4D97-AF65-F5344CB8AC3E}">
        <p14:creationId xmlns:p14="http://schemas.microsoft.com/office/powerpoint/2010/main" xmlns="" val="21559853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7"/>
          <p:cNvSpPr txBox="1">
            <a:spLocks noChangeArrowheads="1"/>
          </p:cNvSpPr>
          <p:nvPr/>
        </p:nvSpPr>
        <p:spPr bwMode="auto">
          <a:xfrm>
            <a:off x="503871" y="1768414"/>
            <a:ext cx="7127811" cy="3888407"/>
          </a:xfrm>
          <a:prstGeom prst="rect">
            <a:avLst/>
          </a:prstGeom>
          <a:noFill/>
          <a:ln w="9525">
            <a:noFill/>
            <a:miter lim="800000"/>
            <a:headEnd/>
            <a:tailEnd/>
          </a:ln>
        </p:spPr>
        <p:txBody>
          <a:bodyPr wrap="square" lIns="147480" tIns="73741" rIns="147480" bIns="73741">
            <a:spAutoFit/>
          </a:bodyPr>
          <a:lstStyle/>
          <a:p>
            <a:pPr indent="457200">
              <a:lnSpc>
                <a:spcPct val="150000"/>
              </a:lnSpc>
            </a:pPr>
            <a:r>
              <a:rPr lang="zh-CN" altLang="en-US" dirty="0" smtClean="0">
                <a:latin typeface="微软雅黑" pitchFamily="34" charset="-122"/>
                <a:ea typeface="微软雅黑" pitchFamily="34" charset="-122"/>
              </a:rPr>
              <a:t>居民点依生产资料分布，居民点分布形式主要分为两种，一种为沿区域范围内主要道路建设，因政府驻地原因形成街道形式，人口聚集较多，一种为传统居民点形式，主路连接村庄，耕地环绕，整体生态环境良好。</a:t>
            </a:r>
            <a:endParaRPr lang="en-US" altLang="zh-CN" dirty="0" smtClean="0">
              <a:latin typeface="微软雅黑" pitchFamily="34" charset="-122"/>
              <a:ea typeface="微软雅黑" pitchFamily="34" charset="-122"/>
            </a:endParaRPr>
          </a:p>
          <a:p>
            <a:pPr indent="457200">
              <a:lnSpc>
                <a:spcPct val="150000"/>
              </a:lnSpc>
            </a:pPr>
            <a:r>
              <a:rPr lang="zh-CN" altLang="en-US" dirty="0" smtClean="0">
                <a:latin typeface="微软雅黑" pitchFamily="34" charset="-122"/>
                <a:ea typeface="微软雅黑" pitchFamily="34" charset="-122"/>
              </a:rPr>
              <a:t>建筑整体呈现为主副结合形式，主房多为两层，新建建筑多为平屋顶，建筑年代较长则多为坡屋顶，坡屋顶覆瓦颜色则多种多样；附属房一层为主，多为坡屋顶。建筑色彩多为白色抹灰或水泥抹灰两种。</a:t>
            </a:r>
            <a:endParaRPr lang="en-US" altLang="zh-CN" dirty="0" smtClean="0">
              <a:latin typeface="微软雅黑" pitchFamily="34" charset="-122"/>
              <a:ea typeface="微软雅黑" pitchFamily="34" charset="-122"/>
            </a:endParaRPr>
          </a:p>
          <a:p>
            <a:pPr indent="457200">
              <a:lnSpc>
                <a:spcPct val="150000"/>
              </a:lnSpc>
            </a:pPr>
            <a:r>
              <a:rPr lang="zh-CN" altLang="en-US" b="1" dirty="0" smtClean="0">
                <a:latin typeface="微软雅黑" pitchFamily="34" charset="-122"/>
                <a:ea typeface="微软雅黑" pitchFamily="34" charset="-122"/>
              </a:rPr>
              <a:t>整体呈居民点散落，近年居民点正逐步向主要村落聚集。</a:t>
            </a:r>
            <a:endParaRPr lang="zh-CN" altLang="en-US" b="1" dirty="0">
              <a:latin typeface="微软雅黑" pitchFamily="34" charset="-122"/>
              <a:ea typeface="微软雅黑" pitchFamily="34" charset="-122"/>
            </a:endParaRPr>
          </a:p>
        </p:txBody>
      </p:sp>
      <p:sp>
        <p:nvSpPr>
          <p:cNvPr id="19" name="TextBox 18"/>
          <p:cNvSpPr txBox="1">
            <a:spLocks noChangeArrowheads="1"/>
          </p:cNvSpPr>
          <p:nvPr/>
        </p:nvSpPr>
        <p:spPr bwMode="auto">
          <a:xfrm>
            <a:off x="10302875" y="5489922"/>
            <a:ext cx="2142690" cy="307712"/>
          </a:xfrm>
          <a:prstGeom prst="rect">
            <a:avLst/>
          </a:prstGeom>
          <a:noFill/>
          <a:ln w="9525">
            <a:noFill/>
            <a:miter lim="800000"/>
            <a:headEnd/>
            <a:tailEnd/>
          </a:ln>
        </p:spPr>
        <p:txBody>
          <a:bodyPr wrap="square">
            <a:spAutoFit/>
          </a:bodyPr>
          <a:lstStyle/>
          <a:p>
            <a:pPr algn="ctr"/>
            <a:r>
              <a:rPr lang="zh-CN" altLang="en-US" sz="1400" b="1" dirty="0">
                <a:solidFill>
                  <a:srgbClr val="C00000"/>
                </a:solidFill>
                <a:latin typeface="微软雅黑" pitchFamily="34" charset="-122"/>
                <a:ea typeface="微软雅黑" pitchFamily="34" charset="-122"/>
              </a:rPr>
              <a:t>石桥</a:t>
            </a:r>
          </a:p>
        </p:txBody>
      </p:sp>
      <p:pic>
        <p:nvPicPr>
          <p:cNvPr id="3" name="图片 2"/>
          <p:cNvPicPr>
            <a:picLocks noChangeAspect="1"/>
          </p:cNvPicPr>
          <p:nvPr/>
        </p:nvPicPr>
        <p:blipFill>
          <a:blip r:embed="rId2" cstate="print"/>
          <a:stretch>
            <a:fillRect/>
          </a:stretch>
        </p:blipFill>
        <p:spPr>
          <a:xfrm>
            <a:off x="7646333" y="6109364"/>
            <a:ext cx="7198487" cy="4049149"/>
          </a:xfrm>
          <a:prstGeom prst="rect">
            <a:avLst/>
          </a:prstGeom>
        </p:spPr>
      </p:pic>
      <p:pic>
        <p:nvPicPr>
          <p:cNvPr id="5" name="图片 4"/>
          <p:cNvPicPr>
            <a:picLocks noChangeAspect="1"/>
          </p:cNvPicPr>
          <p:nvPr/>
        </p:nvPicPr>
        <p:blipFill>
          <a:blip r:embed="rId3" cstate="print"/>
          <a:stretch>
            <a:fillRect/>
          </a:stretch>
        </p:blipFill>
        <p:spPr>
          <a:xfrm>
            <a:off x="7642514" y="1800812"/>
            <a:ext cx="7198487" cy="4049149"/>
          </a:xfrm>
          <a:prstGeom prst="rect">
            <a:avLst/>
          </a:prstGeom>
        </p:spPr>
      </p:pic>
      <p:pic>
        <p:nvPicPr>
          <p:cNvPr id="9" name="图片 8"/>
          <p:cNvPicPr>
            <a:picLocks noChangeAspect="1"/>
          </p:cNvPicPr>
          <p:nvPr/>
        </p:nvPicPr>
        <p:blipFill>
          <a:blip r:embed="rId4" cstate="print"/>
          <a:stretch>
            <a:fillRect/>
          </a:stretch>
        </p:blipFill>
        <p:spPr>
          <a:xfrm>
            <a:off x="309727" y="6109364"/>
            <a:ext cx="7198382" cy="4049090"/>
          </a:xfrm>
          <a:prstGeom prst="rect">
            <a:avLst/>
          </a:prstGeom>
        </p:spPr>
      </p:pic>
      <p:sp>
        <p:nvSpPr>
          <p:cNvPr id="17" name="矩形 1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8"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22" name="矩形 21"/>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“部分自然村肌理风貌较差，人居环境品质有待提高“</a:t>
            </a:r>
          </a:p>
        </p:txBody>
      </p:sp>
      <p:sp>
        <p:nvSpPr>
          <p:cNvPr id="20" name="矩形 19"/>
          <p:cNvSpPr/>
          <p:nvPr/>
        </p:nvSpPr>
        <p:spPr>
          <a:xfrm>
            <a:off x="0" y="1169442"/>
            <a:ext cx="2591123"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现状整体风貌</a:t>
            </a:r>
            <a:endParaRPr lang="zh-CN" altLang="zh-CN" sz="2800" b="1" dirty="0">
              <a:latin typeface="微软雅黑" panose="020B0503020204020204" charset="-122"/>
              <a:ea typeface="微软雅黑" panose="020B0503020204020204" charset="-122"/>
            </a:endParaRPr>
          </a:p>
        </p:txBody>
      </p:sp>
      <p:sp>
        <p:nvSpPr>
          <p:cNvPr id="24" name="TextBox 23"/>
          <p:cNvSpPr txBox="1">
            <a:spLocks noChangeArrowheads="1"/>
          </p:cNvSpPr>
          <p:nvPr/>
        </p:nvSpPr>
        <p:spPr bwMode="auto">
          <a:xfrm>
            <a:off x="10302875" y="5849962"/>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大冲</a:t>
            </a:r>
            <a:endParaRPr lang="zh-CN" altLang="en-US" sz="1400" b="1" dirty="0">
              <a:solidFill>
                <a:srgbClr val="C00000"/>
              </a:solidFill>
              <a:latin typeface="微软雅黑" pitchFamily="34" charset="-122"/>
              <a:ea typeface="微软雅黑" pitchFamily="34" charset="-122"/>
            </a:endParaRPr>
          </a:p>
        </p:txBody>
      </p:sp>
      <p:sp>
        <p:nvSpPr>
          <p:cNvPr id="29" name="TextBox 28"/>
          <p:cNvSpPr txBox="1">
            <a:spLocks noChangeArrowheads="1"/>
          </p:cNvSpPr>
          <p:nvPr/>
        </p:nvSpPr>
        <p:spPr bwMode="auto">
          <a:xfrm>
            <a:off x="10455275" y="10141812"/>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清塘</a:t>
            </a:r>
            <a:endParaRPr lang="zh-CN" altLang="en-US" sz="1400" b="1" dirty="0">
              <a:solidFill>
                <a:srgbClr val="C00000"/>
              </a:solidFill>
              <a:latin typeface="微软雅黑" pitchFamily="34" charset="-122"/>
              <a:ea typeface="微软雅黑" pitchFamily="34" charset="-122"/>
            </a:endParaRPr>
          </a:p>
        </p:txBody>
      </p:sp>
      <p:sp>
        <p:nvSpPr>
          <p:cNvPr id="30" name="TextBox 29"/>
          <p:cNvSpPr txBox="1">
            <a:spLocks noChangeArrowheads="1"/>
          </p:cNvSpPr>
          <p:nvPr/>
        </p:nvSpPr>
        <p:spPr bwMode="auto">
          <a:xfrm>
            <a:off x="2774334" y="10141812"/>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大铺</a:t>
            </a:r>
            <a:endParaRPr lang="zh-CN" altLang="en-US" sz="1400" b="1" dirty="0">
              <a:solidFill>
                <a:srgbClr val="C00000"/>
              </a:solidFill>
              <a:latin typeface="微软雅黑" pitchFamily="34" charset="-122"/>
              <a:ea typeface="微软雅黑" pitchFamily="34" charset="-122"/>
            </a:endParaRPr>
          </a:p>
        </p:txBody>
      </p:sp>
    </p:spTree>
    <p:extLst>
      <p:ext uri="{BB962C8B-B14F-4D97-AF65-F5344CB8AC3E}">
        <p14:creationId xmlns:p14="http://schemas.microsoft.com/office/powerpoint/2010/main" xmlns="" val="21278232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a:spLocks noChangeArrowheads="1"/>
          </p:cNvSpPr>
          <p:nvPr/>
        </p:nvSpPr>
        <p:spPr bwMode="auto">
          <a:xfrm>
            <a:off x="10302875" y="5902290"/>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孙榜</a:t>
            </a:r>
            <a:endParaRPr lang="zh-CN" altLang="en-US" sz="1400" b="1" dirty="0">
              <a:solidFill>
                <a:srgbClr val="C00000"/>
              </a:solidFill>
              <a:latin typeface="微软雅黑" pitchFamily="34" charset="-122"/>
              <a:ea typeface="微软雅黑" pitchFamily="34" charset="-122"/>
            </a:endParaRPr>
          </a:p>
        </p:txBody>
      </p:sp>
      <p:sp>
        <p:nvSpPr>
          <p:cNvPr id="21" name="TextBox 20"/>
          <p:cNvSpPr txBox="1">
            <a:spLocks noChangeArrowheads="1"/>
          </p:cNvSpPr>
          <p:nvPr/>
        </p:nvSpPr>
        <p:spPr bwMode="auto">
          <a:xfrm>
            <a:off x="10455275" y="10222770"/>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长岭</a:t>
            </a:r>
            <a:endParaRPr lang="zh-CN" altLang="en-US" sz="1400" b="1" dirty="0">
              <a:solidFill>
                <a:srgbClr val="C00000"/>
              </a:solidFill>
              <a:latin typeface="微软雅黑" pitchFamily="34" charset="-122"/>
              <a:ea typeface="微软雅黑" pitchFamily="34" charset="-122"/>
            </a:endParaRPr>
          </a:p>
        </p:txBody>
      </p:sp>
      <p:sp>
        <p:nvSpPr>
          <p:cNvPr id="23" name="TextBox 22"/>
          <p:cNvSpPr txBox="1">
            <a:spLocks noChangeArrowheads="1"/>
          </p:cNvSpPr>
          <p:nvPr/>
        </p:nvSpPr>
        <p:spPr bwMode="auto">
          <a:xfrm>
            <a:off x="2774334" y="10222770"/>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小河</a:t>
            </a:r>
            <a:endParaRPr lang="zh-CN" altLang="en-US" sz="1400" b="1" dirty="0">
              <a:solidFill>
                <a:srgbClr val="C00000"/>
              </a:solidFill>
              <a:latin typeface="微软雅黑" pitchFamily="34" charset="-122"/>
              <a:ea typeface="微软雅黑" pitchFamily="34" charset="-122"/>
            </a:endParaRPr>
          </a:p>
        </p:txBody>
      </p:sp>
      <p:sp>
        <p:nvSpPr>
          <p:cNvPr id="15" name="TextBox 14"/>
          <p:cNvSpPr txBox="1">
            <a:spLocks noChangeArrowheads="1"/>
          </p:cNvSpPr>
          <p:nvPr/>
        </p:nvSpPr>
        <p:spPr bwMode="auto">
          <a:xfrm>
            <a:off x="2774334" y="5902290"/>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新街</a:t>
            </a:r>
            <a:endParaRPr lang="zh-CN" altLang="en-US" sz="1400" b="1" dirty="0">
              <a:solidFill>
                <a:srgbClr val="C00000"/>
              </a:solidFill>
              <a:latin typeface="微软雅黑" pitchFamily="34" charset="-122"/>
              <a:ea typeface="微软雅黑" pitchFamily="34" charset="-122"/>
            </a:endParaRPr>
          </a:p>
        </p:txBody>
      </p:sp>
      <p:pic>
        <p:nvPicPr>
          <p:cNvPr id="2" name="图片 1"/>
          <p:cNvPicPr>
            <a:picLocks noChangeAspect="1"/>
          </p:cNvPicPr>
          <p:nvPr/>
        </p:nvPicPr>
        <p:blipFill>
          <a:blip r:embed="rId2" cstate="print"/>
          <a:stretch>
            <a:fillRect/>
          </a:stretch>
        </p:blipFill>
        <p:spPr>
          <a:xfrm>
            <a:off x="279966" y="1872820"/>
            <a:ext cx="7198487" cy="4049149"/>
          </a:xfrm>
          <a:prstGeom prst="rect">
            <a:avLst/>
          </a:prstGeom>
        </p:spPr>
      </p:pic>
      <p:pic>
        <p:nvPicPr>
          <p:cNvPr id="3" name="图片 2"/>
          <p:cNvPicPr>
            <a:picLocks noChangeAspect="1"/>
          </p:cNvPicPr>
          <p:nvPr/>
        </p:nvPicPr>
        <p:blipFill>
          <a:blip r:embed="rId3" cstate="print"/>
          <a:stretch>
            <a:fillRect/>
          </a:stretch>
        </p:blipFill>
        <p:spPr>
          <a:xfrm>
            <a:off x="7656261" y="1859137"/>
            <a:ext cx="7222812" cy="4062832"/>
          </a:xfrm>
          <a:prstGeom prst="rect">
            <a:avLst/>
          </a:prstGeom>
        </p:spPr>
      </p:pic>
      <p:pic>
        <p:nvPicPr>
          <p:cNvPr id="4" name="图片 3"/>
          <p:cNvPicPr>
            <a:picLocks noChangeAspect="1"/>
          </p:cNvPicPr>
          <p:nvPr/>
        </p:nvPicPr>
        <p:blipFill>
          <a:blip r:embed="rId4" cstate="print"/>
          <a:stretch>
            <a:fillRect/>
          </a:stretch>
        </p:blipFill>
        <p:spPr>
          <a:xfrm>
            <a:off x="274529" y="6175882"/>
            <a:ext cx="7198487" cy="4049149"/>
          </a:xfrm>
          <a:prstGeom prst="rect">
            <a:avLst/>
          </a:prstGeom>
        </p:spPr>
      </p:pic>
      <p:pic>
        <p:nvPicPr>
          <p:cNvPr id="5" name="图片 4"/>
          <p:cNvPicPr>
            <a:picLocks noChangeAspect="1"/>
          </p:cNvPicPr>
          <p:nvPr/>
        </p:nvPicPr>
        <p:blipFill>
          <a:blip r:embed="rId5" cstate="print"/>
          <a:stretch>
            <a:fillRect/>
          </a:stretch>
        </p:blipFill>
        <p:spPr>
          <a:xfrm>
            <a:off x="7656261" y="6162199"/>
            <a:ext cx="7222812" cy="4062832"/>
          </a:xfrm>
          <a:prstGeom prst="rect">
            <a:avLst/>
          </a:prstGeom>
        </p:spPr>
      </p:pic>
      <p:sp>
        <p:nvSpPr>
          <p:cNvPr id="17" name="矩形 1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8"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20" name="矩形 19"/>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“部分自然村肌理风貌较差，人居环境品质有待提高“</a:t>
            </a:r>
          </a:p>
        </p:txBody>
      </p:sp>
      <p:sp>
        <p:nvSpPr>
          <p:cNvPr id="22" name="矩形 21"/>
          <p:cNvSpPr/>
          <p:nvPr/>
        </p:nvSpPr>
        <p:spPr>
          <a:xfrm>
            <a:off x="0" y="1169442"/>
            <a:ext cx="2591123"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现状整体风貌</a:t>
            </a:r>
            <a:endParaRPr lang="zh-CN" altLang="zh-CN" sz="2800" b="1" dirty="0">
              <a:latin typeface="微软雅黑" panose="020B0503020204020204" charset="-122"/>
              <a:ea typeface="微软雅黑" panose="020B0503020204020204" charset="-122"/>
            </a:endParaRPr>
          </a:p>
        </p:txBody>
      </p:sp>
    </p:spTree>
    <p:extLst>
      <p:ext uri="{BB962C8B-B14F-4D97-AF65-F5344CB8AC3E}">
        <p14:creationId xmlns:p14="http://schemas.microsoft.com/office/powerpoint/2010/main" xmlns="" val="409569367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502891" y="1745506"/>
            <a:ext cx="10513168" cy="9289886"/>
          </a:xfrm>
          <a:prstGeom prst="rect">
            <a:avLst/>
          </a:prstGeom>
          <a:noFill/>
          <a:ln w="9525">
            <a:noFill/>
            <a:miter lim="800000"/>
            <a:headEnd/>
            <a:tailEnd/>
          </a:ln>
        </p:spPr>
        <p:txBody>
          <a:bodyPr wrap="square" lIns="147480" tIns="73741" rIns="147480" bIns="73741">
            <a:spAutoFit/>
          </a:bodyPr>
          <a:lstStyle/>
          <a:p>
            <a:pPr algn="just">
              <a:lnSpc>
                <a:spcPct val="150000"/>
              </a:lnSpc>
            </a:pPr>
            <a:r>
              <a:rPr lang="zh-CN" altLang="en-US" b="1" dirty="0" smtClean="0">
                <a:latin typeface="微软雅黑" pitchFamily="34" charset="-122"/>
                <a:ea typeface="微软雅黑" pitchFamily="34" charset="-122"/>
              </a:rPr>
              <a:t>健康管理</a:t>
            </a:r>
            <a:endParaRPr lang="en-US" altLang="zh-CN" b="1"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乡镇卫生院：位于汤家汇村，位于街道沿线，镇政府北侧，约</a:t>
            </a:r>
            <a:r>
              <a:rPr lang="en-US" altLang="zh-CN" dirty="0" smtClean="0">
                <a:latin typeface="微软雅黑" pitchFamily="34" charset="-122"/>
                <a:ea typeface="微软雅黑" pitchFamily="34" charset="-122"/>
              </a:rPr>
              <a:t>0.28</a:t>
            </a:r>
            <a:r>
              <a:rPr lang="zh-CN" altLang="en-US" dirty="0" smtClean="0">
                <a:latin typeface="微软雅黑" pitchFamily="34" charset="-122"/>
                <a:ea typeface="微软雅黑" pitchFamily="34" charset="-122"/>
              </a:rPr>
              <a:t>公顷； </a:t>
            </a:r>
            <a:endParaRPr lang="en-US" altLang="zh-CN" dirty="0" smtClean="0">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为老服务</a:t>
            </a:r>
            <a:endParaRPr lang="en-US" altLang="zh-CN" b="1"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养老院：位于汤家汇村北部，占地约</a:t>
            </a:r>
            <a:r>
              <a:rPr lang="en-US" altLang="zh-CN" dirty="0" smtClean="0">
                <a:latin typeface="微软雅黑" pitchFamily="34" charset="-122"/>
                <a:ea typeface="微软雅黑" pitchFamily="34" charset="-122"/>
              </a:rPr>
              <a:t>0.47</a:t>
            </a:r>
            <a:r>
              <a:rPr lang="zh-CN" altLang="en-US" dirty="0" smtClean="0">
                <a:latin typeface="微软雅黑" pitchFamily="34" charset="-122"/>
                <a:ea typeface="微软雅黑" pitchFamily="34" charset="-122"/>
              </a:rPr>
              <a:t>公顷；</a:t>
            </a:r>
            <a:endParaRPr lang="en-US" altLang="zh-CN"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汤家汇镇巨人康养中心：位于汤家汇村北部，约</a:t>
            </a:r>
            <a:r>
              <a:rPr lang="en-US" altLang="zh-CN" dirty="0" smtClean="0">
                <a:latin typeface="微软雅黑" pitchFamily="34" charset="-122"/>
                <a:ea typeface="微软雅黑" pitchFamily="34" charset="-122"/>
              </a:rPr>
              <a:t>0.38</a:t>
            </a:r>
            <a:r>
              <a:rPr lang="zh-CN" altLang="en-US" dirty="0" smtClean="0">
                <a:latin typeface="微软雅黑" pitchFamily="34" charset="-122"/>
                <a:ea typeface="微软雅黑" pitchFamily="34" charset="-122"/>
              </a:rPr>
              <a:t>公顷； </a:t>
            </a:r>
            <a:endParaRPr lang="en-US" altLang="zh-CN" dirty="0" smtClean="0">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终生教育</a:t>
            </a:r>
            <a:endParaRPr lang="en-US" altLang="zh-CN"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小学：汤家汇镇中心学校，位于街道南部；汤家汇镇大冲教学点；</a:t>
            </a:r>
            <a:endParaRPr lang="en-US" altLang="zh-CN"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幼儿园：汤家汇镇中心幼儿园，位于街道北部；</a:t>
            </a:r>
            <a:endParaRPr lang="en-US" altLang="zh-CN" dirty="0" smtClean="0">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文化活动</a:t>
            </a:r>
            <a:endParaRPr lang="en-US" altLang="zh-CN" b="1"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游客中心：结合红色遗址打造的游客中心；</a:t>
            </a:r>
            <a:endParaRPr lang="en-US" altLang="zh-CN" dirty="0" smtClean="0">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商业服务</a:t>
            </a:r>
            <a:endParaRPr lang="en-US" altLang="zh-CN" b="1"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便民超市：</a:t>
            </a:r>
            <a:r>
              <a:rPr lang="zh-CN" altLang="en-US"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位于</a:t>
            </a:r>
            <a:r>
              <a:rPr lang="zh-CN" altLang="en-US" dirty="0" smtClean="0">
                <a:latin typeface="微软雅黑" pitchFamily="34" charset="-122"/>
                <a:ea typeface="微软雅黑" pitchFamily="34" charset="-122"/>
              </a:rPr>
              <a:t>位于汤家汇镇街道沿线；</a:t>
            </a:r>
            <a:endParaRPr lang="en-US" altLang="zh-CN" dirty="0" smtClean="0">
              <a:latin typeface="微软雅黑" pitchFamily="34" charset="-122"/>
              <a:ea typeface="微软雅黑" pitchFamily="34" charset="-122"/>
            </a:endParaRPr>
          </a:p>
          <a:p>
            <a:pPr algn="just">
              <a:lnSpc>
                <a:spcPct val="150000"/>
              </a:lnSpc>
            </a:pPr>
            <a:r>
              <a:rPr lang="zh-CN" altLang="en-US"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金融电信服务点：位于</a:t>
            </a:r>
            <a:r>
              <a:rPr lang="zh-CN" altLang="en-US" dirty="0" smtClean="0">
                <a:latin typeface="微软雅黑" pitchFamily="34" charset="-122"/>
                <a:ea typeface="微软雅黑" pitchFamily="34" charset="-122"/>
              </a:rPr>
              <a:t>位于汤家汇镇街道沿线；</a:t>
            </a:r>
            <a:endParaRPr lang="en-US" altLang="zh-CN"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邮政局：位于汤家汇镇街道北部，梅溪河东侧；</a:t>
            </a:r>
            <a:endParaRPr lang="en-US" altLang="zh-CN" dirty="0" smtClean="0">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其他</a:t>
            </a:r>
            <a:endParaRPr lang="en-US" altLang="zh-CN" b="1" dirty="0" smtClean="0">
              <a:latin typeface="微软雅黑" pitchFamily="34" charset="-122"/>
              <a:ea typeface="微软雅黑" pitchFamily="34" charset="-122"/>
            </a:endParaRPr>
          </a:p>
          <a:p>
            <a:pPr algn="just">
              <a:lnSpc>
                <a:spcPct val="150000"/>
              </a:lnSpc>
            </a:pPr>
            <a:r>
              <a:rPr lang="zh-CN" altLang="en-US"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垃圾中转站：位于豹迹岩村；</a:t>
            </a:r>
            <a:endParaRPr lang="en-US" altLang="zh-CN"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endParaRPr>
          </a:p>
          <a:p>
            <a:pPr algn="just">
              <a:lnSpc>
                <a:spcPct val="150000"/>
              </a:lnSpc>
            </a:pPr>
            <a:r>
              <a:rPr lang="zh-CN" altLang="en-US"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公厕：汤家汇村共计</a:t>
            </a:r>
            <a:r>
              <a:rPr lang="en-US" altLang="zh-CN"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21</a:t>
            </a:r>
            <a:r>
              <a:rPr lang="zh-CN" altLang="en-US"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处，主要结合居民点较为密集以及广场、公园等公共场地建设；</a:t>
            </a:r>
            <a:endParaRPr lang="en-US" altLang="zh-CN"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日常出行</a:t>
            </a:r>
            <a:endParaRPr lang="en-US" altLang="zh-CN" b="1" dirty="0" smtClean="0">
              <a:latin typeface="微软雅黑" pitchFamily="34" charset="-122"/>
              <a:ea typeface="微软雅黑" pitchFamily="34" charset="-122"/>
            </a:endParaRPr>
          </a:p>
          <a:p>
            <a:pPr algn="just">
              <a:lnSpc>
                <a:spcPct val="150000"/>
              </a:lnSpc>
            </a:pPr>
            <a:r>
              <a:rPr lang="zh-CN" altLang="en-US"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汤加汇村公交站：位于街道沿线；停车场：位于街道沿线</a:t>
            </a:r>
            <a:endParaRPr lang="en-US" altLang="zh-CN"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endParaRPr>
          </a:p>
          <a:p>
            <a:pPr algn="just">
              <a:lnSpc>
                <a:spcPct val="150000"/>
              </a:lnSpc>
            </a:pPr>
            <a:r>
              <a:rPr lang="zh-CN" altLang="en-US" b="1" dirty="0" smtClean="0">
                <a:latin typeface="微软雅黑" pitchFamily="34" charset="-122"/>
                <a:ea typeface="微软雅黑" pitchFamily="34" charset="-122"/>
              </a:rPr>
              <a:t>生态休闲</a:t>
            </a:r>
            <a:endParaRPr lang="en-US" altLang="zh-CN" b="1" dirty="0" smtClean="0">
              <a:latin typeface="微软雅黑" pitchFamily="34" charset="-122"/>
              <a:ea typeface="微软雅黑" pitchFamily="34" charset="-122"/>
            </a:endParaRPr>
          </a:p>
          <a:p>
            <a:pPr algn="just">
              <a:lnSpc>
                <a:spcPct val="150000"/>
              </a:lnSpc>
            </a:pPr>
            <a:r>
              <a:rPr lang="zh-CN" altLang="en-US" dirty="0" smtClean="0">
                <a:latin typeface="微软雅黑" pitchFamily="34" charset="-122"/>
                <a:ea typeface="微软雅黑" pitchFamily="34" charset="-122"/>
              </a:rPr>
              <a:t>社区公园：街道中部，结合梅溪河打造公园。</a:t>
            </a:r>
            <a:endParaRPr lang="en-US" altLang="zh-CN" dirty="0" smtClean="0">
              <a:latin typeface="微软雅黑" pitchFamily="34" charset="-122"/>
              <a:ea typeface="微软雅黑" pitchFamily="34" charset="-122"/>
            </a:endParaRPr>
          </a:p>
          <a:p>
            <a:pPr algn="just">
              <a:lnSpc>
                <a:spcPct val="150000"/>
              </a:lnSpc>
            </a:pPr>
            <a:endParaRPr lang="en-US" altLang="zh-CN" dirty="0" smtClean="0">
              <a:latin typeface="微软雅黑" pitchFamily="34" charset="-122"/>
              <a:ea typeface="微软雅黑" pitchFamily="34" charset="-122"/>
            </a:endParaRPr>
          </a:p>
        </p:txBody>
      </p:sp>
      <p:sp>
        <p:nvSpPr>
          <p:cNvPr id="14" name="矩形 13"/>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5"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16" name="矩形 15"/>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“镇政府所在地，公共服务设施较为全面，但</a:t>
            </a:r>
            <a:r>
              <a:rPr lang="zh-CN" altLang="en-US" sz="3200" b="1" dirty="0" smtClean="0">
                <a:solidFill>
                  <a:srgbClr val="D20000"/>
                </a:solidFill>
                <a:latin typeface="微软雅黑" panose="020B0503020204020204" pitchFamily="34" charset="-122"/>
                <a:ea typeface="微软雅黑" panose="020B0503020204020204" pitchFamily="34" charset="-122"/>
                <a:sym typeface="+mn-lt"/>
              </a:rPr>
              <a:t>仍需提升</a:t>
            </a: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 “</a:t>
            </a:r>
          </a:p>
        </p:txBody>
      </p:sp>
      <p:sp>
        <p:nvSpPr>
          <p:cNvPr id="17" name="矩形 16"/>
          <p:cNvSpPr/>
          <p:nvPr/>
        </p:nvSpPr>
        <p:spPr>
          <a:xfrm>
            <a:off x="0" y="1169442"/>
            <a:ext cx="316718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镇级社区服务</a:t>
            </a:r>
            <a:endParaRPr lang="zh-CN" altLang="zh-CN" sz="2800" b="1" dirty="0">
              <a:latin typeface="微软雅黑" panose="020B0503020204020204" charset="-122"/>
              <a:ea typeface="微软雅黑" panose="020B0503020204020204" charset="-122"/>
            </a:endParaRPr>
          </a:p>
        </p:txBody>
      </p:sp>
      <p:pic>
        <p:nvPicPr>
          <p:cNvPr id="2" name="Picture 1" descr="F:\2024年项目\金寨现状照片\金寨现状照片\IMG_20240302_153750.jpg"/>
          <p:cNvPicPr>
            <a:picLocks noChangeAspect="1" noChangeArrowheads="1"/>
          </p:cNvPicPr>
          <p:nvPr/>
        </p:nvPicPr>
        <p:blipFill>
          <a:blip r:embed="rId2" cstate="print"/>
          <a:srcRect/>
          <a:stretch>
            <a:fillRect/>
          </a:stretch>
        </p:blipFill>
        <p:spPr bwMode="auto">
          <a:xfrm>
            <a:off x="10980254" y="1889522"/>
            <a:ext cx="3528392" cy="2646294"/>
          </a:xfrm>
          <a:prstGeom prst="rect">
            <a:avLst/>
          </a:prstGeom>
          <a:noFill/>
        </p:spPr>
      </p:pic>
      <p:pic>
        <p:nvPicPr>
          <p:cNvPr id="3" name="Picture 2" descr="F:\2024年项目\金寨现状照片\金寨现状照片\IMG_20240302_153801.jpg"/>
          <p:cNvPicPr>
            <a:picLocks noChangeAspect="1" noChangeArrowheads="1"/>
          </p:cNvPicPr>
          <p:nvPr/>
        </p:nvPicPr>
        <p:blipFill>
          <a:blip r:embed="rId3" cstate="print"/>
          <a:srcRect/>
          <a:stretch>
            <a:fillRect/>
          </a:stretch>
        </p:blipFill>
        <p:spPr bwMode="auto">
          <a:xfrm>
            <a:off x="10980254" y="4769842"/>
            <a:ext cx="3528392" cy="2646294"/>
          </a:xfrm>
          <a:prstGeom prst="rect">
            <a:avLst/>
          </a:prstGeom>
          <a:noFill/>
        </p:spPr>
      </p:pic>
      <p:pic>
        <p:nvPicPr>
          <p:cNvPr id="4" name="Picture 3" descr="F:\2024年项目\金寨现状照片\金寨现状照片\IMG_20240302_113053.jpg"/>
          <p:cNvPicPr>
            <a:picLocks noChangeAspect="1" noChangeArrowheads="1"/>
          </p:cNvPicPr>
          <p:nvPr/>
        </p:nvPicPr>
        <p:blipFill>
          <a:blip r:embed="rId4" cstate="print"/>
          <a:srcRect/>
          <a:stretch>
            <a:fillRect/>
          </a:stretch>
        </p:blipFill>
        <p:spPr bwMode="auto">
          <a:xfrm>
            <a:off x="10956251" y="7650162"/>
            <a:ext cx="3552395" cy="2664296"/>
          </a:xfrm>
          <a:prstGeom prst="rect">
            <a:avLst/>
          </a:prstGeom>
          <a:noFill/>
        </p:spPr>
      </p:pic>
    </p:spTree>
    <p:extLst>
      <p:ext uri="{BB962C8B-B14F-4D97-AF65-F5344CB8AC3E}">
        <p14:creationId xmlns:p14="http://schemas.microsoft.com/office/powerpoint/2010/main" xmlns="" val="184094978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8"/>
          <p:cNvGrpSpPr/>
          <p:nvPr/>
        </p:nvGrpSpPr>
        <p:grpSpPr>
          <a:xfrm>
            <a:off x="-52705" y="10375265"/>
            <a:ext cx="15172690" cy="353060"/>
            <a:chOff x="-83" y="16339"/>
            <a:chExt cx="23894" cy="556"/>
          </a:xfrm>
        </p:grpSpPr>
        <p:cxnSp>
          <p:nvCxnSpPr>
            <p:cNvPr id="20" name="直接连接符 19"/>
            <p:cNvCxnSpPr/>
            <p:nvPr/>
          </p:nvCxnSpPr>
          <p:spPr>
            <a:xfrm flipH="1">
              <a:off x="-83" y="16818"/>
              <a:ext cx="23025" cy="0"/>
            </a:xfrm>
            <a:prstGeom prst="line">
              <a:avLst/>
            </a:prstGeom>
            <a:ln w="28575">
              <a:solidFill>
                <a:srgbClr val="85B6DC"/>
              </a:solidFill>
            </a:ln>
          </p:spPr>
          <p:style>
            <a:lnRef idx="1">
              <a:schemeClr val="accent1"/>
            </a:lnRef>
            <a:fillRef idx="0">
              <a:schemeClr val="accent1"/>
            </a:fillRef>
            <a:effectRef idx="0">
              <a:schemeClr val="accent1"/>
            </a:effectRef>
            <a:fontRef idx="minor">
              <a:schemeClr val="tx1"/>
            </a:fontRef>
          </p:style>
        </p:cxnSp>
        <p:sp>
          <p:nvSpPr>
            <p:cNvPr id="21" name="灯片编号占位符 5"/>
            <p:cNvSpPr txBox="1"/>
            <p:nvPr/>
          </p:nvSpPr>
          <p:spPr>
            <a:xfrm>
              <a:off x="22892" y="16339"/>
              <a:ext cx="919" cy="498"/>
            </a:xfrm>
            <a:prstGeom prst="rect">
              <a:avLst/>
            </a:prstGeom>
            <a:solidFill>
              <a:srgbClr val="85B6DC"/>
            </a:solidFill>
          </p:spPr>
          <p:txBody>
            <a:bodyPr lIns="0" tIns="0" rIns="0" bIns="0" anchor="ctr" anchorCtr="0"/>
            <a:lstStyle>
              <a:defPPr>
                <a:defRPr lang="zh-CN"/>
              </a:defPPr>
              <a:lvl1pPr marL="0" algn="ctr" defTabSz="914400" rtl="0" eaLnBrk="1" latinLnBrk="0" hangingPunct="1">
                <a:defRPr sz="1200" b="1" i="0" kern="1200">
                  <a:solidFill>
                    <a:schemeClr val="tx1"/>
                  </a:solidFill>
                  <a:latin typeface="宋体" panose="02010600030101010101" pitchFamily="2" charset="-122"/>
                  <a:ea typeface="+mn-ea"/>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400" algn="ctr"/>
              <a:r>
                <a:rPr lang="en-US" altLang="zh-CN" sz="1400" b="0" dirty="0" smtClean="0">
                  <a:latin typeface="微软雅黑" panose="020B0503020204020204" charset="-122"/>
                  <a:ea typeface="微软雅黑" panose="020B0503020204020204" charset="-122"/>
                </a:rPr>
                <a:t>25</a:t>
              </a:r>
              <a:endParaRPr lang="en-US" altLang="zh-CN" sz="1400" b="0" dirty="0">
                <a:latin typeface="微软雅黑" panose="020B0503020204020204" charset="-122"/>
                <a:ea typeface="微软雅黑" panose="020B0503020204020204" charset="-122"/>
              </a:endParaRPr>
            </a:p>
          </p:txBody>
        </p:sp>
        <p:sp>
          <p:nvSpPr>
            <p:cNvPr id="22" name="文本框 21"/>
            <p:cNvSpPr txBox="1"/>
            <p:nvPr/>
          </p:nvSpPr>
          <p:spPr>
            <a:xfrm>
              <a:off x="49" y="16459"/>
              <a:ext cx="22892" cy="436"/>
            </a:xfrm>
            <a:prstGeom prst="rect">
              <a:avLst/>
            </a:prstGeom>
            <a:noFill/>
          </p:spPr>
          <p:txBody>
            <a:bodyPr wrap="square" rtlCol="0">
              <a:spAutoFit/>
            </a:bodyPr>
            <a:lstStyle/>
            <a:p>
              <a:r>
                <a:rPr lang="zh-CN" altLang="en-US" sz="1000" dirty="0" smtClean="0">
                  <a:solidFill>
                    <a:srgbClr val="85B6DC"/>
                  </a:solidFill>
                  <a:latin typeface="微软雅黑" panose="020B0503020204020204" charset="-122"/>
                  <a:ea typeface="微软雅黑" panose="020B0503020204020204" charset="-122"/>
                </a:rPr>
                <a:t>                                                                                                                                                                                                                                                                                                                                </a:t>
              </a:r>
              <a:r>
                <a:rPr lang="zh-CN" altLang="en-US" sz="1200" dirty="0" smtClean="0">
                  <a:solidFill>
                    <a:srgbClr val="85B6DC"/>
                  </a:solidFill>
                  <a:latin typeface="微软雅黑" panose="020B0503020204020204" charset="-122"/>
                  <a:ea typeface="微软雅黑" panose="020B0503020204020204" charset="-122"/>
                </a:rPr>
                <a:t>金寨县梅山镇汤家汇村村庄规划</a:t>
              </a:r>
              <a:endParaRPr lang="zh-CN" altLang="en-US" sz="1200" dirty="0">
                <a:solidFill>
                  <a:srgbClr val="85B6DC"/>
                </a:solidFill>
                <a:latin typeface="微软雅黑" panose="020B0503020204020204" charset="-122"/>
                <a:ea typeface="微软雅黑" panose="020B0503020204020204" charset="-122"/>
              </a:endParaRPr>
            </a:p>
          </p:txBody>
        </p:sp>
      </p:grpSp>
      <p:sp>
        <p:nvSpPr>
          <p:cNvPr id="14" name="矩形 13"/>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5"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16" name="矩形 15"/>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“镇政府所在地，公共服务设施较为全面，但</a:t>
            </a:r>
            <a:r>
              <a:rPr lang="zh-CN" altLang="en-US" sz="3200" b="1" dirty="0" smtClean="0">
                <a:solidFill>
                  <a:srgbClr val="D20000"/>
                </a:solidFill>
                <a:latin typeface="微软雅黑" panose="020B0503020204020204" pitchFamily="34" charset="-122"/>
                <a:ea typeface="微软雅黑" panose="020B0503020204020204" pitchFamily="34" charset="-122"/>
                <a:sym typeface="+mn-lt"/>
              </a:rPr>
              <a:t>仍需提升</a:t>
            </a: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 “</a:t>
            </a:r>
          </a:p>
        </p:txBody>
      </p:sp>
      <p:sp>
        <p:nvSpPr>
          <p:cNvPr id="17" name="矩形 16"/>
          <p:cNvSpPr/>
          <p:nvPr/>
        </p:nvSpPr>
        <p:spPr>
          <a:xfrm>
            <a:off x="0" y="1169442"/>
            <a:ext cx="316718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村级社区服务</a:t>
            </a:r>
            <a:endParaRPr lang="zh-CN" altLang="zh-CN" sz="2800" b="1" dirty="0">
              <a:latin typeface="微软雅黑" panose="020B0503020204020204" charset="-122"/>
              <a:ea typeface="微软雅黑" panose="020B0503020204020204" charset="-122"/>
            </a:endParaRPr>
          </a:p>
        </p:txBody>
      </p:sp>
      <p:graphicFrame>
        <p:nvGraphicFramePr>
          <p:cNvPr id="11" name="表格 10"/>
          <p:cNvGraphicFramePr>
            <a:graphicFrameLocks noGrp="1"/>
          </p:cNvGraphicFramePr>
          <p:nvPr>
            <p:extLst/>
          </p:nvPr>
        </p:nvGraphicFramePr>
        <p:xfrm>
          <a:off x="502892" y="3650872"/>
          <a:ext cx="5544614" cy="6532272"/>
        </p:xfrm>
        <a:graphic>
          <a:graphicData uri="http://schemas.openxmlformats.org/drawingml/2006/table">
            <a:tbl>
              <a:tblPr>
                <a:tableStyleId>{5940675A-B579-460E-94D1-54222C63F5DA}</a:tableStyleId>
              </a:tblPr>
              <a:tblGrid>
                <a:gridCol w="475275">
                  <a:extLst>
                    <a:ext uri="{9D8B030D-6E8A-4147-A177-3AD203B41FA5}">
                      <a16:colId xmlns:a16="http://schemas.microsoft.com/office/drawing/2014/main" xmlns="" val="20000"/>
                    </a:ext>
                  </a:extLst>
                </a:gridCol>
                <a:gridCol w="518879">
                  <a:extLst>
                    <a:ext uri="{9D8B030D-6E8A-4147-A177-3AD203B41FA5}">
                      <a16:colId xmlns:a16="http://schemas.microsoft.com/office/drawing/2014/main" xmlns="" val="20001"/>
                    </a:ext>
                  </a:extLst>
                </a:gridCol>
                <a:gridCol w="932512">
                  <a:extLst>
                    <a:ext uri="{9D8B030D-6E8A-4147-A177-3AD203B41FA5}">
                      <a16:colId xmlns:a16="http://schemas.microsoft.com/office/drawing/2014/main" xmlns="" val="20002"/>
                    </a:ext>
                  </a:extLst>
                </a:gridCol>
                <a:gridCol w="569869">
                  <a:extLst>
                    <a:ext uri="{9D8B030D-6E8A-4147-A177-3AD203B41FA5}">
                      <a16:colId xmlns:a16="http://schemas.microsoft.com/office/drawing/2014/main" xmlns="" val="20003"/>
                    </a:ext>
                  </a:extLst>
                </a:gridCol>
                <a:gridCol w="880705">
                  <a:extLst>
                    <a:ext uri="{9D8B030D-6E8A-4147-A177-3AD203B41FA5}">
                      <a16:colId xmlns:a16="http://schemas.microsoft.com/office/drawing/2014/main" xmlns="" val="20004"/>
                    </a:ext>
                  </a:extLst>
                </a:gridCol>
                <a:gridCol w="790089">
                  <a:extLst>
                    <a:ext uri="{9D8B030D-6E8A-4147-A177-3AD203B41FA5}">
                      <a16:colId xmlns:a16="http://schemas.microsoft.com/office/drawing/2014/main" xmlns="" val="20005"/>
                    </a:ext>
                  </a:extLst>
                </a:gridCol>
                <a:gridCol w="1377285">
                  <a:extLst>
                    <a:ext uri="{9D8B030D-6E8A-4147-A177-3AD203B41FA5}">
                      <a16:colId xmlns:a16="http://schemas.microsoft.com/office/drawing/2014/main" xmlns="" val="20006"/>
                    </a:ext>
                  </a:extLst>
                </a:gridCol>
              </a:tblGrid>
              <a:tr h="40058">
                <a:tc gridSpan="2">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设施类别</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hMerge="1">
                  <a:txBody>
                    <a:bodyPr/>
                    <a:lstStyle/>
                    <a:p>
                      <a:endParaRPr lang="zh-CN" altLang="en-US"/>
                    </a:p>
                  </a:txBody>
                  <a:tcP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项目名称</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数量</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现状规模</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备注</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服务内容</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0"/>
                  </a:ext>
                </a:extLst>
              </a:tr>
              <a:tr h="78160">
                <a:tc rowSpan="13">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社区服务</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健康管理</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村卫生室</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建筑面积：</a:t>
                      </a: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100-200㎡</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位于汤家汇村</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医疗、预防、康复等。</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1"/>
                  </a:ext>
                </a:extLst>
              </a:tr>
              <a:tr h="78160">
                <a:tc vMerge="1">
                  <a:txBody>
                    <a:bodyPr/>
                    <a:lstStyle/>
                    <a:p>
                      <a:endParaRPr lang="zh-CN" altLang="en-US"/>
                    </a:p>
                  </a:txBody>
                  <a:tcP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为老服务</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老年活动室</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建筑面积：</a:t>
                      </a: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200㎡</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marR="0" indent="0" algn="ctr" defTabSz="1475110" rtl="0" eaLnBrk="1" fontAlgn="ctr" latinLnBrk="0" hangingPunct="1">
                        <a:lnSpc>
                          <a:spcPct val="100000"/>
                        </a:lnSpc>
                        <a:spcBef>
                          <a:spcPts val="0"/>
                        </a:spcBef>
                        <a:spcAft>
                          <a:spcPts val="0"/>
                        </a:spcAft>
                        <a:buClrTx/>
                        <a:buSzTx/>
                        <a:buFontTx/>
                        <a:buNone/>
                        <a:tabLst/>
                        <a:defRPr/>
                      </a:pP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与村委会合建</a:t>
                      </a:r>
                      <a:endPar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老年人交流、文娱活动等。</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2"/>
                  </a:ext>
                </a:extLst>
              </a:tr>
              <a:tr h="78160">
                <a:tc vMerge="1">
                  <a:txBody>
                    <a:bodyPr/>
                    <a:lstStyle/>
                    <a:p>
                      <a:endParaRPr lang="zh-CN" altLang="en-US"/>
                    </a:p>
                  </a:txBody>
                  <a:tcPr/>
                </a:tc>
                <a:tc rowSpan="2">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终身教育</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村幼儿园</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marR="0" indent="0" algn="ctr" defTabSz="1475110" rtl="0" eaLnBrk="1" fontAlgn="ctr" latinLnBrk="0" hangingPunct="1">
                        <a:lnSpc>
                          <a:spcPct val="100000"/>
                        </a:lnSpc>
                        <a:spcBef>
                          <a:spcPts val="0"/>
                        </a:spcBef>
                        <a:spcAft>
                          <a:spcPts val="0"/>
                        </a:spcAft>
                        <a:buClrTx/>
                        <a:buSzTx/>
                        <a:buFontTx/>
                        <a:buNone/>
                        <a:tabLst/>
                        <a:defRPr/>
                      </a:pP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镇域共享</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保教</a:t>
                      </a: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3 </a:t>
                      </a: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周岁</a:t>
                      </a: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-6 </a:t>
                      </a: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周岁的</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学龄前儿童。</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3"/>
                  </a:ext>
                </a:extLst>
              </a:tr>
              <a:tr h="78160">
                <a:tc vMerge="1">
                  <a:txBody>
                    <a:bodyPr/>
                    <a:lstStyle/>
                    <a:p>
                      <a:endParaRPr lang="zh-CN" altLang="en-US"/>
                    </a:p>
                  </a:txBody>
                  <a:tcPr/>
                </a:tc>
                <a:tc vMerge="1">
                  <a:txBody>
                    <a:bodyPr/>
                    <a:lstStyle/>
                    <a:p>
                      <a:endParaRPr lang="zh-CN" altLang="en-US"/>
                    </a:p>
                  </a:txBody>
                  <a:tcP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乡村小规模学校</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镇域</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共享</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学生人数少于</a:t>
                      </a: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200 </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人</a:t>
                      </a:r>
                      <a:b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的中小学校和教学点。</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4"/>
                  </a:ext>
                </a:extLst>
              </a:tr>
              <a:tr h="119653">
                <a:tc vMerge="1">
                  <a:txBody>
                    <a:bodyPr/>
                    <a:lstStyle/>
                    <a:p>
                      <a:endParaRPr lang="zh-CN" altLang="en-US"/>
                    </a:p>
                  </a:txBody>
                  <a:tcPr/>
                </a:tc>
                <a:tc rowSpan="2">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文化活动</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文化活动室</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dirty="0" smtClean="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marR="0" indent="0" algn="ctr" defTabSz="1475110" rtl="0" eaLnBrk="1" fontAlgn="ctr" latinLnBrk="0" hangingPunct="1">
                        <a:lnSpc>
                          <a:spcPct val="100000"/>
                        </a:lnSpc>
                        <a:spcBef>
                          <a:spcPts val="0"/>
                        </a:spcBef>
                        <a:spcAft>
                          <a:spcPts val="0"/>
                        </a:spcAft>
                        <a:buClrTx/>
                        <a:buSzTx/>
                        <a:buFontTx/>
                        <a:buNone/>
                        <a:tabLst/>
                        <a:defRPr/>
                      </a:pP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与村委会合建</a:t>
                      </a:r>
                      <a:endPar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提供书报阅览、书画、</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文娱、健身、音乐欣赏、</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茶座等功能。</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5"/>
                  </a:ext>
                </a:extLst>
              </a:tr>
              <a:tr h="90072">
                <a:tc vMerge="1">
                  <a:txBody>
                    <a:bodyPr/>
                    <a:lstStyle/>
                    <a:p>
                      <a:endParaRPr lang="zh-CN" altLang="en-US"/>
                    </a:p>
                  </a:txBody>
                  <a:tcPr/>
                </a:tc>
                <a:tc vMerge="1">
                  <a:txBody>
                    <a:bodyPr/>
                    <a:lstStyle/>
                    <a:p>
                      <a:endParaRPr lang="zh-CN" altLang="en-US"/>
                    </a:p>
                  </a:txBody>
                  <a:tcP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农家书屋</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dirty="0" smtClean="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marR="0" indent="0" algn="ctr" defTabSz="1475110" rtl="0" eaLnBrk="1" fontAlgn="ctr" latinLnBrk="0" hangingPunct="1">
                        <a:lnSpc>
                          <a:spcPct val="100000"/>
                        </a:lnSpc>
                        <a:spcBef>
                          <a:spcPts val="0"/>
                        </a:spcBef>
                        <a:spcAft>
                          <a:spcPts val="0"/>
                        </a:spcAft>
                        <a:buClrTx/>
                        <a:buSzTx/>
                        <a:buFontTx/>
                        <a:buNone/>
                        <a:tabLst/>
                        <a:defRPr/>
                      </a:pP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与村委会合建</a:t>
                      </a:r>
                      <a:endPar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农民自管自用、自助读</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书的场所。</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6"/>
                  </a:ext>
                </a:extLst>
              </a:tr>
              <a:tr h="119653">
                <a:tc vMerge="1">
                  <a:txBody>
                    <a:bodyPr/>
                    <a:lstStyle/>
                    <a:p>
                      <a:endParaRPr lang="zh-CN" altLang="en-US"/>
                    </a:p>
                  </a:txBody>
                  <a:tcP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体育健身</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健身广场</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用地面积</a:t>
                      </a: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100-300㎡</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位于汤家汇村</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篮球、羽毛球、乒乓球、</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单双杠及其他健身器</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械等。</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7"/>
                  </a:ext>
                </a:extLst>
              </a:tr>
              <a:tr h="90072">
                <a:tc vMerge="1">
                  <a:txBody>
                    <a:bodyPr/>
                    <a:lstStyle/>
                    <a:p>
                      <a:endParaRPr lang="zh-CN" altLang="en-US"/>
                    </a:p>
                  </a:txBody>
                  <a:tcPr/>
                </a:tc>
                <a:tc rowSpan="2">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商业服务</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便民农家店</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建筑面积：</a:t>
                      </a: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120-250㎡</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多处</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便民商业，可包含邮件</a:t>
                      </a:r>
                      <a:b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快递服务等功能</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8"/>
                  </a:ext>
                </a:extLst>
              </a:tr>
              <a:tr h="149234">
                <a:tc vMerge="1">
                  <a:txBody>
                    <a:bodyPr/>
                    <a:lstStyle/>
                    <a:p>
                      <a:endParaRPr lang="zh-CN" altLang="en-US"/>
                    </a:p>
                  </a:txBody>
                  <a:tcPr/>
                </a:tc>
                <a:tc vMerge="1">
                  <a:txBody>
                    <a:bodyPr/>
                    <a:lstStyle/>
                    <a:p>
                      <a:endParaRPr lang="zh-CN" altLang="en-US"/>
                    </a:p>
                  </a:txBody>
                  <a:tcP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金融电信服务点</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镇域共享</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金融知识宣传农村金</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融服务、咨询代理金融</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业务、农户信用采集等。</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09"/>
                  </a:ext>
                </a:extLst>
              </a:tr>
              <a:tr h="192464">
                <a:tc vMerge="1">
                  <a:txBody>
                    <a:bodyPr/>
                    <a:lstStyle/>
                    <a:p>
                      <a:endParaRPr lang="zh-CN" altLang="en-US"/>
                    </a:p>
                  </a:txBody>
                  <a:tcP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行政管理</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algn="ctr" fontAlgn="ctr"/>
                      <a:r>
                        <a:rPr lang="zh-CN" altLang="en-US" sz="1050" u="none" strike="noStrike" dirty="0" smtClean="0">
                          <a:effectLst/>
                          <a:latin typeface="微软雅黑" pitchFamily="34" charset="-122"/>
                          <a:ea typeface="微软雅黑" pitchFamily="34" charset="-122"/>
                        </a:rPr>
                        <a:t>党群服务中心</a:t>
                      </a:r>
                      <a:endParaRPr lang="zh-CN" altLang="en-US" sz="1050" b="0" i="0" u="none" strike="noStrike" dirty="0">
                        <a:solidFill>
                          <a:schemeClr val="tx1"/>
                        </a:solidFill>
                        <a:effectLst/>
                        <a:latin typeface="微软雅黑" pitchFamily="34" charset="-122"/>
                        <a:ea typeface="微软雅黑" pitchFamily="34" charset="-122"/>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用地</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面积</a:t>
                      </a: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3073㎡</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现状多个项目合建</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就地</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办理建</a:t>
                      </a: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房申请、外来人口登</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记、农技耕作、水电维</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修等与农民相关的事</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务。</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10"/>
                  </a:ext>
                </a:extLst>
              </a:tr>
              <a:tr h="90072">
                <a:tc vMerge="1">
                  <a:txBody>
                    <a:bodyPr/>
                    <a:lstStyle/>
                    <a:p>
                      <a:endParaRPr lang="zh-CN" altLang="en-US"/>
                    </a:p>
                  </a:txBody>
                  <a:tcPr/>
                </a:tc>
                <a:tc rowSpan="3">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其他</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垃圾收集点</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按户转运</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实现垃圾分类化、容器</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化、密闭化和机械化。</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11"/>
                  </a:ext>
                </a:extLst>
              </a:tr>
              <a:tr h="192464">
                <a:tc vMerge="1">
                  <a:txBody>
                    <a:bodyPr/>
                    <a:lstStyle/>
                    <a:p>
                      <a:endParaRPr lang="zh-CN" altLang="en-US"/>
                    </a:p>
                  </a:txBody>
                  <a:tcPr/>
                </a:tc>
                <a:tc vMerge="1">
                  <a:txBody>
                    <a:bodyPr/>
                    <a:lstStyle/>
                    <a:p>
                      <a:endParaRPr lang="zh-CN" altLang="en-US"/>
                    </a:p>
                  </a:txBody>
                  <a:tcP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公共厕所</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21</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marR="0" indent="0" algn="ctr" defTabSz="914400" eaLnBrk="1" fontAlgn="ctr" latinLnBrk="0" hangingPunct="1">
                        <a:lnSpc>
                          <a:spcPct val="100000"/>
                        </a:lnSpc>
                        <a:spcBef>
                          <a:spcPts val="0"/>
                        </a:spcBef>
                        <a:spcAft>
                          <a:spcPts val="0"/>
                        </a:spcAft>
                        <a:buClrTx/>
                        <a:buSzTx/>
                        <a:buFontTx/>
                        <a:buNone/>
                        <a:tabLst/>
                        <a:defRPr/>
                      </a:pP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smtClean="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主要结合居民点较为密集以及广场、公园等公共场地建设</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为农民和流动人口共</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同使用的厕所。</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12"/>
                  </a:ext>
                </a:extLst>
              </a:tr>
              <a:tr h="78160">
                <a:tc vMerge="1">
                  <a:txBody>
                    <a:bodyPr/>
                    <a:lstStyle/>
                    <a:p>
                      <a:endParaRPr lang="zh-CN" altLang="en-US"/>
                    </a:p>
                  </a:txBody>
                  <a:tcPr/>
                </a:tc>
                <a:tc vMerge="1">
                  <a:txBody>
                    <a:bodyPr/>
                    <a:lstStyle/>
                    <a:p>
                      <a:endParaRPr lang="zh-CN" altLang="en-US"/>
                    </a:p>
                  </a:txBody>
                  <a:tcP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小型排污设施</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对农村生活污水进行</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处理的构筑物。</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13"/>
                  </a:ext>
                </a:extLst>
              </a:tr>
              <a:tr h="90072">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就业引导</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物流配送点</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便民农家店合建</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电商直播和农产品物流</a:t>
                      </a:r>
                      <a:b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b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收发。</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14"/>
                  </a:ext>
                </a:extLst>
              </a:tr>
              <a:tr h="78160">
                <a:tc>
                  <a:txBody>
                    <a:bodyPr/>
                    <a:lstStyle/>
                    <a:p>
                      <a:pPr marL="0" algn="ctr" fontAlgn="ct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日常出行</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公交站点</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1</a:t>
                      </a:r>
                      <a:r>
                        <a:rPr lang="zh-CN" altLang="en-US"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处</a:t>
                      </a:r>
                      <a:endParaRPr lang="zh-CN" altLang="en-US"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位于</a:t>
                      </a:r>
                      <a:r>
                        <a:rPr lang="en-US" altLang="zh-CN"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S331</a:t>
                      </a:r>
                      <a:r>
                        <a:rPr lang="zh-CN" altLang="en-US" sz="1050" u="none" strike="noStrike" dirty="0" smtClean="0">
                          <a:effectLst>
                            <a:outerShdw blurRad="215900" dist="50800" dir="5400000" sx="102000" sy="102000" algn="ctr" rotWithShape="0">
                              <a:schemeClr val="bg2">
                                <a:alpha val="82000"/>
                              </a:schemeClr>
                            </a:outerShdw>
                          </a:effectLst>
                          <a:latin typeface="微软雅黑" pitchFamily="34" charset="-122"/>
                          <a:ea typeface="微软雅黑" pitchFamily="34" charset="-122"/>
                        </a:rPr>
                        <a:t>省道沿线</a:t>
                      </a:r>
                      <a:endParaRPr lang="zh-CN" altLang="en-US"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tc>
                  <a:txBody>
                    <a:bodyPr/>
                    <a:lstStyle/>
                    <a:p>
                      <a:pPr marL="0" algn="ctr" fontAlgn="ctr"/>
                      <a:r>
                        <a:rPr lang="en-US" altLang="zh-CN" sz="1050" u="none" strike="noStrike" dirty="0">
                          <a:effectLst>
                            <a:outerShdw blurRad="215900" dist="50800" dir="5400000" sx="102000" sy="102000" algn="ctr" rotWithShape="0">
                              <a:schemeClr val="bg2">
                                <a:alpha val="82000"/>
                              </a:schemeClr>
                            </a:outerShdw>
                          </a:effectLst>
                          <a:latin typeface="微软雅黑" pitchFamily="34" charset="-122"/>
                          <a:ea typeface="微软雅黑" pitchFamily="34" charset="-122"/>
                        </a:rPr>
                        <a:t>--</a:t>
                      </a:r>
                      <a:endParaRPr lang="en-US" altLang="zh-CN" sz="1050" b="0" i="0" u="none" strike="noStrike" dirty="0">
                        <a:solidFill>
                          <a:schemeClr val="tx1"/>
                        </a:solidFill>
                        <a:effectLst>
                          <a:outerShdw blurRad="215900" dist="50800" dir="5400000" sx="102000" sy="102000" algn="ctr" rotWithShape="0">
                            <a:schemeClr val="bg2">
                              <a:alpha val="82000"/>
                            </a:schemeClr>
                          </a:outerShdw>
                        </a:effectLst>
                        <a:latin typeface="微软雅黑" pitchFamily="34" charset="-122"/>
                        <a:ea typeface="微软雅黑" pitchFamily="34" charset="-122"/>
                        <a:cs typeface="+mn-cs"/>
                      </a:endParaRPr>
                    </a:p>
                  </a:txBody>
                  <a:tcPr marL="8217" marR="8217" marT="8217" marB="0" anchor="ctr"/>
                </a:tc>
                <a:extLst>
                  <a:ext uri="{0D108BD9-81ED-4DB2-BD59-A6C34878D82A}">
                    <a16:rowId xmlns:a16="http://schemas.microsoft.com/office/drawing/2014/main" xmlns="" val="10015"/>
                  </a:ext>
                </a:extLst>
              </a:tr>
            </a:tbl>
          </a:graphicData>
        </a:graphic>
      </p:graphicFrame>
      <p:pic>
        <p:nvPicPr>
          <p:cNvPr id="13" name="Picture 2" descr="F:\2024年项目\金寨项目\分析图5月\现状道路图.jpg"/>
          <p:cNvPicPr>
            <a:picLocks noChangeAspect="1" noChangeArrowheads="1"/>
          </p:cNvPicPr>
          <p:nvPr/>
        </p:nvPicPr>
        <p:blipFill>
          <a:blip r:embed="rId2" cstate="print"/>
          <a:srcRect l="6452" t="16142" r="34978" b="3147"/>
          <a:stretch>
            <a:fillRect/>
          </a:stretch>
        </p:blipFill>
        <p:spPr bwMode="auto">
          <a:xfrm>
            <a:off x="6262142" y="1889522"/>
            <a:ext cx="8498333" cy="8280920"/>
          </a:xfrm>
          <a:prstGeom prst="rect">
            <a:avLst/>
          </a:prstGeom>
          <a:noFill/>
        </p:spPr>
      </p:pic>
      <p:sp>
        <p:nvSpPr>
          <p:cNvPr id="18" name="椭圆 17"/>
          <p:cNvSpPr/>
          <p:nvPr/>
        </p:nvSpPr>
        <p:spPr>
          <a:xfrm>
            <a:off x="10800035" y="498586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公</a:t>
            </a:r>
            <a:endParaRPr lang="zh-CN" altLang="en-US" sz="1400" dirty="0">
              <a:solidFill>
                <a:srgbClr val="FF0000"/>
              </a:solidFill>
              <a:latin typeface="微软雅黑" pitchFamily="34" charset="-122"/>
              <a:ea typeface="微软雅黑" pitchFamily="34" charset="-122"/>
            </a:endParaRPr>
          </a:p>
        </p:txBody>
      </p:sp>
      <p:sp>
        <p:nvSpPr>
          <p:cNvPr id="19" name="五角星 18"/>
          <p:cNvSpPr/>
          <p:nvPr/>
        </p:nvSpPr>
        <p:spPr>
          <a:xfrm>
            <a:off x="10512003" y="5489922"/>
            <a:ext cx="288032" cy="288032"/>
          </a:xfrm>
          <a:prstGeom prst="star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TextBox 22"/>
          <p:cNvSpPr txBox="1"/>
          <p:nvPr/>
        </p:nvSpPr>
        <p:spPr>
          <a:xfrm>
            <a:off x="10295979" y="5758209"/>
            <a:ext cx="723275"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镇政府</a:t>
            </a:r>
            <a:endParaRPr lang="zh-CN" altLang="en-US" sz="1400" b="1" dirty="0">
              <a:latin typeface="微软雅黑" pitchFamily="34" charset="-122"/>
              <a:ea typeface="微软雅黑" pitchFamily="34" charset="-122"/>
            </a:endParaRPr>
          </a:p>
        </p:txBody>
      </p:sp>
      <p:sp>
        <p:nvSpPr>
          <p:cNvPr id="24" name="椭圆 23"/>
          <p:cNvSpPr/>
          <p:nvPr/>
        </p:nvSpPr>
        <p:spPr>
          <a:xfrm>
            <a:off x="11160075" y="498586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卫</a:t>
            </a:r>
            <a:endParaRPr lang="zh-CN" altLang="en-US" sz="1400" dirty="0">
              <a:solidFill>
                <a:srgbClr val="FF0000"/>
              </a:solidFill>
              <a:latin typeface="微软雅黑" pitchFamily="34" charset="-122"/>
              <a:ea typeface="微软雅黑" pitchFamily="34" charset="-122"/>
            </a:endParaRPr>
          </a:p>
        </p:txBody>
      </p:sp>
      <p:grpSp>
        <p:nvGrpSpPr>
          <p:cNvPr id="27" name="组合 26"/>
          <p:cNvGrpSpPr/>
          <p:nvPr/>
        </p:nvGrpSpPr>
        <p:grpSpPr>
          <a:xfrm>
            <a:off x="10295977" y="5273675"/>
            <a:ext cx="288033" cy="287810"/>
            <a:chOff x="10079955" y="5057819"/>
            <a:chExt cx="504056" cy="503666"/>
          </a:xfrm>
        </p:grpSpPr>
        <p:sp>
          <p:nvSpPr>
            <p:cNvPr id="25" name="椭圆 24"/>
            <p:cNvSpPr/>
            <p:nvPr/>
          </p:nvSpPr>
          <p:spPr>
            <a:xfrm>
              <a:off x="10079955" y="5057819"/>
              <a:ext cx="504056" cy="50366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rgbClr val="FF0000"/>
                </a:solidFill>
                <a:latin typeface="微软雅黑" pitchFamily="34" charset="-122"/>
                <a:ea typeface="微软雅黑" pitchFamily="34" charset="-122"/>
              </a:endParaRPr>
            </a:p>
          </p:txBody>
        </p:sp>
        <p:sp>
          <p:nvSpPr>
            <p:cNvPr id="26" name="十字形 25"/>
            <p:cNvSpPr/>
            <p:nvPr/>
          </p:nvSpPr>
          <p:spPr>
            <a:xfrm>
              <a:off x="10151963" y="5129882"/>
              <a:ext cx="360263" cy="360263"/>
            </a:xfrm>
            <a:prstGeom prst="plus">
              <a:avLst>
                <a:gd name="adj" fmla="val 461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8" name="椭圆 27"/>
          <p:cNvSpPr/>
          <p:nvPr/>
        </p:nvSpPr>
        <p:spPr>
          <a:xfrm>
            <a:off x="11520115" y="6354018"/>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小</a:t>
            </a:r>
            <a:endParaRPr lang="zh-CN" altLang="en-US" sz="1400" dirty="0">
              <a:solidFill>
                <a:srgbClr val="FF0000"/>
              </a:solidFill>
              <a:latin typeface="微软雅黑" pitchFamily="34" charset="-122"/>
              <a:ea typeface="微软雅黑" pitchFamily="34" charset="-122"/>
            </a:endParaRPr>
          </a:p>
        </p:txBody>
      </p:sp>
      <p:sp>
        <p:nvSpPr>
          <p:cNvPr id="29" name="椭圆 28"/>
          <p:cNvSpPr/>
          <p:nvPr/>
        </p:nvSpPr>
        <p:spPr>
          <a:xfrm>
            <a:off x="10439995" y="498586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幼</a:t>
            </a:r>
            <a:endParaRPr lang="zh-CN" altLang="en-US" sz="1400" dirty="0">
              <a:solidFill>
                <a:srgbClr val="FF0000"/>
              </a:solidFill>
              <a:latin typeface="微软雅黑" pitchFamily="34" charset="-122"/>
              <a:ea typeface="微软雅黑" pitchFamily="34" charset="-122"/>
            </a:endParaRPr>
          </a:p>
        </p:txBody>
      </p:sp>
      <p:sp>
        <p:nvSpPr>
          <p:cNvPr id="30" name="椭圆 29"/>
          <p:cNvSpPr/>
          <p:nvPr/>
        </p:nvSpPr>
        <p:spPr>
          <a:xfrm>
            <a:off x="11520115" y="498586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厕</a:t>
            </a:r>
            <a:endParaRPr lang="zh-CN" altLang="en-US" sz="1400" dirty="0">
              <a:solidFill>
                <a:srgbClr val="FF0000"/>
              </a:solidFill>
              <a:latin typeface="微软雅黑" pitchFamily="34" charset="-122"/>
              <a:ea typeface="微软雅黑" pitchFamily="34" charset="-122"/>
            </a:endParaRPr>
          </a:p>
        </p:txBody>
      </p:sp>
      <p:sp>
        <p:nvSpPr>
          <p:cNvPr id="31" name="椭圆 30"/>
          <p:cNvSpPr/>
          <p:nvPr/>
        </p:nvSpPr>
        <p:spPr>
          <a:xfrm>
            <a:off x="10295979" y="4697834"/>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站</a:t>
            </a:r>
            <a:endParaRPr lang="zh-CN" altLang="en-US" sz="1400" dirty="0">
              <a:solidFill>
                <a:srgbClr val="FF0000"/>
              </a:solidFill>
              <a:latin typeface="微软雅黑" pitchFamily="34" charset="-122"/>
              <a:ea typeface="微软雅黑" pitchFamily="34" charset="-122"/>
            </a:endParaRPr>
          </a:p>
        </p:txBody>
      </p:sp>
      <p:sp>
        <p:nvSpPr>
          <p:cNvPr id="32" name="椭圆 31"/>
          <p:cNvSpPr/>
          <p:nvPr/>
        </p:nvSpPr>
        <p:spPr>
          <a:xfrm>
            <a:off x="11088067" y="5777954"/>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游</a:t>
            </a:r>
            <a:endParaRPr lang="zh-CN" altLang="en-US" sz="1400" dirty="0">
              <a:solidFill>
                <a:srgbClr val="FF0000"/>
              </a:solidFill>
              <a:latin typeface="微软雅黑" pitchFamily="34" charset="-122"/>
              <a:ea typeface="微软雅黑" pitchFamily="34" charset="-122"/>
            </a:endParaRPr>
          </a:p>
        </p:txBody>
      </p:sp>
      <p:sp>
        <p:nvSpPr>
          <p:cNvPr id="33" name="椭圆 32"/>
          <p:cNvSpPr/>
          <p:nvPr/>
        </p:nvSpPr>
        <p:spPr>
          <a:xfrm>
            <a:off x="11160075" y="6210002"/>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园</a:t>
            </a:r>
            <a:endParaRPr lang="zh-CN" altLang="en-US" sz="1400" dirty="0">
              <a:solidFill>
                <a:srgbClr val="FF0000"/>
              </a:solidFill>
              <a:latin typeface="微软雅黑" pitchFamily="34" charset="-122"/>
              <a:ea typeface="微软雅黑" pitchFamily="34" charset="-122"/>
            </a:endParaRPr>
          </a:p>
        </p:txBody>
      </p:sp>
      <p:sp>
        <p:nvSpPr>
          <p:cNvPr id="34" name="椭圆 33"/>
          <p:cNvSpPr/>
          <p:nvPr/>
        </p:nvSpPr>
        <p:spPr>
          <a:xfrm>
            <a:off x="10800035" y="5273675"/>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健</a:t>
            </a:r>
            <a:endParaRPr lang="zh-CN" altLang="en-US" sz="1400" dirty="0">
              <a:solidFill>
                <a:srgbClr val="FF0000"/>
              </a:solidFill>
              <a:latin typeface="微软雅黑" pitchFamily="34" charset="-122"/>
              <a:ea typeface="微软雅黑" pitchFamily="34" charset="-122"/>
            </a:endParaRPr>
          </a:p>
        </p:txBody>
      </p:sp>
      <p:sp>
        <p:nvSpPr>
          <p:cNvPr id="35" name="椭圆 34"/>
          <p:cNvSpPr/>
          <p:nvPr/>
        </p:nvSpPr>
        <p:spPr>
          <a:xfrm>
            <a:off x="11160075" y="5273675"/>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rgbClr val="FF0000"/>
                </a:solidFill>
                <a:latin typeface="微软雅黑" pitchFamily="34" charset="-122"/>
                <a:ea typeface="微软雅黑" pitchFamily="34" charset="-122"/>
              </a:rPr>
              <a:t>P</a:t>
            </a:r>
            <a:endParaRPr lang="zh-CN" altLang="en-US" sz="1400" dirty="0">
              <a:solidFill>
                <a:srgbClr val="FF0000"/>
              </a:solidFill>
              <a:latin typeface="微软雅黑" pitchFamily="34" charset="-122"/>
              <a:ea typeface="微软雅黑" pitchFamily="34" charset="-122"/>
            </a:endParaRPr>
          </a:p>
        </p:txBody>
      </p:sp>
      <p:sp>
        <p:nvSpPr>
          <p:cNvPr id="36" name="椭圆 35"/>
          <p:cNvSpPr/>
          <p:nvPr/>
        </p:nvSpPr>
        <p:spPr>
          <a:xfrm>
            <a:off x="10728027" y="606598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邮</a:t>
            </a:r>
            <a:endParaRPr lang="zh-CN" altLang="en-US" sz="1400" dirty="0">
              <a:solidFill>
                <a:srgbClr val="FF0000"/>
              </a:solidFill>
              <a:latin typeface="微软雅黑" pitchFamily="34" charset="-122"/>
              <a:ea typeface="微软雅黑" pitchFamily="34" charset="-122"/>
            </a:endParaRPr>
          </a:p>
        </p:txBody>
      </p:sp>
      <p:sp>
        <p:nvSpPr>
          <p:cNvPr id="38" name="椭圆 37"/>
          <p:cNvSpPr/>
          <p:nvPr/>
        </p:nvSpPr>
        <p:spPr>
          <a:xfrm>
            <a:off x="10223971" y="4121770"/>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养</a:t>
            </a:r>
            <a:endParaRPr lang="zh-CN" altLang="en-US" sz="1400" dirty="0">
              <a:solidFill>
                <a:srgbClr val="FF0000"/>
              </a:solidFill>
              <a:latin typeface="微软雅黑" pitchFamily="34" charset="-122"/>
              <a:ea typeface="微软雅黑" pitchFamily="34" charset="-122"/>
            </a:endParaRPr>
          </a:p>
        </p:txBody>
      </p:sp>
      <p:sp>
        <p:nvSpPr>
          <p:cNvPr id="39" name="椭圆 38"/>
          <p:cNvSpPr/>
          <p:nvPr/>
        </p:nvSpPr>
        <p:spPr>
          <a:xfrm>
            <a:off x="10512003" y="4409802"/>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养</a:t>
            </a:r>
            <a:endParaRPr lang="zh-CN" altLang="en-US" sz="1400" dirty="0">
              <a:solidFill>
                <a:srgbClr val="FF0000"/>
              </a:solidFill>
              <a:latin typeface="微软雅黑" pitchFamily="34" charset="-122"/>
              <a:ea typeface="微软雅黑" pitchFamily="34" charset="-122"/>
            </a:endParaRPr>
          </a:p>
        </p:txBody>
      </p:sp>
      <p:sp>
        <p:nvSpPr>
          <p:cNvPr id="40" name="椭圆 39"/>
          <p:cNvSpPr/>
          <p:nvPr/>
        </p:nvSpPr>
        <p:spPr>
          <a:xfrm>
            <a:off x="11520115" y="5273675"/>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垃</a:t>
            </a:r>
            <a:endParaRPr lang="zh-CN" altLang="en-US" sz="1400" dirty="0">
              <a:solidFill>
                <a:srgbClr val="FF0000"/>
              </a:solidFill>
              <a:latin typeface="微软雅黑" pitchFamily="34" charset="-122"/>
              <a:ea typeface="微软雅黑" pitchFamily="34" charset="-122"/>
            </a:endParaRPr>
          </a:p>
        </p:txBody>
      </p:sp>
      <p:sp>
        <p:nvSpPr>
          <p:cNvPr id="42" name="椭圆 41"/>
          <p:cNvSpPr/>
          <p:nvPr/>
        </p:nvSpPr>
        <p:spPr>
          <a:xfrm>
            <a:off x="12456418" y="678606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健</a:t>
            </a:r>
            <a:endParaRPr lang="zh-CN" altLang="en-US" sz="1400" dirty="0">
              <a:solidFill>
                <a:srgbClr val="FF0000"/>
              </a:solidFill>
              <a:latin typeface="微软雅黑" pitchFamily="34" charset="-122"/>
              <a:ea typeface="微软雅黑" pitchFamily="34" charset="-122"/>
            </a:endParaRPr>
          </a:p>
        </p:txBody>
      </p:sp>
      <p:sp>
        <p:nvSpPr>
          <p:cNvPr id="43" name="椭圆 42"/>
          <p:cNvSpPr/>
          <p:nvPr/>
        </p:nvSpPr>
        <p:spPr>
          <a:xfrm>
            <a:off x="10223971" y="642602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健</a:t>
            </a:r>
            <a:endParaRPr lang="zh-CN" altLang="en-US" sz="1400" dirty="0">
              <a:solidFill>
                <a:srgbClr val="FF0000"/>
              </a:solidFill>
              <a:latin typeface="微软雅黑" pitchFamily="34" charset="-122"/>
              <a:ea typeface="微软雅黑" pitchFamily="34" charset="-122"/>
            </a:endParaRPr>
          </a:p>
        </p:txBody>
      </p:sp>
      <p:sp>
        <p:nvSpPr>
          <p:cNvPr id="44" name="椭圆 43"/>
          <p:cNvSpPr/>
          <p:nvPr/>
        </p:nvSpPr>
        <p:spPr>
          <a:xfrm>
            <a:off x="9935939" y="4121770"/>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健</a:t>
            </a:r>
            <a:endParaRPr lang="zh-CN" altLang="en-US" sz="1400" dirty="0">
              <a:solidFill>
                <a:srgbClr val="FF0000"/>
              </a:solidFill>
              <a:latin typeface="微软雅黑" pitchFamily="34" charset="-122"/>
              <a:ea typeface="微软雅黑" pitchFamily="34" charset="-122"/>
            </a:endParaRPr>
          </a:p>
        </p:txBody>
      </p:sp>
      <p:sp>
        <p:nvSpPr>
          <p:cNvPr id="45" name="矩形 44"/>
          <p:cNvSpPr/>
          <p:nvPr/>
        </p:nvSpPr>
        <p:spPr>
          <a:xfrm>
            <a:off x="503238" y="1902296"/>
            <a:ext cx="5616277" cy="1338828"/>
          </a:xfrm>
          <a:prstGeom prst="rect">
            <a:avLst/>
          </a:prstGeom>
        </p:spPr>
        <p:txBody>
          <a:bodyPr wrap="square">
            <a:spAutoFit/>
          </a:bodyPr>
          <a:lstStyle/>
          <a:p>
            <a:pPr indent="457200" algn="just">
              <a:lnSpc>
                <a:spcPct val="150000"/>
              </a:lnSpc>
            </a:pPr>
            <a:r>
              <a:rPr lang="zh-CN" altLang="en-US" dirty="0" smtClean="0">
                <a:latin typeface="微软雅黑" pitchFamily="34" charset="-122"/>
                <a:ea typeface="微软雅黑" pitchFamily="34" charset="-122"/>
              </a:rPr>
              <a:t>公共服务设施较为齐全，集中于镇区及其周边，与镇区共享，能满足基本需求，但后期可考虑结合村庄产业发展进行提升，增加补充设施。</a:t>
            </a:r>
            <a:endParaRPr lang="en-US" altLang="zh-CN" dirty="0" smtClean="0">
              <a:latin typeface="微软雅黑" pitchFamily="34" charset="-122"/>
              <a:ea typeface="微软雅黑" pitchFamily="34" charset="-122"/>
            </a:endParaRPr>
          </a:p>
        </p:txBody>
      </p:sp>
      <p:sp>
        <p:nvSpPr>
          <p:cNvPr id="46" name="矩形 45"/>
          <p:cNvSpPr/>
          <p:nvPr/>
        </p:nvSpPr>
        <p:spPr>
          <a:xfrm>
            <a:off x="2169413" y="3329682"/>
            <a:ext cx="2339102" cy="307777"/>
          </a:xfrm>
          <a:prstGeom prst="rect">
            <a:avLst/>
          </a:prstGeom>
        </p:spPr>
        <p:txBody>
          <a:bodyPr wrap="none">
            <a:spAutoFit/>
          </a:bodyPr>
          <a:lstStyle/>
          <a:p>
            <a:pPr algn="ctr" defTabSz="1425550" fontAlgn="ctr"/>
            <a:r>
              <a:rPr lang="zh-CN" altLang="zh-CN" sz="1400" b="1" dirty="0" smtClean="0">
                <a:latin typeface="微软雅黑" panose="020B0503020204020204" pitchFamily="34" charset="-122"/>
                <a:ea typeface="微软雅黑" panose="020B0503020204020204" pitchFamily="34" charset="-122"/>
              </a:rPr>
              <a:t>社区生活圈服务要素配置表</a:t>
            </a:r>
            <a:endParaRPr lang="zh-CN" altLang="en-US" sz="1400" b="1" dirty="0">
              <a:solidFill>
                <a:schemeClr val="dk1"/>
              </a:solidFill>
              <a:latin typeface="微软雅黑" panose="020B0503020204020204" pitchFamily="34" charset="-122"/>
              <a:ea typeface="微软雅黑" panose="020B0503020204020204" pitchFamily="34" charset="-122"/>
            </a:endParaRPr>
          </a:p>
        </p:txBody>
      </p:sp>
      <p:sp>
        <p:nvSpPr>
          <p:cNvPr id="47" name="TextBox 46"/>
          <p:cNvSpPr txBox="1"/>
          <p:nvPr/>
        </p:nvSpPr>
        <p:spPr>
          <a:xfrm>
            <a:off x="9431883" y="5273675"/>
            <a:ext cx="902811" cy="307777"/>
          </a:xfrm>
          <a:prstGeom prst="rect">
            <a:avLst/>
          </a:prstGeom>
          <a:noFill/>
        </p:spPr>
        <p:txBody>
          <a:bodyPr wrap="none" rtlCol="0">
            <a:spAutoFit/>
          </a:bodyPr>
          <a:lstStyle/>
          <a:p>
            <a:r>
              <a:rPr lang="zh-CN" altLang="en-US" sz="1400" b="1" dirty="0" smtClean="0">
                <a:latin typeface="微软雅黑" pitchFamily="34" charset="-122"/>
                <a:ea typeface="微软雅黑" pitchFamily="34" charset="-122"/>
              </a:rPr>
              <a:t>镇卫生院</a:t>
            </a:r>
            <a:endParaRPr lang="zh-CN" altLang="en-US" sz="1400" b="1" dirty="0">
              <a:latin typeface="微软雅黑" pitchFamily="34" charset="-122"/>
              <a:ea typeface="微软雅黑" pitchFamily="34" charset="-122"/>
            </a:endParaRPr>
          </a:p>
        </p:txBody>
      </p:sp>
    </p:spTree>
    <p:extLst>
      <p:ext uri="{BB962C8B-B14F-4D97-AF65-F5344CB8AC3E}">
        <p14:creationId xmlns:p14="http://schemas.microsoft.com/office/powerpoint/2010/main" xmlns="" val="18409497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5"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16" name="矩形 15"/>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“镇政府所在地，公共服务设施较为全面 “</a:t>
            </a:r>
          </a:p>
        </p:txBody>
      </p:sp>
      <p:sp>
        <p:nvSpPr>
          <p:cNvPr id="17" name="矩形 16"/>
          <p:cNvSpPr/>
          <p:nvPr/>
        </p:nvSpPr>
        <p:spPr>
          <a:xfrm>
            <a:off x="0" y="1169442"/>
            <a:ext cx="316718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公共服务设施</a:t>
            </a:r>
            <a:endParaRPr lang="zh-CN" altLang="zh-CN" sz="2800" b="1" dirty="0">
              <a:latin typeface="微软雅黑" panose="020B0503020204020204" charset="-122"/>
              <a:ea typeface="微软雅黑" panose="020B0503020204020204" charset="-122"/>
            </a:endParaRPr>
          </a:p>
        </p:txBody>
      </p:sp>
      <p:pic>
        <p:nvPicPr>
          <p:cNvPr id="460802" name="Picture 2" descr="F:\2024年项目\金寨航拍\1\汤加汇\街道\DJI_0577.JPG"/>
          <p:cNvPicPr>
            <a:picLocks noChangeAspect="1" noChangeArrowheads="1"/>
          </p:cNvPicPr>
          <p:nvPr/>
        </p:nvPicPr>
        <p:blipFill>
          <a:blip r:embed="rId2" cstate="print"/>
          <a:stretch>
            <a:fillRect/>
          </a:stretch>
        </p:blipFill>
        <p:spPr bwMode="auto">
          <a:xfrm>
            <a:off x="430884" y="1961530"/>
            <a:ext cx="7040000" cy="3960000"/>
          </a:xfrm>
          <a:prstGeom prst="rect">
            <a:avLst/>
          </a:prstGeom>
          <a:noFill/>
        </p:spPr>
      </p:pic>
      <p:pic>
        <p:nvPicPr>
          <p:cNvPr id="12" name="Picture 2" descr="F:\2024年项目\金寨航拍\1\汤加汇\街道\DJI_0577.JPG"/>
          <p:cNvPicPr>
            <a:picLocks noChangeAspect="1" noChangeArrowheads="1"/>
          </p:cNvPicPr>
          <p:nvPr/>
        </p:nvPicPr>
        <p:blipFill>
          <a:blip r:embed="rId3" cstate="print"/>
          <a:stretch>
            <a:fillRect/>
          </a:stretch>
        </p:blipFill>
        <p:spPr bwMode="auto">
          <a:xfrm>
            <a:off x="7631683" y="1961530"/>
            <a:ext cx="7040000" cy="3960000"/>
          </a:xfrm>
          <a:prstGeom prst="rect">
            <a:avLst/>
          </a:prstGeom>
          <a:noFill/>
        </p:spPr>
      </p:pic>
      <p:pic>
        <p:nvPicPr>
          <p:cNvPr id="13" name="Picture 2" descr="F:\2024年项目\金寨航拍\1\汤加汇\街道\DJI_0577.JPG"/>
          <p:cNvPicPr>
            <a:picLocks noChangeAspect="1" noChangeArrowheads="1"/>
          </p:cNvPicPr>
          <p:nvPr/>
        </p:nvPicPr>
        <p:blipFill>
          <a:blip r:embed="rId4" cstate="print"/>
          <a:stretch>
            <a:fillRect/>
          </a:stretch>
        </p:blipFill>
        <p:spPr bwMode="auto">
          <a:xfrm>
            <a:off x="430883" y="6065986"/>
            <a:ext cx="7040000" cy="3960000"/>
          </a:xfrm>
          <a:prstGeom prst="rect">
            <a:avLst/>
          </a:prstGeom>
          <a:noFill/>
        </p:spPr>
      </p:pic>
      <p:pic>
        <p:nvPicPr>
          <p:cNvPr id="18" name="Picture 2" descr="F:\2024年项目\金寨航拍\1\汤加汇\街道\DJI_0577.JPG"/>
          <p:cNvPicPr>
            <a:picLocks noChangeAspect="1" noChangeArrowheads="1"/>
          </p:cNvPicPr>
          <p:nvPr/>
        </p:nvPicPr>
        <p:blipFill>
          <a:blip r:embed="rId5" cstate="print"/>
          <a:stretch>
            <a:fillRect/>
          </a:stretch>
        </p:blipFill>
        <p:spPr bwMode="auto">
          <a:xfrm>
            <a:off x="7648813" y="6065986"/>
            <a:ext cx="7040000" cy="3960000"/>
          </a:xfrm>
          <a:prstGeom prst="rect">
            <a:avLst/>
          </a:prstGeom>
          <a:noFill/>
        </p:spPr>
      </p:pic>
    </p:spTree>
    <p:extLst>
      <p:ext uri="{BB962C8B-B14F-4D97-AF65-F5344CB8AC3E}">
        <p14:creationId xmlns:p14="http://schemas.microsoft.com/office/powerpoint/2010/main" xmlns="" val="18409497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36"/>
          <p:cNvSpPr/>
          <p:nvPr/>
        </p:nvSpPr>
        <p:spPr>
          <a:xfrm>
            <a:off x="503238" y="1889522"/>
            <a:ext cx="5040213" cy="6263253"/>
          </a:xfrm>
          <a:prstGeom prst="rect">
            <a:avLst/>
          </a:prstGeom>
        </p:spPr>
        <p:txBody>
          <a:bodyPr wrap="square">
            <a:spAutoFit/>
          </a:bodyPr>
          <a:lstStyle/>
          <a:p>
            <a:pPr marL="285750" indent="-285750">
              <a:lnSpc>
                <a:spcPct val="150000"/>
              </a:lnSpc>
              <a:spcBef>
                <a:spcPts val="1200"/>
              </a:spcBef>
              <a:buFont typeface="Wingdings" panose="05000000000000000000" pitchFamily="2" charset="2"/>
              <a:buChar char="n"/>
            </a:pPr>
            <a:r>
              <a:rPr lang="zh-CN" altLang="en-US" sz="1800" b="1" spc="-5" dirty="0" smtClean="0">
                <a:solidFill>
                  <a:prstClr val="black"/>
                </a:solidFill>
                <a:latin typeface="微软雅黑" panose="020B0503020204020204" pitchFamily="34" charset="-122"/>
                <a:ea typeface="微软雅黑" panose="020B0503020204020204" pitchFamily="34" charset="-122"/>
                <a:cs typeface="+mn-ea"/>
                <a:sym typeface="+mn-lt"/>
              </a:rPr>
              <a:t>电力</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：村内</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电源接自汤家汇镇</a:t>
            </a:r>
            <a:r>
              <a:rPr lang="zh-CN" altLang="en-US" spc="-5" dirty="0" smtClean="0">
                <a:solidFill>
                  <a:prstClr val="black"/>
                </a:solidFill>
                <a:latin typeface="微软雅黑" panose="020B0503020204020204" pitchFamily="34" charset="-122"/>
                <a:ea typeface="微软雅黑" panose="020B0503020204020204" pitchFamily="34" charset="-122"/>
                <a:cs typeface="+mn-ea"/>
                <a:sym typeface="+mn-lt"/>
              </a:rPr>
              <a:t>变电站</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，满足</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村民使用要求</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a:t>
            </a:r>
            <a:endParaRPr lang="zh-CN" altLang="en-US" sz="1800" spc="-5" dirty="0">
              <a:solidFill>
                <a:prstClr val="black"/>
              </a:solidFill>
              <a:latin typeface="微软雅黑" panose="020B0503020204020204" pitchFamily="34" charset="-122"/>
              <a:ea typeface="微软雅黑" panose="020B0503020204020204" pitchFamily="34" charset="-122"/>
              <a:cs typeface="+mn-ea"/>
              <a:sym typeface="+mn-lt"/>
            </a:endParaRPr>
          </a:p>
          <a:p>
            <a:pPr marL="285750" indent="-285750">
              <a:lnSpc>
                <a:spcPct val="150000"/>
              </a:lnSpc>
              <a:spcBef>
                <a:spcPts val="1200"/>
              </a:spcBef>
              <a:buFont typeface="Wingdings" panose="05000000000000000000" pitchFamily="2" charset="2"/>
              <a:buChar char="n"/>
            </a:pPr>
            <a:r>
              <a:rPr lang="zh-CN" altLang="en-US" sz="1800" b="1" spc="-5" dirty="0">
                <a:solidFill>
                  <a:prstClr val="black"/>
                </a:solidFill>
                <a:latin typeface="微软雅黑" panose="020B0503020204020204" pitchFamily="34" charset="-122"/>
                <a:ea typeface="微软雅黑" panose="020B0503020204020204" pitchFamily="34" charset="-122"/>
                <a:cs typeface="+mn-ea"/>
                <a:sym typeface="+mn-lt"/>
              </a:rPr>
              <a:t>电信</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：电话、网络设施基本实现到位</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，使用</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良好。</a:t>
            </a:r>
            <a:endParaRPr lang="en-US" altLang="zh-CN" sz="1800" spc="-5" dirty="0">
              <a:solidFill>
                <a:prstClr val="black"/>
              </a:solidFill>
              <a:latin typeface="微软雅黑" panose="020B0503020204020204" pitchFamily="34" charset="-122"/>
              <a:ea typeface="微软雅黑" panose="020B0503020204020204" pitchFamily="34" charset="-122"/>
              <a:cs typeface="+mn-ea"/>
              <a:sym typeface="+mn-lt"/>
            </a:endParaRPr>
          </a:p>
          <a:p>
            <a:pPr marL="285750" indent="-285750">
              <a:lnSpc>
                <a:spcPct val="150000"/>
              </a:lnSpc>
              <a:spcBef>
                <a:spcPts val="1200"/>
              </a:spcBef>
              <a:buFont typeface="Wingdings" panose="05000000000000000000" pitchFamily="2" charset="2"/>
              <a:buChar char="n"/>
            </a:pPr>
            <a:r>
              <a:rPr lang="zh-CN" altLang="en-US" sz="1800" b="1" spc="-5" dirty="0">
                <a:solidFill>
                  <a:prstClr val="black"/>
                </a:solidFill>
                <a:latin typeface="微软雅黑" panose="020B0503020204020204" pitchFamily="34" charset="-122"/>
                <a:ea typeface="微软雅黑" panose="020B0503020204020204" pitchFamily="34" charset="-122"/>
                <a:cs typeface="+mn-ea"/>
                <a:sym typeface="+mn-lt"/>
              </a:rPr>
              <a:t>给水</a:t>
            </a:r>
            <a:r>
              <a:rPr lang="zh-CN" altLang="en-US" sz="1800" b="1" spc="-5" dirty="0" smtClean="0">
                <a:solidFill>
                  <a:prstClr val="black"/>
                </a:solidFill>
                <a:latin typeface="微软雅黑" panose="020B0503020204020204" pitchFamily="34" charset="-122"/>
                <a:ea typeface="微软雅黑" panose="020B0503020204020204" pitchFamily="34" charset="-122"/>
                <a:cs typeface="+mn-ea"/>
                <a:sym typeface="+mn-lt"/>
              </a:rPr>
              <a:t>：</a:t>
            </a:r>
            <a:r>
              <a:rPr lang="zh-CN" altLang="en-US" spc="-5" dirty="0" smtClean="0">
                <a:solidFill>
                  <a:prstClr val="black"/>
                </a:solidFill>
                <a:latin typeface="微软雅黑" panose="020B0503020204020204" pitchFamily="34" charset="-122"/>
                <a:ea typeface="微软雅黑" panose="020B0503020204020204" pitchFamily="34" charset="-122"/>
                <a:cs typeface="+mn-ea"/>
                <a:sym typeface="+mn-lt"/>
              </a:rPr>
              <a:t>供水率较高，水源来自河口水库</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及山泉水，现状村庄有一处自来水厂</a:t>
            </a:r>
            <a:r>
              <a:rPr lang="zh-CN" altLang="en-US" sz="1800" b="1" spc="-5" dirty="0" smtClean="0">
                <a:solidFill>
                  <a:prstClr val="black"/>
                </a:solidFill>
                <a:latin typeface="微软雅黑" panose="020B0503020204020204" pitchFamily="34" charset="-122"/>
                <a:ea typeface="微软雅黑" panose="020B0503020204020204" pitchFamily="34" charset="-122"/>
                <a:cs typeface="+mn-ea"/>
                <a:sym typeface="+mn-lt"/>
              </a:rPr>
              <a:t>。</a:t>
            </a:r>
            <a:endParaRPr lang="en-US" altLang="zh-CN" sz="1800" b="1" spc="-5" dirty="0">
              <a:solidFill>
                <a:prstClr val="black"/>
              </a:solidFill>
              <a:latin typeface="微软雅黑" panose="020B0503020204020204" pitchFamily="34" charset="-122"/>
              <a:ea typeface="微软雅黑" panose="020B0503020204020204" pitchFamily="34" charset="-122"/>
              <a:cs typeface="+mn-ea"/>
              <a:sym typeface="+mn-lt"/>
            </a:endParaRPr>
          </a:p>
          <a:p>
            <a:pPr marL="285750" indent="-285750">
              <a:lnSpc>
                <a:spcPct val="150000"/>
              </a:lnSpc>
              <a:spcBef>
                <a:spcPts val="1200"/>
              </a:spcBef>
              <a:buFont typeface="Wingdings" panose="05000000000000000000" pitchFamily="2" charset="2"/>
              <a:buChar char="n"/>
            </a:pPr>
            <a:r>
              <a:rPr lang="zh-CN" altLang="en-US" sz="1800" b="1" spc="-5" dirty="0">
                <a:solidFill>
                  <a:prstClr val="black"/>
                </a:solidFill>
                <a:latin typeface="微软雅黑" panose="020B0503020204020204" pitchFamily="34" charset="-122"/>
                <a:ea typeface="微软雅黑" panose="020B0503020204020204" pitchFamily="34" charset="-122"/>
                <a:cs typeface="+mn-ea"/>
                <a:sym typeface="+mn-lt"/>
              </a:rPr>
              <a:t>排水</a:t>
            </a:r>
            <a:r>
              <a:rPr lang="zh-CN" altLang="en-US" sz="1800" b="1" spc="-5" dirty="0" smtClean="0">
                <a:solidFill>
                  <a:prstClr val="black"/>
                </a:solidFill>
                <a:latin typeface="微软雅黑" panose="020B0503020204020204" pitchFamily="34" charset="-122"/>
                <a:ea typeface="微软雅黑" panose="020B0503020204020204" pitchFamily="34" charset="-122"/>
                <a:cs typeface="+mn-ea"/>
                <a:sym typeface="+mn-lt"/>
              </a:rPr>
              <a:t>：</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现状雨水自然排放，镇区有一处污水处理站，镇区外自然村污水通过小三</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格式化粪池进行</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处理。</a:t>
            </a:r>
            <a:endParaRPr lang="zh-CN" altLang="en-US" sz="1800" spc="-5" dirty="0">
              <a:solidFill>
                <a:prstClr val="black"/>
              </a:solidFill>
              <a:latin typeface="微软雅黑" panose="020B0503020204020204" pitchFamily="34" charset="-122"/>
              <a:ea typeface="微软雅黑" panose="020B0503020204020204" pitchFamily="34" charset="-122"/>
              <a:cs typeface="+mn-ea"/>
              <a:sym typeface="+mn-lt"/>
            </a:endParaRPr>
          </a:p>
          <a:p>
            <a:pPr marL="285750" indent="-285750" fontAlgn="auto">
              <a:lnSpc>
                <a:spcPct val="150000"/>
              </a:lnSpc>
              <a:spcBef>
                <a:spcPts val="1200"/>
              </a:spcBef>
              <a:buFont typeface="Wingdings" panose="05000000000000000000" pitchFamily="2" charset="2"/>
              <a:buChar char="n"/>
            </a:pPr>
            <a:r>
              <a:rPr lang="zh-CN" altLang="en-US" sz="1800" b="1" spc="-5" dirty="0" smtClean="0">
                <a:solidFill>
                  <a:prstClr val="black"/>
                </a:solidFill>
                <a:latin typeface="微软雅黑" panose="020B0503020204020204" pitchFamily="34" charset="-122"/>
                <a:ea typeface="微软雅黑" panose="020B0503020204020204" pitchFamily="34" charset="-122"/>
                <a:cs typeface="+mn-ea"/>
                <a:sym typeface="+mn-lt"/>
              </a:rPr>
              <a:t>环卫：</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村域</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范围内有</a:t>
            </a:r>
            <a:r>
              <a:rPr lang="en-US" altLang="zh-CN" sz="1800" spc="-5" dirty="0" smtClean="0">
                <a:solidFill>
                  <a:prstClr val="black"/>
                </a:solidFill>
                <a:latin typeface="微软雅黑" panose="020B0503020204020204" pitchFamily="34" charset="-122"/>
                <a:ea typeface="微软雅黑" panose="020B0503020204020204" pitchFamily="34" charset="-122"/>
                <a:cs typeface="+mn-ea"/>
                <a:sym typeface="+mn-lt"/>
              </a:rPr>
              <a:t>21</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处公共厕所。</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各居民点均设有垃圾收集桶</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a:t>
            </a:r>
            <a:endParaRPr lang="en-US" altLang="zh-CN" sz="1800" spc="-5" dirty="0" smtClean="0">
              <a:solidFill>
                <a:prstClr val="black"/>
              </a:solidFill>
              <a:latin typeface="微软雅黑" panose="020B0503020204020204" pitchFamily="34" charset="-122"/>
              <a:ea typeface="微软雅黑" panose="020B0503020204020204" pitchFamily="34" charset="-122"/>
              <a:cs typeface="+mn-ea"/>
              <a:sym typeface="+mn-lt"/>
            </a:endParaRPr>
          </a:p>
          <a:p>
            <a:pPr marL="285750" indent="-285750">
              <a:lnSpc>
                <a:spcPct val="150000"/>
              </a:lnSpc>
              <a:spcBef>
                <a:spcPts val="1200"/>
              </a:spcBef>
              <a:buFont typeface="Wingdings" panose="05000000000000000000" pitchFamily="2" charset="2"/>
              <a:buChar char="n"/>
            </a:pPr>
            <a:r>
              <a:rPr lang="zh-CN" altLang="en-US" sz="1800" b="1" spc="-5" dirty="0">
                <a:solidFill>
                  <a:prstClr val="black"/>
                </a:solidFill>
                <a:latin typeface="微软雅黑" panose="020B0503020204020204" pitchFamily="34" charset="-122"/>
                <a:ea typeface="微软雅黑" panose="020B0503020204020204" pitchFamily="34" charset="-122"/>
                <a:cs typeface="+mn-ea"/>
                <a:sym typeface="+mn-lt"/>
              </a:rPr>
              <a:t>亮化：</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村</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域内沿路设置有路灯</a:t>
            </a:r>
            <a:r>
              <a:rPr lang="zh-CN" altLang="en-US" sz="1800" spc="-5" dirty="0">
                <a:solidFill>
                  <a:prstClr val="black"/>
                </a:solidFill>
                <a:latin typeface="微软雅黑" panose="020B0503020204020204" pitchFamily="34" charset="-122"/>
                <a:ea typeface="微软雅黑" panose="020B0503020204020204" pitchFamily="34" charset="-122"/>
                <a:cs typeface="+mn-ea"/>
                <a:sym typeface="+mn-lt"/>
              </a:rPr>
              <a:t>，以太阳能路灯为主</a:t>
            </a:r>
            <a:r>
              <a:rPr lang="zh-CN" altLang="en-US" sz="1800" spc="-5" dirty="0" smtClean="0">
                <a:solidFill>
                  <a:prstClr val="black"/>
                </a:solidFill>
                <a:latin typeface="微软雅黑" panose="020B0503020204020204" pitchFamily="34" charset="-122"/>
                <a:ea typeface="微软雅黑" panose="020B0503020204020204" pitchFamily="34" charset="-122"/>
                <a:cs typeface="+mn-ea"/>
                <a:sym typeface="+mn-lt"/>
              </a:rPr>
              <a:t>。</a:t>
            </a:r>
            <a:endParaRPr lang="en-US" altLang="zh-CN" sz="1800" spc="-5" dirty="0">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4" name="矩形 13"/>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5"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16" name="矩形 15"/>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a:t>
            </a:r>
            <a:r>
              <a:rPr lang="zh-CN" altLang="en-US" sz="3200" b="1" dirty="0" smtClean="0">
                <a:solidFill>
                  <a:srgbClr val="D20000"/>
                </a:solidFill>
                <a:latin typeface="微软雅黑" panose="020B0503020204020204" pitchFamily="34" charset="-122"/>
                <a:ea typeface="微软雅黑" panose="020B0503020204020204" pitchFamily="34" charset="-122"/>
                <a:sym typeface="+mn-lt"/>
              </a:rPr>
              <a:t>现状公用设施较为完善 </a:t>
            </a: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a:t>
            </a:r>
          </a:p>
        </p:txBody>
      </p:sp>
      <p:sp>
        <p:nvSpPr>
          <p:cNvPr id="17" name="矩形 16"/>
          <p:cNvSpPr/>
          <p:nvPr/>
        </p:nvSpPr>
        <p:spPr>
          <a:xfrm>
            <a:off x="0" y="1169442"/>
            <a:ext cx="2879155"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公用设施</a:t>
            </a:r>
            <a:endParaRPr lang="zh-CN" altLang="zh-CN" sz="2800" b="1" dirty="0">
              <a:latin typeface="微软雅黑" panose="020B0503020204020204" charset="-122"/>
              <a:ea typeface="微软雅黑" panose="020B0503020204020204" charset="-122"/>
            </a:endParaRPr>
          </a:p>
        </p:txBody>
      </p:sp>
      <p:pic>
        <p:nvPicPr>
          <p:cNvPr id="13" name="Picture 2" descr="F:\2024年项目\金寨项目\分析图5月\现状道路图.jpg"/>
          <p:cNvPicPr>
            <a:picLocks noChangeAspect="1" noChangeArrowheads="1"/>
          </p:cNvPicPr>
          <p:nvPr/>
        </p:nvPicPr>
        <p:blipFill>
          <a:blip r:embed="rId2" cstate="print"/>
          <a:srcRect l="1499" t="16142" r="34978" b="3147"/>
          <a:stretch>
            <a:fillRect/>
          </a:stretch>
        </p:blipFill>
        <p:spPr bwMode="auto">
          <a:xfrm>
            <a:off x="5543451" y="1889522"/>
            <a:ext cx="9217024" cy="8280920"/>
          </a:xfrm>
          <a:prstGeom prst="rect">
            <a:avLst/>
          </a:prstGeom>
          <a:noFill/>
        </p:spPr>
      </p:pic>
      <p:sp>
        <p:nvSpPr>
          <p:cNvPr id="41" name="椭圆 40"/>
          <p:cNvSpPr/>
          <p:nvPr/>
        </p:nvSpPr>
        <p:spPr>
          <a:xfrm>
            <a:off x="10944051" y="4985866"/>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厕</a:t>
            </a:r>
            <a:endParaRPr lang="zh-CN" altLang="en-US" sz="1400" dirty="0">
              <a:solidFill>
                <a:srgbClr val="FF0000"/>
              </a:solidFill>
              <a:latin typeface="微软雅黑" pitchFamily="34" charset="-122"/>
              <a:ea typeface="微软雅黑" pitchFamily="34" charset="-122"/>
            </a:endParaRPr>
          </a:p>
        </p:txBody>
      </p:sp>
      <p:sp>
        <p:nvSpPr>
          <p:cNvPr id="48" name="椭圆 47"/>
          <p:cNvSpPr/>
          <p:nvPr/>
        </p:nvSpPr>
        <p:spPr>
          <a:xfrm>
            <a:off x="10944051" y="5273675"/>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垃</a:t>
            </a:r>
            <a:endParaRPr lang="zh-CN" altLang="en-US" sz="1400" dirty="0">
              <a:solidFill>
                <a:srgbClr val="FF0000"/>
              </a:solidFill>
              <a:latin typeface="微软雅黑" pitchFamily="34" charset="-122"/>
              <a:ea typeface="微软雅黑" pitchFamily="34" charset="-122"/>
            </a:endParaRPr>
          </a:p>
        </p:txBody>
      </p:sp>
      <p:sp>
        <p:nvSpPr>
          <p:cNvPr id="54" name="椭圆 53"/>
          <p:cNvSpPr/>
          <p:nvPr/>
        </p:nvSpPr>
        <p:spPr>
          <a:xfrm>
            <a:off x="10656019" y="4409802"/>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水</a:t>
            </a:r>
            <a:endParaRPr lang="zh-CN" altLang="en-US" sz="1400" dirty="0">
              <a:solidFill>
                <a:srgbClr val="FF0000"/>
              </a:solidFill>
              <a:latin typeface="微软雅黑" pitchFamily="34" charset="-122"/>
              <a:ea typeface="微软雅黑" pitchFamily="34" charset="-122"/>
            </a:endParaRPr>
          </a:p>
        </p:txBody>
      </p:sp>
      <p:sp>
        <p:nvSpPr>
          <p:cNvPr id="55" name="椭圆 54"/>
          <p:cNvSpPr/>
          <p:nvPr/>
        </p:nvSpPr>
        <p:spPr>
          <a:xfrm>
            <a:off x="11016059" y="4409802"/>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变</a:t>
            </a:r>
            <a:endParaRPr lang="zh-CN" altLang="en-US" sz="1400" dirty="0">
              <a:solidFill>
                <a:srgbClr val="FF0000"/>
              </a:solidFill>
              <a:latin typeface="微软雅黑" pitchFamily="34" charset="-122"/>
              <a:ea typeface="微软雅黑" pitchFamily="34" charset="-122"/>
            </a:endParaRPr>
          </a:p>
        </p:txBody>
      </p:sp>
      <p:sp>
        <p:nvSpPr>
          <p:cNvPr id="56" name="椭圆 55"/>
          <p:cNvSpPr/>
          <p:nvPr/>
        </p:nvSpPr>
        <p:spPr>
          <a:xfrm>
            <a:off x="12024171" y="6137994"/>
            <a:ext cx="288032" cy="2878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400" dirty="0" smtClean="0">
                <a:solidFill>
                  <a:srgbClr val="FF0000"/>
                </a:solidFill>
                <a:latin typeface="微软雅黑" pitchFamily="34" charset="-122"/>
                <a:ea typeface="微软雅黑" pitchFamily="34" charset="-122"/>
              </a:rPr>
              <a:t>污</a:t>
            </a:r>
            <a:endParaRPr lang="zh-CN" altLang="en-US" sz="1400" dirty="0">
              <a:solidFill>
                <a:srgbClr val="FF0000"/>
              </a:solidFill>
              <a:latin typeface="微软雅黑" pitchFamily="34" charset="-122"/>
              <a:ea typeface="微软雅黑" pitchFamily="34" charset="-122"/>
            </a:endParaRPr>
          </a:p>
        </p:txBody>
      </p:sp>
    </p:spTree>
    <p:extLst>
      <p:ext uri="{BB962C8B-B14F-4D97-AF65-F5344CB8AC3E}">
        <p14:creationId xmlns:p14="http://schemas.microsoft.com/office/powerpoint/2010/main" xmlns="" val="184094978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a:spLocks noChangeArrowheads="1"/>
          </p:cNvSpPr>
          <p:nvPr/>
        </p:nvSpPr>
        <p:spPr bwMode="auto">
          <a:xfrm>
            <a:off x="358875" y="1817514"/>
            <a:ext cx="5112568" cy="6796896"/>
          </a:xfrm>
          <a:prstGeom prst="rect">
            <a:avLst/>
          </a:prstGeom>
          <a:noFill/>
          <a:ln w="9525">
            <a:noFill/>
            <a:miter lim="800000"/>
            <a:headEnd/>
            <a:tailEnd/>
          </a:ln>
        </p:spPr>
        <p:txBody>
          <a:bodyPr wrap="square" lIns="147480" tIns="73741" rIns="147480" bIns="73741">
            <a:spAutoFit/>
          </a:bodyPr>
          <a:lstStyle/>
          <a:p>
            <a:pPr indent="457109" algn="just">
              <a:lnSpc>
                <a:spcPct val="150000"/>
              </a:lnSpc>
            </a:pPr>
            <a:r>
              <a:rPr lang="zh-CN" altLang="en-US" b="1" dirty="0">
                <a:latin typeface="微软雅黑" pitchFamily="34" charset="-122"/>
                <a:ea typeface="微软雅黑" pitchFamily="34" charset="-122"/>
              </a:rPr>
              <a:t>村庄对外交通</a:t>
            </a:r>
            <a:endParaRPr lang="en-US" altLang="zh-CN" b="1" dirty="0">
              <a:latin typeface="微软雅黑" pitchFamily="34" charset="-122"/>
              <a:ea typeface="微软雅黑" pitchFamily="34" charset="-122"/>
            </a:endParaRPr>
          </a:p>
          <a:p>
            <a:pPr indent="457109" algn="just">
              <a:lnSpc>
                <a:spcPct val="150000"/>
              </a:lnSpc>
            </a:pPr>
            <a:r>
              <a:rPr lang="en-US" altLang="zh-CN" dirty="0" smtClean="0">
                <a:latin typeface="微软雅黑" pitchFamily="34" charset="-122"/>
                <a:ea typeface="微软雅黑" pitchFamily="34" charset="-122"/>
              </a:rPr>
              <a:t>S331</a:t>
            </a:r>
            <a:r>
              <a:rPr lang="zh-CN" altLang="en-US" dirty="0" smtClean="0">
                <a:latin typeface="微软雅黑" pitchFamily="34" charset="-122"/>
                <a:ea typeface="微软雅黑" pitchFamily="34" charset="-122"/>
              </a:rPr>
              <a:t>省道、</a:t>
            </a:r>
            <a:r>
              <a:rPr lang="en-US" altLang="zh-CN" dirty="0" smtClean="0">
                <a:latin typeface="微软雅黑" pitchFamily="34" charset="-122"/>
                <a:ea typeface="微软雅黑" pitchFamily="34" charset="-122"/>
              </a:rPr>
              <a:t>Y022</a:t>
            </a:r>
            <a:r>
              <a:rPr lang="zh-CN" altLang="en-US" dirty="0" smtClean="0">
                <a:latin typeface="微软雅黑" pitchFamily="34" charset="-122"/>
                <a:ea typeface="微软雅黑" pitchFamily="34" charset="-122"/>
              </a:rPr>
              <a:t>乡道、</a:t>
            </a:r>
            <a:r>
              <a:rPr lang="en-US" altLang="zh-CN" dirty="0" smtClean="0">
                <a:latin typeface="微软雅黑" pitchFamily="34" charset="-122"/>
                <a:ea typeface="微软雅黑" pitchFamily="34" charset="-122"/>
              </a:rPr>
              <a:t>X034</a:t>
            </a:r>
            <a:r>
              <a:rPr lang="zh-CN" altLang="en-US" dirty="0" smtClean="0">
                <a:latin typeface="微软雅黑" pitchFamily="34" charset="-122"/>
                <a:ea typeface="微软雅黑" pitchFamily="34" charset="-122"/>
              </a:rPr>
              <a:t>县道，主要连接周边区域交通，主要材质为沥青柏油路面；和襄高速即将建成。</a:t>
            </a:r>
          </a:p>
          <a:p>
            <a:pPr indent="457109" algn="just">
              <a:lnSpc>
                <a:spcPct val="150000"/>
              </a:lnSpc>
            </a:pPr>
            <a:r>
              <a:rPr lang="zh-CN" altLang="en-US" b="1" dirty="0" smtClean="0">
                <a:latin typeface="微软雅黑" pitchFamily="34" charset="-122"/>
                <a:ea typeface="微软雅黑" pitchFamily="34" charset="-122"/>
              </a:rPr>
              <a:t>村庄</a:t>
            </a:r>
            <a:r>
              <a:rPr lang="zh-CN" altLang="en-US" b="1" dirty="0">
                <a:latin typeface="微软雅黑" pitchFamily="34" charset="-122"/>
                <a:ea typeface="微软雅黑" pitchFamily="34" charset="-122"/>
              </a:rPr>
              <a:t>内</a:t>
            </a:r>
            <a:r>
              <a:rPr lang="zh-CN" altLang="en-US" b="1" dirty="0" smtClean="0">
                <a:latin typeface="微软雅黑" pitchFamily="34" charset="-122"/>
                <a:ea typeface="微软雅黑" pitchFamily="34" charset="-122"/>
              </a:rPr>
              <a:t>主要干路</a:t>
            </a:r>
            <a:endParaRPr lang="en-US" altLang="zh-CN" b="1" dirty="0">
              <a:latin typeface="微软雅黑" pitchFamily="34" charset="-122"/>
              <a:ea typeface="微软雅黑" pitchFamily="34" charset="-122"/>
            </a:endParaRPr>
          </a:p>
          <a:p>
            <a:pPr indent="457109" algn="just">
              <a:lnSpc>
                <a:spcPct val="150000"/>
              </a:lnSpc>
            </a:pPr>
            <a:r>
              <a:rPr lang="zh-CN" altLang="en-US" dirty="0">
                <a:latin typeface="微软雅黑" pitchFamily="34" charset="-122"/>
                <a:ea typeface="微软雅黑" pitchFamily="34" charset="-122"/>
              </a:rPr>
              <a:t>村庄内主要承接连接各居民点之间作用，道路宽度</a:t>
            </a:r>
            <a:r>
              <a:rPr lang="en-US" altLang="zh-CN" dirty="0">
                <a:latin typeface="微软雅黑" pitchFamily="34" charset="-122"/>
                <a:ea typeface="微软雅黑" pitchFamily="34" charset="-122"/>
              </a:rPr>
              <a:t>4-5</a:t>
            </a:r>
            <a:r>
              <a:rPr lang="zh-CN" altLang="en-US" dirty="0">
                <a:latin typeface="微软雅黑" pitchFamily="34" charset="-122"/>
                <a:ea typeface="微软雅黑" pitchFamily="34" charset="-122"/>
              </a:rPr>
              <a:t>米不等，主要材质为水泥混凝土。</a:t>
            </a:r>
            <a:endParaRPr lang="en-US" altLang="zh-CN" dirty="0">
              <a:latin typeface="微软雅黑" pitchFamily="34" charset="-122"/>
              <a:ea typeface="微软雅黑" pitchFamily="34" charset="-122"/>
            </a:endParaRPr>
          </a:p>
          <a:p>
            <a:pPr indent="457109" algn="just">
              <a:lnSpc>
                <a:spcPct val="150000"/>
              </a:lnSpc>
            </a:pPr>
            <a:r>
              <a:rPr lang="zh-CN" altLang="en-US" b="1" dirty="0">
                <a:latin typeface="微软雅黑" pitchFamily="34" charset="-122"/>
                <a:ea typeface="微软雅黑" pitchFamily="34" charset="-122"/>
              </a:rPr>
              <a:t>其他道路</a:t>
            </a:r>
            <a:endParaRPr lang="en-US" altLang="zh-CN" b="1" dirty="0">
              <a:latin typeface="微软雅黑" pitchFamily="34" charset="-122"/>
              <a:ea typeface="微软雅黑" pitchFamily="34" charset="-122"/>
            </a:endParaRPr>
          </a:p>
          <a:p>
            <a:pPr indent="457109" algn="just">
              <a:lnSpc>
                <a:spcPct val="150000"/>
              </a:lnSpc>
            </a:pPr>
            <a:r>
              <a:rPr lang="zh-CN" altLang="en-US" dirty="0">
                <a:latin typeface="微软雅黑" pitchFamily="34" charset="-122"/>
                <a:ea typeface="微软雅黑" pitchFamily="34" charset="-122"/>
              </a:rPr>
              <a:t>主要为户户通道路以及田间机耕路，户户通道路</a:t>
            </a:r>
            <a:r>
              <a:rPr lang="zh-CN" altLang="en-US" dirty="0" smtClean="0">
                <a:latin typeface="微软雅黑" pitchFamily="34" charset="-122"/>
                <a:ea typeface="微软雅黑" pitchFamily="34" charset="-122"/>
              </a:rPr>
              <a:t>宽度约</a:t>
            </a:r>
            <a:r>
              <a:rPr lang="en-US" altLang="zh-CN" dirty="0" smtClean="0">
                <a:latin typeface="微软雅黑" pitchFamily="34" charset="-122"/>
                <a:ea typeface="微软雅黑" pitchFamily="34" charset="-122"/>
              </a:rPr>
              <a:t>4</a:t>
            </a:r>
            <a:r>
              <a:rPr lang="zh-CN" altLang="en-US" dirty="0">
                <a:latin typeface="微软雅黑" pitchFamily="34" charset="-122"/>
                <a:ea typeface="微软雅黑" pitchFamily="34" charset="-122"/>
              </a:rPr>
              <a:t>米，硬化程度较高，材质主要为水泥混凝土，机耕路硬化程度较低，道路</a:t>
            </a:r>
            <a:r>
              <a:rPr lang="zh-CN" altLang="en-US" dirty="0" smtClean="0">
                <a:latin typeface="微软雅黑" pitchFamily="34" charset="-122"/>
                <a:ea typeface="微软雅黑" pitchFamily="34" charset="-122"/>
              </a:rPr>
              <a:t>宽度约</a:t>
            </a:r>
            <a:r>
              <a:rPr lang="en-US" altLang="zh-CN" dirty="0" smtClean="0">
                <a:latin typeface="微软雅黑" pitchFamily="34" charset="-122"/>
                <a:ea typeface="微软雅黑" pitchFamily="34" charset="-122"/>
              </a:rPr>
              <a:t>3</a:t>
            </a:r>
            <a:r>
              <a:rPr lang="zh-CN" altLang="en-US" dirty="0" smtClean="0">
                <a:latin typeface="微软雅黑" pitchFamily="34" charset="-122"/>
                <a:ea typeface="微软雅黑" pitchFamily="34" charset="-122"/>
              </a:rPr>
              <a:t>米。</a:t>
            </a:r>
            <a:endParaRPr lang="en-US" altLang="zh-CN" dirty="0">
              <a:latin typeface="微软雅黑" pitchFamily="34" charset="-122"/>
              <a:ea typeface="微软雅黑" pitchFamily="34" charset="-122"/>
            </a:endParaRPr>
          </a:p>
          <a:p>
            <a:pPr indent="457109" algn="just">
              <a:lnSpc>
                <a:spcPct val="150000"/>
              </a:lnSpc>
            </a:pPr>
            <a:r>
              <a:rPr lang="zh-CN" altLang="en-US" b="1" dirty="0">
                <a:latin typeface="微软雅黑" pitchFamily="34" charset="-122"/>
                <a:ea typeface="微软雅黑" pitchFamily="34" charset="-122"/>
              </a:rPr>
              <a:t>道路附属设施</a:t>
            </a:r>
            <a:endParaRPr lang="en-US" altLang="zh-CN" b="1" dirty="0">
              <a:latin typeface="微软雅黑" pitchFamily="34" charset="-122"/>
              <a:ea typeface="微软雅黑" pitchFamily="34" charset="-122"/>
            </a:endParaRPr>
          </a:p>
          <a:p>
            <a:pPr indent="457109" algn="just">
              <a:lnSpc>
                <a:spcPct val="150000"/>
              </a:lnSpc>
            </a:pPr>
            <a:r>
              <a:rPr lang="zh-CN" altLang="en-US" dirty="0">
                <a:latin typeface="微软雅黑" pitchFamily="34" charset="-122"/>
                <a:ea typeface="微软雅黑" pitchFamily="34" charset="-122"/>
              </a:rPr>
              <a:t>内部主要道路均布置有路灯；村委会周边布设有停车位；村域</a:t>
            </a:r>
            <a:r>
              <a:rPr lang="zh-CN" altLang="en-US" dirty="0" smtClean="0">
                <a:latin typeface="微软雅黑" pitchFamily="34" charset="-122"/>
                <a:ea typeface="微软雅黑" pitchFamily="34" charset="-122"/>
              </a:rPr>
              <a:t>有</a:t>
            </a:r>
            <a:r>
              <a:rPr lang="en-US" altLang="zh-CN" dirty="0" smtClean="0">
                <a:latin typeface="微软雅黑" pitchFamily="34" charset="-122"/>
                <a:ea typeface="微软雅黑" pitchFamily="34" charset="-122"/>
              </a:rPr>
              <a:t>13</a:t>
            </a:r>
            <a:r>
              <a:rPr lang="zh-CN" altLang="en-US" dirty="0" smtClean="0">
                <a:latin typeface="微软雅黑" pitchFamily="34" charset="-122"/>
                <a:ea typeface="微软雅黑" pitchFamily="34" charset="-122"/>
              </a:rPr>
              <a:t>条</a:t>
            </a:r>
            <a:r>
              <a:rPr lang="zh-CN" altLang="en-US" dirty="0">
                <a:latin typeface="微软雅黑" pitchFamily="34" charset="-122"/>
                <a:ea typeface="微软雅黑" pitchFamily="34" charset="-122"/>
              </a:rPr>
              <a:t>公交</a:t>
            </a:r>
            <a:r>
              <a:rPr lang="zh-CN" altLang="en-US" dirty="0" smtClean="0">
                <a:latin typeface="微软雅黑" pitchFamily="34" charset="-122"/>
                <a:ea typeface="微软雅黑" pitchFamily="34" charset="-122"/>
              </a:rPr>
              <a:t>线路，由乡镇发往各村。</a:t>
            </a:r>
            <a:endParaRPr lang="en-US" altLang="zh-CN" b="1" dirty="0">
              <a:latin typeface="微软雅黑" pitchFamily="34" charset="-122"/>
              <a:ea typeface="微软雅黑" pitchFamily="34" charset="-122"/>
            </a:endParaRPr>
          </a:p>
        </p:txBody>
      </p:sp>
      <p:sp>
        <p:nvSpPr>
          <p:cNvPr id="13" name="矩形 12"/>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4"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16" name="矩形 15"/>
          <p:cNvSpPr/>
          <p:nvPr/>
        </p:nvSpPr>
        <p:spPr>
          <a:xfrm>
            <a:off x="2015058" y="1169442"/>
            <a:ext cx="13104291"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“村庄交通联通性较好，但局部道路待提高“</a:t>
            </a:r>
          </a:p>
        </p:txBody>
      </p:sp>
      <p:sp>
        <p:nvSpPr>
          <p:cNvPr id="18" name="矩形 17"/>
          <p:cNvSpPr/>
          <p:nvPr/>
        </p:nvSpPr>
        <p:spPr>
          <a:xfrm>
            <a:off x="0" y="1169442"/>
            <a:ext cx="2879155"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道路交通</a:t>
            </a:r>
            <a:endParaRPr lang="zh-CN" altLang="zh-CN" sz="2800" b="1" dirty="0">
              <a:latin typeface="微软雅黑" panose="020B0503020204020204" charset="-122"/>
              <a:ea typeface="微软雅黑" panose="020B0503020204020204" charset="-122"/>
            </a:endParaRPr>
          </a:p>
        </p:txBody>
      </p:sp>
      <p:pic>
        <p:nvPicPr>
          <p:cNvPr id="10" name="Picture 2" descr="F:\2024年项目\金寨项目\分析图5月\现状道路图.jpg"/>
          <p:cNvPicPr>
            <a:picLocks noChangeAspect="1" noChangeArrowheads="1"/>
          </p:cNvPicPr>
          <p:nvPr/>
        </p:nvPicPr>
        <p:blipFill>
          <a:blip r:embed="rId3" cstate="print"/>
          <a:srcRect l="1489" t="16142" r="34986" b="3147"/>
          <a:stretch>
            <a:fillRect/>
          </a:stretch>
        </p:blipFill>
        <p:spPr bwMode="auto">
          <a:xfrm>
            <a:off x="5543227" y="1889522"/>
            <a:ext cx="9217248" cy="8280920"/>
          </a:xfrm>
          <a:prstGeom prst="rect">
            <a:avLst/>
          </a:prstGeom>
          <a:noFill/>
        </p:spPr>
      </p:pic>
      <p:sp>
        <p:nvSpPr>
          <p:cNvPr id="11" name="任意多边形 10"/>
          <p:cNvSpPr/>
          <p:nvPr/>
        </p:nvSpPr>
        <p:spPr>
          <a:xfrm>
            <a:off x="5770364" y="2228850"/>
            <a:ext cx="6037783" cy="7941592"/>
          </a:xfrm>
          <a:custGeom>
            <a:avLst/>
            <a:gdLst>
              <a:gd name="connsiteX0" fmla="*/ 0 w 6254750"/>
              <a:gd name="connsiteY0" fmla="*/ 6350 h 8375650"/>
              <a:gd name="connsiteX1" fmla="*/ 1511300 w 6254750"/>
              <a:gd name="connsiteY1" fmla="*/ 107950 h 8375650"/>
              <a:gd name="connsiteX2" fmla="*/ 2654300 w 6254750"/>
              <a:gd name="connsiteY2" fmla="*/ 654050 h 8375650"/>
              <a:gd name="connsiteX3" fmla="*/ 3416300 w 6254750"/>
              <a:gd name="connsiteY3" fmla="*/ 1847850 h 8375650"/>
              <a:gd name="connsiteX4" fmla="*/ 4267200 w 6254750"/>
              <a:gd name="connsiteY4" fmla="*/ 4057650 h 8375650"/>
              <a:gd name="connsiteX5" fmla="*/ 5956300 w 6254750"/>
              <a:gd name="connsiteY5" fmla="*/ 7689850 h 8375650"/>
              <a:gd name="connsiteX6" fmla="*/ 6057900 w 6254750"/>
              <a:gd name="connsiteY6" fmla="*/ 8172450 h 8375650"/>
              <a:gd name="connsiteX0" fmla="*/ 0 w 5956300"/>
              <a:gd name="connsiteY0" fmla="*/ 6350 h 7689850"/>
              <a:gd name="connsiteX1" fmla="*/ 1511300 w 5956300"/>
              <a:gd name="connsiteY1" fmla="*/ 107950 h 7689850"/>
              <a:gd name="connsiteX2" fmla="*/ 2654300 w 5956300"/>
              <a:gd name="connsiteY2" fmla="*/ 654050 h 7689850"/>
              <a:gd name="connsiteX3" fmla="*/ 3416300 w 5956300"/>
              <a:gd name="connsiteY3" fmla="*/ 1847850 h 7689850"/>
              <a:gd name="connsiteX4" fmla="*/ 4267200 w 5956300"/>
              <a:gd name="connsiteY4" fmla="*/ 4057650 h 7689850"/>
              <a:gd name="connsiteX5" fmla="*/ 5956300 w 5956300"/>
              <a:gd name="connsiteY5" fmla="*/ 7689850 h 7689850"/>
              <a:gd name="connsiteX0" fmla="*/ 0 w 6037783"/>
              <a:gd name="connsiteY0" fmla="*/ 6350 h 7941592"/>
              <a:gd name="connsiteX1" fmla="*/ 1511300 w 6037783"/>
              <a:gd name="connsiteY1" fmla="*/ 107950 h 7941592"/>
              <a:gd name="connsiteX2" fmla="*/ 2654300 w 6037783"/>
              <a:gd name="connsiteY2" fmla="*/ 654050 h 7941592"/>
              <a:gd name="connsiteX3" fmla="*/ 3416300 w 6037783"/>
              <a:gd name="connsiteY3" fmla="*/ 1847850 h 7941592"/>
              <a:gd name="connsiteX4" fmla="*/ 4267200 w 6037783"/>
              <a:gd name="connsiteY4" fmla="*/ 4057650 h 7941592"/>
              <a:gd name="connsiteX5" fmla="*/ 6037783 w 6037783"/>
              <a:gd name="connsiteY5" fmla="*/ 7941592 h 7941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7783" h="7941592">
                <a:moveTo>
                  <a:pt x="0" y="6350"/>
                </a:moveTo>
                <a:cubicBezTo>
                  <a:pt x="534458" y="3175"/>
                  <a:pt x="1068917" y="0"/>
                  <a:pt x="1511300" y="107950"/>
                </a:cubicBezTo>
                <a:cubicBezTo>
                  <a:pt x="1953683" y="215900"/>
                  <a:pt x="2336800" y="364067"/>
                  <a:pt x="2654300" y="654050"/>
                </a:cubicBezTo>
                <a:cubicBezTo>
                  <a:pt x="2971800" y="944033"/>
                  <a:pt x="3147483" y="1280583"/>
                  <a:pt x="3416300" y="1847850"/>
                </a:cubicBezTo>
                <a:cubicBezTo>
                  <a:pt x="3685117" y="2415117"/>
                  <a:pt x="3830286" y="3042026"/>
                  <a:pt x="4267200" y="4057650"/>
                </a:cubicBezTo>
                <a:cubicBezTo>
                  <a:pt x="4704114" y="5073274"/>
                  <a:pt x="5739333" y="7255792"/>
                  <a:pt x="6037783" y="7941592"/>
                </a:cubicBezTo>
              </a:path>
            </a:pathLst>
          </a:custGeom>
          <a:ln w="38100">
            <a:solidFill>
              <a:schemeClr val="tx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2" name="TextBox 11"/>
          <p:cNvSpPr txBox="1"/>
          <p:nvPr/>
        </p:nvSpPr>
        <p:spPr>
          <a:xfrm>
            <a:off x="5615459" y="1889522"/>
            <a:ext cx="2031325" cy="369332"/>
          </a:xfrm>
          <a:prstGeom prst="rect">
            <a:avLst/>
          </a:prstGeom>
          <a:noFill/>
        </p:spPr>
        <p:txBody>
          <a:bodyPr wrap="none" rtlCol="0">
            <a:spAutoFit/>
          </a:bodyPr>
          <a:lstStyle/>
          <a:p>
            <a:r>
              <a:rPr lang="zh-CN" altLang="en-US" b="1" dirty="0" smtClean="0">
                <a:solidFill>
                  <a:schemeClr val="tx2">
                    <a:lumMod val="60000"/>
                    <a:lumOff val="40000"/>
                  </a:schemeClr>
                </a:solidFill>
                <a:latin typeface="微软雅黑" pitchFamily="34" charset="-122"/>
                <a:ea typeface="微软雅黑" pitchFamily="34" charset="-122"/>
              </a:rPr>
              <a:t>和襄高速即将建成</a:t>
            </a:r>
            <a:endParaRPr lang="zh-CN" altLang="en-US" b="1" dirty="0">
              <a:solidFill>
                <a:schemeClr val="tx2">
                  <a:lumMod val="60000"/>
                  <a:lumOff val="40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xmlns="" val="20089480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6" name="矩形 15"/>
          <p:cNvSpPr/>
          <p:nvPr/>
        </p:nvSpPr>
        <p:spPr>
          <a:xfrm>
            <a:off x="2591123" y="1169442"/>
            <a:ext cx="12528226"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“村庄交通联通性较好，但局部道路待提高“</a:t>
            </a:r>
          </a:p>
        </p:txBody>
      </p:sp>
      <p:sp>
        <p:nvSpPr>
          <p:cNvPr id="18" name="矩形 17"/>
          <p:cNvSpPr/>
          <p:nvPr/>
        </p:nvSpPr>
        <p:spPr>
          <a:xfrm>
            <a:off x="0" y="1169442"/>
            <a:ext cx="2591123"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道路交通</a:t>
            </a:r>
            <a:endParaRPr lang="zh-CN" altLang="zh-CN" sz="2800" b="1" dirty="0">
              <a:latin typeface="微软雅黑" panose="020B0503020204020204" charset="-122"/>
              <a:ea typeface="微软雅黑" panose="020B0503020204020204" charset="-122"/>
            </a:endParaRPr>
          </a:p>
        </p:txBody>
      </p:sp>
      <p:sp>
        <p:nvSpPr>
          <p:cNvPr id="7" name="TextBox 6"/>
          <p:cNvSpPr txBox="1">
            <a:spLocks noChangeArrowheads="1"/>
          </p:cNvSpPr>
          <p:nvPr/>
        </p:nvSpPr>
        <p:spPr bwMode="auto">
          <a:xfrm>
            <a:off x="10302875" y="5902290"/>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村庄内部道路</a:t>
            </a:r>
            <a:endParaRPr lang="zh-CN" altLang="en-US" sz="1400" b="1" dirty="0">
              <a:solidFill>
                <a:srgbClr val="C00000"/>
              </a:solidFill>
              <a:latin typeface="微软雅黑" pitchFamily="34" charset="-122"/>
              <a:ea typeface="微软雅黑" pitchFamily="34" charset="-122"/>
            </a:endParaRPr>
          </a:p>
        </p:txBody>
      </p:sp>
      <p:sp>
        <p:nvSpPr>
          <p:cNvPr id="8" name="TextBox 7"/>
          <p:cNvSpPr txBox="1">
            <a:spLocks noChangeArrowheads="1"/>
          </p:cNvSpPr>
          <p:nvPr/>
        </p:nvSpPr>
        <p:spPr bwMode="auto">
          <a:xfrm>
            <a:off x="10455275" y="10222770"/>
            <a:ext cx="2142690" cy="307712"/>
          </a:xfrm>
          <a:prstGeom prst="rect">
            <a:avLst/>
          </a:prstGeom>
          <a:noFill/>
          <a:ln w="9525">
            <a:noFill/>
            <a:miter lim="800000"/>
            <a:headEnd/>
            <a:tailEnd/>
          </a:ln>
        </p:spPr>
        <p:txBody>
          <a:bodyPr wrap="square">
            <a:spAutoFit/>
          </a:bodyPr>
          <a:lstStyle/>
          <a:p>
            <a:pPr algn="ctr"/>
            <a:r>
              <a:rPr lang="en-US" altLang="zh-CN" sz="1400" b="1" dirty="0" smtClean="0">
                <a:solidFill>
                  <a:srgbClr val="C00000"/>
                </a:solidFill>
                <a:latin typeface="微软雅黑" pitchFamily="34" charset="-122"/>
                <a:ea typeface="微软雅黑" pitchFamily="34" charset="-122"/>
              </a:rPr>
              <a:t>S331</a:t>
            </a:r>
            <a:endParaRPr lang="zh-CN" altLang="en-US" sz="1400" b="1" dirty="0">
              <a:solidFill>
                <a:srgbClr val="C00000"/>
              </a:solidFill>
              <a:latin typeface="微软雅黑" pitchFamily="34" charset="-122"/>
              <a:ea typeface="微软雅黑" pitchFamily="34" charset="-122"/>
            </a:endParaRPr>
          </a:p>
        </p:txBody>
      </p:sp>
      <p:sp>
        <p:nvSpPr>
          <p:cNvPr id="9" name="TextBox 8"/>
          <p:cNvSpPr txBox="1">
            <a:spLocks noChangeArrowheads="1"/>
          </p:cNvSpPr>
          <p:nvPr/>
        </p:nvSpPr>
        <p:spPr bwMode="auto">
          <a:xfrm>
            <a:off x="2774334" y="10222770"/>
            <a:ext cx="2142690" cy="307712"/>
          </a:xfrm>
          <a:prstGeom prst="rect">
            <a:avLst/>
          </a:prstGeom>
          <a:noFill/>
          <a:ln w="9525">
            <a:noFill/>
            <a:miter lim="800000"/>
            <a:headEnd/>
            <a:tailEnd/>
          </a:ln>
        </p:spPr>
        <p:txBody>
          <a:bodyPr wrap="square">
            <a:spAutoFit/>
          </a:bodyPr>
          <a:lstStyle/>
          <a:p>
            <a:pPr algn="ctr"/>
            <a:r>
              <a:rPr lang="en-US" altLang="zh-CN" sz="1400" b="1" dirty="0" smtClean="0">
                <a:solidFill>
                  <a:srgbClr val="C00000"/>
                </a:solidFill>
                <a:latin typeface="微软雅黑" pitchFamily="34" charset="-122"/>
                <a:ea typeface="微软雅黑" pitchFamily="34" charset="-122"/>
              </a:rPr>
              <a:t>S331</a:t>
            </a:r>
            <a:endParaRPr lang="zh-CN" altLang="en-US" sz="1400" b="1" dirty="0">
              <a:solidFill>
                <a:srgbClr val="C00000"/>
              </a:solidFill>
              <a:latin typeface="微软雅黑" pitchFamily="34" charset="-122"/>
              <a:ea typeface="微软雅黑" pitchFamily="34" charset="-122"/>
            </a:endParaRPr>
          </a:p>
        </p:txBody>
      </p:sp>
      <p:sp>
        <p:nvSpPr>
          <p:cNvPr id="10" name="TextBox 9"/>
          <p:cNvSpPr txBox="1">
            <a:spLocks noChangeArrowheads="1"/>
          </p:cNvSpPr>
          <p:nvPr/>
        </p:nvSpPr>
        <p:spPr bwMode="auto">
          <a:xfrm>
            <a:off x="2774334" y="5902290"/>
            <a:ext cx="2142690" cy="307712"/>
          </a:xfrm>
          <a:prstGeom prst="rect">
            <a:avLst/>
          </a:prstGeom>
          <a:noFill/>
          <a:ln w="9525">
            <a:noFill/>
            <a:miter lim="800000"/>
            <a:headEnd/>
            <a:tailEnd/>
          </a:ln>
        </p:spPr>
        <p:txBody>
          <a:bodyPr wrap="square">
            <a:spAutoFit/>
          </a:bodyPr>
          <a:lstStyle/>
          <a:p>
            <a:pPr algn="ctr"/>
            <a:r>
              <a:rPr lang="zh-CN" altLang="en-US" sz="1400" b="1" dirty="0" smtClean="0">
                <a:solidFill>
                  <a:srgbClr val="C00000"/>
                </a:solidFill>
                <a:latin typeface="微软雅黑" pitchFamily="34" charset="-122"/>
                <a:ea typeface="微软雅黑" pitchFamily="34" charset="-122"/>
              </a:rPr>
              <a:t>在建和襄高速</a:t>
            </a:r>
            <a:endParaRPr lang="zh-CN" altLang="en-US" sz="1400" b="1" dirty="0">
              <a:solidFill>
                <a:srgbClr val="C00000"/>
              </a:solidFill>
              <a:latin typeface="微软雅黑" pitchFamily="34" charset="-122"/>
              <a:ea typeface="微软雅黑" pitchFamily="34" charset="-122"/>
            </a:endParaRPr>
          </a:p>
        </p:txBody>
      </p:sp>
      <p:pic>
        <p:nvPicPr>
          <p:cNvPr id="11" name="图片 10"/>
          <p:cNvPicPr>
            <a:picLocks noChangeAspect="1"/>
          </p:cNvPicPr>
          <p:nvPr/>
        </p:nvPicPr>
        <p:blipFill>
          <a:blip r:embed="rId3" cstate="print"/>
          <a:stretch>
            <a:fillRect/>
          </a:stretch>
        </p:blipFill>
        <p:spPr>
          <a:xfrm>
            <a:off x="279967" y="1872820"/>
            <a:ext cx="7198485" cy="4049148"/>
          </a:xfrm>
          <a:prstGeom prst="rect">
            <a:avLst/>
          </a:prstGeom>
        </p:spPr>
      </p:pic>
      <p:pic>
        <p:nvPicPr>
          <p:cNvPr id="12" name="图片 11"/>
          <p:cNvPicPr>
            <a:picLocks noChangeAspect="1"/>
          </p:cNvPicPr>
          <p:nvPr/>
        </p:nvPicPr>
        <p:blipFill>
          <a:blip r:embed="rId4" cstate="print"/>
          <a:stretch>
            <a:fillRect/>
          </a:stretch>
        </p:blipFill>
        <p:spPr>
          <a:xfrm>
            <a:off x="7656262" y="1859137"/>
            <a:ext cx="7222810" cy="4062830"/>
          </a:xfrm>
          <a:prstGeom prst="rect">
            <a:avLst/>
          </a:prstGeom>
        </p:spPr>
      </p:pic>
      <p:pic>
        <p:nvPicPr>
          <p:cNvPr id="15" name="图片 14"/>
          <p:cNvPicPr>
            <a:picLocks noChangeAspect="1"/>
          </p:cNvPicPr>
          <p:nvPr/>
        </p:nvPicPr>
        <p:blipFill>
          <a:blip r:embed="rId5" cstate="print"/>
          <a:stretch>
            <a:fillRect/>
          </a:stretch>
        </p:blipFill>
        <p:spPr>
          <a:xfrm>
            <a:off x="274530" y="6175882"/>
            <a:ext cx="7198485" cy="4049148"/>
          </a:xfrm>
          <a:prstGeom prst="rect">
            <a:avLst/>
          </a:prstGeom>
        </p:spPr>
      </p:pic>
      <p:sp>
        <p:nvSpPr>
          <p:cNvPr id="17"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pic>
        <p:nvPicPr>
          <p:cNvPr id="19" name="图片 18"/>
          <p:cNvPicPr>
            <a:picLocks noChangeAspect="1"/>
          </p:cNvPicPr>
          <p:nvPr/>
        </p:nvPicPr>
        <p:blipFill>
          <a:blip r:embed="rId6" cstate="print"/>
          <a:stretch>
            <a:fillRect/>
          </a:stretch>
        </p:blipFill>
        <p:spPr>
          <a:xfrm>
            <a:off x="7703691" y="6193302"/>
            <a:ext cx="7198485" cy="4049147"/>
          </a:xfrm>
          <a:prstGeom prst="rect">
            <a:avLst/>
          </a:prstGeom>
        </p:spPr>
      </p:pic>
    </p:spTree>
    <p:extLst>
      <p:ext uri="{BB962C8B-B14F-4D97-AF65-F5344CB8AC3E}">
        <p14:creationId xmlns:p14="http://schemas.microsoft.com/office/powerpoint/2010/main" xmlns="" val="200894805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6"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22" name="矩形 21"/>
          <p:cNvSpPr/>
          <p:nvPr/>
        </p:nvSpPr>
        <p:spPr>
          <a:xfrm>
            <a:off x="0" y="1169442"/>
            <a:ext cx="316718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现状国土</a:t>
            </a:r>
            <a:r>
              <a:rPr lang="zh-CN" altLang="zh-CN" sz="2800" b="1" dirty="0" smtClean="0">
                <a:latin typeface="微软雅黑" panose="020B0503020204020204" charset="-122"/>
                <a:ea typeface="微软雅黑" panose="020B0503020204020204" charset="-122"/>
              </a:rPr>
              <a:t>空间</a:t>
            </a:r>
            <a:r>
              <a:rPr lang="zh-CN" altLang="en-US" sz="2800" b="1" dirty="0" smtClean="0">
                <a:latin typeface="微软雅黑" panose="020B0503020204020204" charset="-122"/>
                <a:ea typeface="微软雅黑" panose="020B0503020204020204" charset="-122"/>
              </a:rPr>
              <a:t>总图</a:t>
            </a:r>
            <a:endParaRPr lang="zh-CN" altLang="zh-CN" sz="2800" b="1" dirty="0">
              <a:latin typeface="微软雅黑" panose="020B0503020204020204" charset="-122"/>
              <a:ea typeface="微软雅黑" panose="020B0503020204020204" charset="-122"/>
            </a:endParaRPr>
          </a:p>
        </p:txBody>
      </p:sp>
      <p:sp>
        <p:nvSpPr>
          <p:cNvPr id="23" name="TextBox 30"/>
          <p:cNvSpPr txBox="1">
            <a:spLocks noChangeArrowheads="1"/>
          </p:cNvSpPr>
          <p:nvPr/>
        </p:nvSpPr>
        <p:spPr bwMode="auto">
          <a:xfrm>
            <a:off x="358875" y="1745506"/>
            <a:ext cx="5328592" cy="8874418"/>
          </a:xfrm>
          <a:prstGeom prst="rect">
            <a:avLst/>
          </a:prstGeom>
          <a:noFill/>
          <a:ln w="9525">
            <a:noFill/>
            <a:miter lim="800000"/>
          </a:ln>
        </p:spPr>
        <p:txBody>
          <a:bodyPr wrap="square" lIns="147511" tIns="73756" rIns="147511" bIns="73756">
            <a:spAutoFit/>
          </a:bodyPr>
          <a:lstStyle/>
          <a:p>
            <a:pPr indent="457200" algn="just">
              <a:lnSpc>
                <a:spcPct val="150000"/>
              </a:lnSpc>
            </a:pPr>
            <a:r>
              <a:rPr lang="zh-CN" altLang="en-US" dirty="0" smtClean="0">
                <a:latin typeface="微软雅黑" panose="020B0503020204020204" pitchFamily="34" charset="-122"/>
                <a:ea typeface="微软雅黑" panose="020B0503020204020204" pitchFamily="34" charset="-122"/>
              </a:rPr>
              <a:t>根据最新三调统计</a:t>
            </a:r>
            <a:r>
              <a:rPr lang="zh-CN" altLang="zh-CN" dirty="0" smtClean="0">
                <a:latin typeface="微软雅黑" panose="020B0503020204020204" pitchFamily="34" charset="-122"/>
                <a:ea typeface="微软雅黑" panose="020B0503020204020204" pitchFamily="34" charset="-122"/>
              </a:rPr>
              <a:t>，</a:t>
            </a:r>
            <a:r>
              <a:rPr lang="zh-CN" altLang="en-US" dirty="0" smtClean="0">
                <a:latin typeface="微软雅黑" panose="020B0503020204020204" pitchFamily="34" charset="-122"/>
                <a:ea typeface="微软雅黑" panose="020B0503020204020204" pitchFamily="34" charset="-122"/>
              </a:rPr>
              <a:t>汤家汇村</a:t>
            </a:r>
            <a:r>
              <a:rPr lang="zh-CN" altLang="zh-CN" dirty="0" smtClean="0">
                <a:latin typeface="微软雅黑" panose="020B0503020204020204" pitchFamily="34" charset="-122"/>
                <a:ea typeface="微软雅黑" panose="020B0503020204020204" pitchFamily="34" charset="-122"/>
              </a:rPr>
              <a:t>村域总面积为</a:t>
            </a:r>
            <a:r>
              <a:rPr lang="en-US" altLang="zh-CN" dirty="0" smtClean="0">
                <a:solidFill>
                  <a:srgbClr val="000000"/>
                </a:solidFill>
                <a:latin typeface="微软雅黑" pitchFamily="34" charset="-122"/>
                <a:ea typeface="微软雅黑" pitchFamily="34" charset="-122"/>
              </a:rPr>
              <a:t>1012.15</a:t>
            </a:r>
            <a:r>
              <a:rPr lang="zh-CN" altLang="zh-CN" dirty="0" smtClean="0">
                <a:latin typeface="微软雅黑" panose="020B0503020204020204" pitchFamily="34" charset="-122"/>
                <a:ea typeface="微软雅黑" panose="020B0503020204020204" pitchFamily="34" charset="-122"/>
              </a:rPr>
              <a:t>公顷，范围内主要为耕地，林地，陆地水域等。 </a:t>
            </a:r>
          </a:p>
          <a:p>
            <a:pPr indent="457200" algn="just">
              <a:lnSpc>
                <a:spcPct val="150000"/>
              </a:lnSpc>
            </a:pPr>
            <a:r>
              <a:rPr lang="zh-CN" altLang="en-US" dirty="0" smtClean="0">
                <a:latin typeface="微软雅黑" panose="020B0503020204020204" pitchFamily="34" charset="-122"/>
                <a:ea typeface="微软雅黑" panose="020B0503020204020204" pitchFamily="34" charset="-122"/>
              </a:rPr>
              <a:t>耕地面积</a:t>
            </a:r>
            <a:r>
              <a:rPr lang="en-US" altLang="zh-CN" dirty="0" smtClean="0">
                <a:solidFill>
                  <a:srgbClr val="000000"/>
                </a:solidFill>
                <a:latin typeface="微软雅黑" pitchFamily="34" charset="-122"/>
                <a:ea typeface="微软雅黑" pitchFamily="34" charset="-122"/>
              </a:rPr>
              <a:t>279.87</a:t>
            </a:r>
            <a:r>
              <a:rPr lang="zh-CN" altLang="en-US" dirty="0" smtClean="0">
                <a:latin typeface="微软雅黑" panose="020B0503020204020204" pitchFamily="34" charset="-122"/>
                <a:ea typeface="微软雅黑" panose="020B0503020204020204" pitchFamily="34" charset="-122"/>
              </a:rPr>
              <a:t>公顷，占总用地的</a:t>
            </a:r>
            <a:r>
              <a:rPr lang="en-US" altLang="zh-CN" dirty="0" smtClean="0">
                <a:solidFill>
                  <a:srgbClr val="000000"/>
                </a:solidFill>
                <a:latin typeface="微软雅黑" pitchFamily="34" charset="-122"/>
                <a:ea typeface="微软雅黑" pitchFamily="34" charset="-122"/>
              </a:rPr>
              <a:t>27.65%</a:t>
            </a:r>
            <a:r>
              <a:rPr lang="zh-CN" altLang="en-US" dirty="0" smtClean="0">
                <a:latin typeface="微软雅黑" panose="020B0503020204020204" pitchFamily="34" charset="-122"/>
                <a:ea typeface="微软雅黑" panose="020B0503020204020204" pitchFamily="34" charset="-122"/>
              </a:rPr>
              <a:t>，主要为水田；</a:t>
            </a:r>
            <a:endParaRPr lang="en-US" altLang="zh-CN" dirty="0" smtClean="0">
              <a:latin typeface="微软雅黑" panose="020B0503020204020204" pitchFamily="34" charset="-122"/>
              <a:ea typeface="微软雅黑" panose="020B0503020204020204" pitchFamily="34" charset="-122"/>
            </a:endParaRPr>
          </a:p>
          <a:p>
            <a:pPr indent="457200" algn="just">
              <a:lnSpc>
                <a:spcPct val="150000"/>
              </a:lnSpc>
            </a:pPr>
            <a:r>
              <a:rPr lang="zh-CN" altLang="en-US" sz="1800" dirty="0" smtClean="0">
                <a:latin typeface="微软雅黑" panose="020B0503020204020204" pitchFamily="34" charset="-122"/>
                <a:ea typeface="微软雅黑" panose="020B0503020204020204" pitchFamily="34" charset="-122"/>
              </a:rPr>
              <a:t>园地面积</a:t>
            </a:r>
            <a:r>
              <a:rPr lang="en-US" altLang="zh-CN" dirty="0" smtClean="0">
                <a:solidFill>
                  <a:srgbClr val="000000"/>
                </a:solidFill>
                <a:latin typeface="微软雅黑" pitchFamily="34" charset="-122"/>
                <a:ea typeface="微软雅黑" pitchFamily="34" charset="-122"/>
              </a:rPr>
              <a:t>54.32</a:t>
            </a:r>
            <a:r>
              <a:rPr lang="zh-CN" altLang="en-US" sz="1800" dirty="0" smtClean="0">
                <a:latin typeface="微软雅黑" panose="020B0503020204020204" pitchFamily="34" charset="-122"/>
                <a:ea typeface="微软雅黑" panose="020B0503020204020204" pitchFamily="34" charset="-122"/>
              </a:rPr>
              <a:t>公顷</a:t>
            </a:r>
            <a:r>
              <a:rPr lang="zh-CN" altLang="en-US" sz="1800" dirty="0">
                <a:latin typeface="微软雅黑" panose="020B0503020204020204" pitchFamily="34" charset="-122"/>
                <a:ea typeface="微软雅黑" panose="020B0503020204020204" pitchFamily="34" charset="-122"/>
              </a:rPr>
              <a:t>，占总用地</a:t>
            </a:r>
            <a:r>
              <a:rPr lang="zh-CN" altLang="en-US" sz="1800"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5.37%</a:t>
            </a:r>
            <a:r>
              <a:rPr lang="zh-CN" altLang="en-US" sz="1800" dirty="0" smtClean="0">
                <a:latin typeface="微软雅黑" panose="020B0503020204020204" pitchFamily="34" charset="-122"/>
                <a:ea typeface="微软雅黑" panose="020B0503020204020204" pitchFamily="34" charset="-122"/>
              </a:rPr>
              <a:t>，</a:t>
            </a:r>
            <a:r>
              <a:rPr lang="zh-CN" altLang="en-US" sz="1800" dirty="0">
                <a:latin typeface="微软雅黑" panose="020B0503020204020204" pitchFamily="34" charset="-122"/>
                <a:ea typeface="微软雅黑" panose="020B0503020204020204" pitchFamily="34" charset="-122"/>
              </a:rPr>
              <a:t>主要</a:t>
            </a:r>
            <a:r>
              <a:rPr lang="zh-CN" altLang="en-US" sz="1800" dirty="0" smtClean="0">
                <a:latin typeface="微软雅黑" panose="020B0503020204020204" pitchFamily="34" charset="-122"/>
                <a:ea typeface="微软雅黑" panose="020B0503020204020204" pitchFamily="34" charset="-122"/>
              </a:rPr>
              <a:t>为</a:t>
            </a:r>
            <a:r>
              <a:rPr lang="zh-CN" altLang="en-US" dirty="0" smtClean="0">
                <a:latin typeface="微软雅黑" panose="020B0503020204020204" pitchFamily="34" charset="-122"/>
                <a:ea typeface="微软雅黑" panose="020B0503020204020204" pitchFamily="34" charset="-122"/>
              </a:rPr>
              <a:t>茶园以及</a:t>
            </a:r>
            <a:r>
              <a:rPr lang="zh-CN" altLang="en-US" sz="1800" dirty="0" smtClean="0">
                <a:latin typeface="微软雅黑" panose="020B0503020204020204" pitchFamily="34" charset="-122"/>
                <a:ea typeface="微软雅黑" panose="020B0503020204020204" pitchFamily="34" charset="-122"/>
              </a:rPr>
              <a:t>其他园地；</a:t>
            </a:r>
            <a:endParaRPr lang="en-US" altLang="zh-CN" sz="1800" dirty="0">
              <a:latin typeface="微软雅黑" panose="020B0503020204020204" pitchFamily="34" charset="-122"/>
              <a:ea typeface="微软雅黑" panose="020B0503020204020204" pitchFamily="34" charset="-122"/>
            </a:endParaRPr>
          </a:p>
          <a:p>
            <a:pPr indent="457200" algn="just">
              <a:lnSpc>
                <a:spcPct val="150000"/>
              </a:lnSpc>
            </a:pPr>
            <a:r>
              <a:rPr lang="zh-CN" altLang="en-US" sz="1800" dirty="0">
                <a:latin typeface="微软雅黑" panose="020B0503020204020204" pitchFamily="34" charset="-122"/>
                <a:ea typeface="微软雅黑" panose="020B0503020204020204" pitchFamily="34" charset="-122"/>
              </a:rPr>
              <a:t>林地</a:t>
            </a:r>
            <a:r>
              <a:rPr lang="zh-CN" altLang="en-US" sz="1800" dirty="0" smtClean="0">
                <a:latin typeface="微软雅黑" panose="020B0503020204020204" pitchFamily="34" charset="-122"/>
                <a:ea typeface="微软雅黑" panose="020B0503020204020204" pitchFamily="34" charset="-122"/>
              </a:rPr>
              <a:t>面积</a:t>
            </a:r>
            <a:r>
              <a:rPr lang="en-US" altLang="zh-CN" dirty="0" smtClean="0">
                <a:solidFill>
                  <a:srgbClr val="000000"/>
                </a:solidFill>
                <a:latin typeface="微软雅黑" pitchFamily="34" charset="-122"/>
                <a:ea typeface="微软雅黑" pitchFamily="34" charset="-122"/>
              </a:rPr>
              <a:t>511.32</a:t>
            </a:r>
            <a:r>
              <a:rPr lang="zh-CN" altLang="en-US" sz="1800" dirty="0" smtClean="0">
                <a:latin typeface="微软雅黑" panose="020B0503020204020204" pitchFamily="34" charset="-122"/>
                <a:ea typeface="微软雅黑" panose="020B0503020204020204" pitchFamily="34" charset="-122"/>
              </a:rPr>
              <a:t>公顷</a:t>
            </a:r>
            <a:r>
              <a:rPr lang="zh-CN" altLang="en-US" sz="1800" dirty="0">
                <a:latin typeface="微软雅黑" panose="020B0503020204020204" pitchFamily="34" charset="-122"/>
                <a:ea typeface="微软雅黑" panose="020B0503020204020204" pitchFamily="34" charset="-122"/>
              </a:rPr>
              <a:t>，占总用地</a:t>
            </a:r>
            <a:r>
              <a:rPr lang="zh-CN" altLang="en-US" sz="1800"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50.52</a:t>
            </a:r>
            <a:r>
              <a:rPr lang="en-US" altLang="zh-CN" sz="1800" dirty="0" smtClean="0">
                <a:latin typeface="微软雅黑" panose="020B0503020204020204" pitchFamily="34" charset="-122"/>
                <a:ea typeface="微软雅黑" panose="020B0503020204020204" pitchFamily="34" charset="-122"/>
              </a:rPr>
              <a:t>%</a:t>
            </a:r>
            <a:r>
              <a:rPr lang="zh-CN" altLang="en-US" sz="1800" dirty="0">
                <a:latin typeface="微软雅黑" panose="020B0503020204020204" pitchFamily="34" charset="-122"/>
                <a:ea typeface="微软雅黑" panose="020B0503020204020204" pitchFamily="34" charset="-122"/>
              </a:rPr>
              <a:t>，以乔木林地为主；</a:t>
            </a:r>
            <a:endParaRPr lang="en-US" altLang="zh-CN" sz="1800" dirty="0">
              <a:latin typeface="微软雅黑" panose="020B0503020204020204" pitchFamily="34" charset="-122"/>
              <a:ea typeface="微软雅黑" panose="020B0503020204020204" pitchFamily="34" charset="-122"/>
            </a:endParaRPr>
          </a:p>
          <a:p>
            <a:pPr indent="457200" algn="just">
              <a:lnSpc>
                <a:spcPct val="150000"/>
              </a:lnSpc>
            </a:pPr>
            <a:r>
              <a:rPr lang="zh-CN" altLang="en-US" sz="1800" dirty="0">
                <a:latin typeface="微软雅黑" panose="020B0503020204020204" pitchFamily="34" charset="-122"/>
                <a:ea typeface="微软雅黑" panose="020B0503020204020204" pitchFamily="34" charset="-122"/>
              </a:rPr>
              <a:t>农业设施建设用</a:t>
            </a:r>
            <a:r>
              <a:rPr lang="zh-CN" altLang="en-US" sz="1800" dirty="0" smtClean="0">
                <a:latin typeface="微软雅黑" panose="020B0503020204020204" pitchFamily="34" charset="-122"/>
                <a:ea typeface="微软雅黑" panose="020B0503020204020204" pitchFamily="34" charset="-122"/>
              </a:rPr>
              <a:t>地</a:t>
            </a:r>
            <a:r>
              <a:rPr lang="zh-CN" altLang="en-US" dirty="0" smtClean="0">
                <a:latin typeface="微软雅黑" panose="020B0503020204020204" pitchFamily="34" charset="-122"/>
                <a:ea typeface="微软雅黑" panose="020B0503020204020204" pitchFamily="34" charset="-122"/>
              </a:rPr>
              <a:t>面积</a:t>
            </a:r>
            <a:r>
              <a:rPr lang="en-US" altLang="zh-CN" dirty="0" smtClean="0">
                <a:latin typeface="微软雅黑" panose="020B0503020204020204" pitchFamily="34" charset="-122"/>
                <a:ea typeface="微软雅黑" panose="020B0503020204020204" pitchFamily="34" charset="-122"/>
              </a:rPr>
              <a:t>14.75</a:t>
            </a:r>
            <a:r>
              <a:rPr lang="zh-CN" altLang="en-US" sz="1800" dirty="0" smtClean="0">
                <a:latin typeface="微软雅黑" panose="020B0503020204020204" pitchFamily="34" charset="-122"/>
                <a:ea typeface="微软雅黑" panose="020B0503020204020204" pitchFamily="34" charset="-122"/>
              </a:rPr>
              <a:t>公顷</a:t>
            </a:r>
            <a:r>
              <a:rPr lang="zh-CN" altLang="en-US" sz="1800" dirty="0">
                <a:latin typeface="微软雅黑" panose="020B0503020204020204" pitchFamily="34" charset="-122"/>
                <a:ea typeface="微软雅黑" panose="020B0503020204020204" pitchFamily="34" charset="-122"/>
              </a:rPr>
              <a:t>，占总用地</a:t>
            </a:r>
            <a:r>
              <a:rPr lang="zh-CN" altLang="en-US" sz="1800"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1.46</a:t>
            </a:r>
            <a:r>
              <a:rPr lang="en-US" altLang="zh-CN" sz="1800" dirty="0" smtClean="0">
                <a:latin typeface="微软雅黑" panose="020B0503020204020204" pitchFamily="34" charset="-122"/>
                <a:ea typeface="微软雅黑" panose="020B0503020204020204" pitchFamily="34" charset="-122"/>
              </a:rPr>
              <a:t>%</a:t>
            </a:r>
            <a:r>
              <a:rPr lang="zh-CN" altLang="en-US" sz="1800" dirty="0">
                <a:latin typeface="微软雅黑" panose="020B0503020204020204" pitchFamily="34" charset="-122"/>
                <a:ea typeface="微软雅黑" panose="020B0503020204020204" pitchFamily="34" charset="-122"/>
              </a:rPr>
              <a:t>，主要为村道用地</a:t>
            </a:r>
            <a:r>
              <a:rPr lang="zh-CN" altLang="en-US" sz="1800" dirty="0" smtClean="0">
                <a:latin typeface="微软雅黑" panose="020B0503020204020204" pitchFamily="34" charset="-122"/>
                <a:ea typeface="微软雅黑" panose="020B0503020204020204" pitchFamily="34" charset="-122"/>
              </a:rPr>
              <a:t>和设施农用</a:t>
            </a:r>
            <a:r>
              <a:rPr lang="zh-CN" altLang="en-US" sz="1800" dirty="0">
                <a:latin typeface="微软雅黑" panose="020B0503020204020204" pitchFamily="34" charset="-122"/>
                <a:ea typeface="微软雅黑" panose="020B0503020204020204" pitchFamily="34" charset="-122"/>
              </a:rPr>
              <a:t>地</a:t>
            </a:r>
            <a:r>
              <a:rPr lang="zh-CN" altLang="en-US" sz="1800" dirty="0" smtClean="0">
                <a:latin typeface="微软雅黑" panose="020B0503020204020204" pitchFamily="34" charset="-122"/>
                <a:ea typeface="微软雅黑" panose="020B0503020204020204" pitchFamily="34" charset="-122"/>
              </a:rPr>
              <a:t>；</a:t>
            </a:r>
            <a:endParaRPr lang="en-US" altLang="zh-CN" sz="1800" dirty="0" smtClean="0">
              <a:latin typeface="微软雅黑" panose="020B0503020204020204" pitchFamily="34" charset="-122"/>
              <a:ea typeface="微软雅黑" panose="020B0503020204020204" pitchFamily="34" charset="-122"/>
            </a:endParaRPr>
          </a:p>
          <a:p>
            <a:pPr indent="457200" algn="just">
              <a:lnSpc>
                <a:spcPct val="150000"/>
              </a:lnSpc>
            </a:pPr>
            <a:r>
              <a:rPr lang="zh-CN" altLang="en-US" dirty="0" smtClean="0">
                <a:latin typeface="微软雅黑" panose="020B0503020204020204" pitchFamily="34" charset="-122"/>
                <a:ea typeface="微软雅黑" panose="020B0503020204020204" pitchFamily="34" charset="-122"/>
              </a:rPr>
              <a:t>城镇用地面积</a:t>
            </a:r>
            <a:r>
              <a:rPr lang="en-US" altLang="zh-CN" dirty="0" smtClean="0">
                <a:solidFill>
                  <a:srgbClr val="000000"/>
                </a:solidFill>
                <a:latin typeface="微软雅黑" pitchFamily="34" charset="-122"/>
                <a:ea typeface="微软雅黑" pitchFamily="34" charset="-122"/>
              </a:rPr>
              <a:t>45.19</a:t>
            </a:r>
            <a:r>
              <a:rPr lang="zh-CN" altLang="en-US" dirty="0" smtClean="0">
                <a:solidFill>
                  <a:srgbClr val="000000"/>
                </a:solidFill>
                <a:latin typeface="微软雅黑" pitchFamily="34" charset="-122"/>
                <a:ea typeface="微软雅黑" pitchFamily="34" charset="-122"/>
              </a:rPr>
              <a:t>公顷，占总用地的</a:t>
            </a:r>
            <a:r>
              <a:rPr lang="en-US" altLang="zh-CN" dirty="0" smtClean="0">
                <a:solidFill>
                  <a:srgbClr val="000000"/>
                </a:solidFill>
                <a:latin typeface="微软雅黑" pitchFamily="34" charset="-122"/>
                <a:ea typeface="微软雅黑" pitchFamily="34" charset="-122"/>
              </a:rPr>
              <a:t>4.46%</a:t>
            </a:r>
            <a:r>
              <a:rPr lang="zh-CN" altLang="en-US" dirty="0" smtClean="0">
                <a:solidFill>
                  <a:srgbClr val="000000"/>
                </a:solidFill>
                <a:latin typeface="微软雅黑" pitchFamily="34" charset="-122"/>
                <a:ea typeface="微软雅黑" pitchFamily="34" charset="-122"/>
              </a:rPr>
              <a:t>；</a:t>
            </a:r>
            <a:endParaRPr lang="en-US" altLang="zh-CN" sz="1800" dirty="0">
              <a:latin typeface="微软雅黑" panose="020B0503020204020204" pitchFamily="34" charset="-122"/>
              <a:ea typeface="微软雅黑" panose="020B0503020204020204" pitchFamily="34" charset="-122"/>
            </a:endParaRPr>
          </a:p>
          <a:p>
            <a:pPr indent="457200" algn="just">
              <a:lnSpc>
                <a:spcPct val="150000"/>
              </a:lnSpc>
            </a:pPr>
            <a:r>
              <a:rPr lang="zh-CN" altLang="en-US" dirty="0" smtClean="0">
                <a:latin typeface="微软雅黑" panose="020B0503020204020204" pitchFamily="34" charset="-122"/>
                <a:ea typeface="微软雅黑" panose="020B0503020204020204" pitchFamily="34" charset="-122"/>
              </a:rPr>
              <a:t>村庄</a:t>
            </a:r>
            <a:r>
              <a:rPr lang="zh-CN" altLang="en-US" dirty="0">
                <a:latin typeface="微软雅黑" panose="020B0503020204020204" pitchFamily="34" charset="-122"/>
                <a:ea typeface="微软雅黑" panose="020B0503020204020204" pitchFamily="34" charset="-122"/>
              </a:rPr>
              <a:t>建设用</a:t>
            </a:r>
            <a:r>
              <a:rPr lang="zh-CN" altLang="en-US" dirty="0" smtClean="0">
                <a:latin typeface="微软雅黑" panose="020B0503020204020204" pitchFamily="34" charset="-122"/>
                <a:ea typeface="微软雅黑" panose="020B0503020204020204" pitchFamily="34" charset="-122"/>
              </a:rPr>
              <a:t>地面积</a:t>
            </a:r>
            <a:r>
              <a:rPr lang="en-US" altLang="zh-CN" dirty="0" smtClean="0">
                <a:latin typeface="微软雅黑" panose="020B0503020204020204" pitchFamily="34" charset="-122"/>
                <a:ea typeface="微软雅黑" panose="020B0503020204020204" pitchFamily="34" charset="-122"/>
              </a:rPr>
              <a:t>41.53</a:t>
            </a:r>
            <a:r>
              <a:rPr lang="zh-CN" altLang="en-US" dirty="0" smtClean="0">
                <a:latin typeface="微软雅黑" panose="020B0503020204020204" pitchFamily="34" charset="-122"/>
                <a:ea typeface="微软雅黑" panose="020B0503020204020204" pitchFamily="34" charset="-122"/>
              </a:rPr>
              <a:t>公顷</a:t>
            </a:r>
            <a:r>
              <a:rPr lang="zh-CN" altLang="en-US" sz="1800" dirty="0">
                <a:latin typeface="微软雅黑" panose="020B0503020204020204" pitchFamily="34" charset="-122"/>
                <a:ea typeface="微软雅黑" panose="020B0503020204020204" pitchFamily="34" charset="-122"/>
              </a:rPr>
              <a:t>，占总用地</a:t>
            </a:r>
            <a:r>
              <a:rPr lang="zh-CN" altLang="en-US" sz="1800"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4.10%</a:t>
            </a:r>
            <a:r>
              <a:rPr lang="zh-CN" altLang="en-US" dirty="0" smtClean="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主要为农村宅基地用地</a:t>
            </a:r>
            <a:r>
              <a:rPr lang="zh-CN" altLang="en-US" dirty="0" smtClean="0">
                <a:latin typeface="微软雅黑" panose="020B0503020204020204" pitchFamily="34" charset="-122"/>
                <a:ea typeface="微软雅黑" panose="020B0503020204020204" pitchFamily="34" charset="-122"/>
              </a:rPr>
              <a:t>；其中村庄范围内</a:t>
            </a:r>
            <a:r>
              <a:rPr lang="en-US" altLang="zh-CN" dirty="0" smtClean="0">
                <a:latin typeface="微软雅黑" panose="020B0503020204020204" pitchFamily="34" charset="-122"/>
                <a:ea typeface="微软雅黑" panose="020B0503020204020204" pitchFamily="34" charset="-122"/>
              </a:rPr>
              <a:t>(203)</a:t>
            </a:r>
            <a:r>
              <a:rPr lang="zh-CN" altLang="en-US" dirty="0" smtClean="0">
                <a:latin typeface="微软雅黑" panose="020B0503020204020204" pitchFamily="34" charset="-122"/>
                <a:ea typeface="微软雅黑" panose="020B0503020204020204" pitchFamily="34" charset="-122"/>
              </a:rPr>
              <a:t>的其他用地面积为</a:t>
            </a:r>
            <a:r>
              <a:rPr lang="en-US" altLang="zh-CN" dirty="0" smtClean="0">
                <a:solidFill>
                  <a:srgbClr val="000000"/>
                </a:solidFill>
                <a:latin typeface="微软雅黑" pitchFamily="34" charset="-122"/>
                <a:ea typeface="微软雅黑" pitchFamily="34" charset="-122"/>
              </a:rPr>
              <a:t>0.55</a:t>
            </a:r>
            <a:r>
              <a:rPr lang="zh-CN" altLang="en-US" dirty="0" smtClean="0">
                <a:latin typeface="微软雅黑" panose="020B0503020204020204" pitchFamily="34" charset="-122"/>
                <a:ea typeface="微软雅黑" panose="020B0503020204020204" pitchFamily="34" charset="-122"/>
              </a:rPr>
              <a:t>公顷，占总用地</a:t>
            </a:r>
            <a:r>
              <a:rPr lang="en-US" altLang="zh-CN" dirty="0" smtClean="0">
                <a:solidFill>
                  <a:srgbClr val="000000"/>
                </a:solidFill>
                <a:latin typeface="微软雅黑" pitchFamily="34" charset="-122"/>
                <a:ea typeface="微软雅黑" pitchFamily="34" charset="-122"/>
              </a:rPr>
              <a:t>0.05%</a:t>
            </a:r>
            <a:r>
              <a:rPr lang="zh-CN" altLang="en-US" dirty="0" smtClean="0">
                <a:solidFill>
                  <a:srgbClr val="000000"/>
                </a:solidFill>
                <a:latin typeface="微软雅黑" panose="020B0503020204020204" pitchFamily="34" charset="-122"/>
                <a:ea typeface="微软雅黑" panose="020B0503020204020204" pitchFamily="34" charset="-122"/>
              </a:rPr>
              <a:t>。</a:t>
            </a:r>
            <a:endParaRPr lang="en-US" altLang="zh-CN" sz="1800" dirty="0">
              <a:latin typeface="微软雅黑" panose="020B0503020204020204" pitchFamily="34" charset="-122"/>
              <a:ea typeface="微软雅黑" panose="020B0503020204020204" pitchFamily="34" charset="-122"/>
            </a:endParaRPr>
          </a:p>
          <a:p>
            <a:pPr indent="457200" algn="just">
              <a:lnSpc>
                <a:spcPct val="150000"/>
              </a:lnSpc>
            </a:pPr>
            <a:r>
              <a:rPr lang="zh-CN" altLang="en-US" sz="1800" dirty="0">
                <a:latin typeface="微软雅黑" panose="020B0503020204020204" pitchFamily="34" charset="-122"/>
                <a:ea typeface="微软雅黑" panose="020B0503020204020204" pitchFamily="34" charset="-122"/>
              </a:rPr>
              <a:t>区域基础</a:t>
            </a:r>
            <a:r>
              <a:rPr lang="zh-CN" altLang="en-US" sz="1800" dirty="0" smtClean="0">
                <a:latin typeface="微软雅黑" panose="020B0503020204020204" pitchFamily="34" charset="-122"/>
                <a:ea typeface="微软雅黑" panose="020B0503020204020204" pitchFamily="34" charset="-122"/>
              </a:rPr>
              <a:t>设施面积</a:t>
            </a:r>
            <a:r>
              <a:rPr lang="en-US" altLang="zh-CN" dirty="0" smtClean="0">
                <a:latin typeface="微软雅黑" panose="020B0503020204020204" pitchFamily="34" charset="-122"/>
                <a:ea typeface="微软雅黑" panose="020B0503020204020204" pitchFamily="34" charset="-122"/>
              </a:rPr>
              <a:t>7.51</a:t>
            </a:r>
            <a:r>
              <a:rPr lang="zh-CN" altLang="en-US" sz="1800" dirty="0" smtClean="0">
                <a:latin typeface="微软雅黑" panose="020B0503020204020204" pitchFamily="34" charset="-122"/>
                <a:ea typeface="微软雅黑" panose="020B0503020204020204" pitchFamily="34" charset="-122"/>
              </a:rPr>
              <a:t>公顷</a:t>
            </a:r>
            <a:r>
              <a:rPr lang="zh-CN" altLang="en-US" sz="1800" dirty="0">
                <a:latin typeface="微软雅黑" panose="020B0503020204020204" pitchFamily="34" charset="-122"/>
                <a:ea typeface="微软雅黑" panose="020B0503020204020204" pitchFamily="34" charset="-122"/>
              </a:rPr>
              <a:t>，占总用地</a:t>
            </a:r>
            <a:r>
              <a:rPr lang="zh-CN" altLang="en-US" sz="1800"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0.74%</a:t>
            </a:r>
            <a:r>
              <a:rPr lang="zh-CN" altLang="en-US" sz="1800" dirty="0" smtClean="0">
                <a:latin typeface="微软雅黑" panose="020B0503020204020204" pitchFamily="34" charset="-122"/>
                <a:ea typeface="微软雅黑" panose="020B0503020204020204" pitchFamily="34" charset="-122"/>
              </a:rPr>
              <a:t>，</a:t>
            </a:r>
            <a:r>
              <a:rPr lang="zh-CN" altLang="en-US" sz="1800" dirty="0">
                <a:latin typeface="微软雅黑" panose="020B0503020204020204" pitchFamily="34" charset="-122"/>
                <a:ea typeface="微软雅黑" panose="020B0503020204020204" pitchFamily="34" charset="-122"/>
              </a:rPr>
              <a:t>主要为</a:t>
            </a:r>
            <a:r>
              <a:rPr lang="zh-CN" altLang="en-US" sz="1800" dirty="0" smtClean="0">
                <a:latin typeface="微软雅黑" panose="020B0503020204020204" pitchFamily="34" charset="-122"/>
                <a:ea typeface="微软雅黑" panose="020B0503020204020204" pitchFamily="34" charset="-122"/>
              </a:rPr>
              <a:t>公路用地；</a:t>
            </a:r>
            <a:r>
              <a:rPr lang="zh-CN" altLang="en-US" dirty="0" smtClean="0">
                <a:latin typeface="微软雅黑" panose="020B0503020204020204" pitchFamily="34" charset="-122"/>
                <a:ea typeface="微软雅黑" panose="020B0503020204020204" pitchFamily="34" charset="-122"/>
              </a:rPr>
              <a:t>其他建设用地面积</a:t>
            </a:r>
            <a:r>
              <a:rPr lang="en-US" altLang="zh-CN" dirty="0" smtClean="0">
                <a:latin typeface="微软雅黑" panose="020B0503020204020204" pitchFamily="34" charset="-122"/>
                <a:ea typeface="微软雅黑" panose="020B0503020204020204" pitchFamily="34" charset="-122"/>
              </a:rPr>
              <a:t>4.48</a:t>
            </a:r>
            <a:r>
              <a:rPr lang="zh-CN" altLang="en-US" dirty="0" smtClean="0">
                <a:latin typeface="微软雅黑" panose="020B0503020204020204" pitchFamily="34" charset="-122"/>
                <a:ea typeface="微软雅黑" panose="020B0503020204020204" pitchFamily="34" charset="-122"/>
              </a:rPr>
              <a:t>公顷，占总用地的</a:t>
            </a:r>
            <a:r>
              <a:rPr lang="en-US" altLang="zh-CN" dirty="0" smtClean="0">
                <a:latin typeface="微软雅黑" panose="020B0503020204020204" pitchFamily="34" charset="-122"/>
                <a:ea typeface="微软雅黑" panose="020B0503020204020204" pitchFamily="34" charset="-122"/>
              </a:rPr>
              <a:t>0.44%</a:t>
            </a:r>
            <a:r>
              <a:rPr lang="zh-CN" altLang="en-US" dirty="0" smtClean="0">
                <a:latin typeface="微软雅黑" panose="020B0503020204020204" pitchFamily="34" charset="-122"/>
                <a:ea typeface="微软雅黑" panose="020B0503020204020204" pitchFamily="34" charset="-122"/>
              </a:rPr>
              <a:t>，主要为特殊用地；</a:t>
            </a:r>
            <a:endParaRPr lang="en-US" altLang="zh-CN" dirty="0">
              <a:latin typeface="微软雅黑" panose="020B0503020204020204" pitchFamily="34" charset="-122"/>
              <a:ea typeface="微软雅黑" panose="020B0503020204020204" pitchFamily="34" charset="-122"/>
            </a:endParaRPr>
          </a:p>
          <a:p>
            <a:pPr indent="457200" algn="just">
              <a:lnSpc>
                <a:spcPct val="150000"/>
              </a:lnSpc>
            </a:pPr>
            <a:r>
              <a:rPr lang="zh-CN" altLang="en-US" sz="1800" dirty="0">
                <a:latin typeface="微软雅黑" panose="020B0503020204020204" pitchFamily="34" charset="-122"/>
                <a:ea typeface="微软雅黑" panose="020B0503020204020204" pitchFamily="34" charset="-122"/>
              </a:rPr>
              <a:t>陆地水域</a:t>
            </a:r>
            <a:r>
              <a:rPr lang="zh-CN" altLang="en-US" sz="1800" dirty="0" smtClean="0">
                <a:latin typeface="微软雅黑" panose="020B0503020204020204" pitchFamily="34" charset="-122"/>
                <a:ea typeface="微软雅黑" panose="020B0503020204020204" pitchFamily="34" charset="-122"/>
              </a:rPr>
              <a:t>面积</a:t>
            </a:r>
            <a:r>
              <a:rPr lang="en-US" altLang="zh-CN" dirty="0" smtClean="0">
                <a:latin typeface="微软雅黑" panose="020B0503020204020204" pitchFamily="34" charset="-122"/>
                <a:ea typeface="微软雅黑" panose="020B0503020204020204" pitchFamily="34" charset="-122"/>
              </a:rPr>
              <a:t>48.33</a:t>
            </a:r>
            <a:r>
              <a:rPr lang="zh-CN" altLang="en-US" dirty="0" smtClean="0">
                <a:latin typeface="微软雅黑" panose="020B0503020204020204" pitchFamily="34" charset="-122"/>
                <a:ea typeface="微软雅黑" panose="020B0503020204020204" pitchFamily="34" charset="-122"/>
              </a:rPr>
              <a:t>公</a:t>
            </a:r>
            <a:r>
              <a:rPr lang="zh-CN" altLang="en-US" sz="1800" dirty="0" smtClean="0">
                <a:latin typeface="微软雅黑" panose="020B0503020204020204" pitchFamily="34" charset="-122"/>
                <a:ea typeface="微软雅黑" panose="020B0503020204020204" pitchFamily="34" charset="-122"/>
              </a:rPr>
              <a:t>顷</a:t>
            </a:r>
            <a:r>
              <a:rPr lang="zh-CN" altLang="en-US" sz="1800" dirty="0">
                <a:latin typeface="微软雅黑" panose="020B0503020204020204" pitchFamily="34" charset="-122"/>
                <a:ea typeface="微软雅黑" panose="020B0503020204020204" pitchFamily="34" charset="-122"/>
              </a:rPr>
              <a:t>，</a:t>
            </a:r>
            <a:r>
              <a:rPr lang="zh-CN" altLang="en-US" sz="1800" dirty="0" smtClean="0">
                <a:latin typeface="微软雅黑" panose="020B0503020204020204" pitchFamily="34" charset="-122"/>
                <a:ea typeface="微软雅黑" panose="020B0503020204020204" pitchFamily="34" charset="-122"/>
              </a:rPr>
              <a:t>占总用</a:t>
            </a:r>
            <a:r>
              <a:rPr lang="zh-CN" altLang="en-US" sz="1800" dirty="0">
                <a:latin typeface="微软雅黑" panose="020B0503020204020204" pitchFamily="34" charset="-122"/>
                <a:ea typeface="微软雅黑" panose="020B0503020204020204" pitchFamily="34" charset="-122"/>
              </a:rPr>
              <a:t>地</a:t>
            </a:r>
            <a:r>
              <a:rPr lang="zh-CN" altLang="en-US" sz="1800"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anose="020B0503020204020204" pitchFamily="34" charset="-122"/>
                <a:ea typeface="微软雅黑" panose="020B0503020204020204" pitchFamily="34" charset="-122"/>
              </a:rPr>
              <a:t>4.78</a:t>
            </a:r>
            <a:r>
              <a:rPr lang="en-US" altLang="zh-CN" sz="1800" dirty="0" smtClean="0">
                <a:latin typeface="微软雅黑" panose="020B0503020204020204" pitchFamily="34" charset="-122"/>
                <a:ea typeface="微软雅黑" panose="020B0503020204020204" pitchFamily="34" charset="-122"/>
              </a:rPr>
              <a:t>%</a:t>
            </a:r>
            <a:r>
              <a:rPr lang="zh-CN" altLang="en-US" sz="1800" dirty="0">
                <a:latin typeface="微软雅黑" panose="020B0503020204020204" pitchFamily="34" charset="-122"/>
                <a:ea typeface="微软雅黑" panose="020B0503020204020204" pitchFamily="34" charset="-122"/>
              </a:rPr>
              <a:t>，主要为坑塘水面及河流水面</a:t>
            </a:r>
            <a:r>
              <a:rPr lang="zh-CN" altLang="en-US" sz="1800" dirty="0" smtClean="0">
                <a:latin typeface="微软雅黑" panose="020B0503020204020204" pitchFamily="34" charset="-122"/>
                <a:ea typeface="微软雅黑" panose="020B0503020204020204" pitchFamily="34" charset="-122"/>
              </a:rPr>
              <a:t>。</a:t>
            </a:r>
            <a:endParaRPr lang="en-US" altLang="zh-CN" sz="1800" dirty="0">
              <a:latin typeface="微软雅黑" panose="020B0503020204020204" pitchFamily="34" charset="-122"/>
              <a:ea typeface="微软雅黑" panose="020B0503020204020204" pitchFamily="34" charset="-122"/>
            </a:endParaRPr>
          </a:p>
        </p:txBody>
      </p:sp>
      <p:sp>
        <p:nvSpPr>
          <p:cNvPr id="24" name="矩形 23"/>
          <p:cNvSpPr/>
          <p:nvPr/>
        </p:nvSpPr>
        <p:spPr>
          <a:xfrm>
            <a:off x="3167187" y="1169442"/>
            <a:ext cx="11952162"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“村庄总面积</a:t>
            </a:r>
            <a:r>
              <a:rPr lang="en-US" altLang="zh-CN" sz="3200" b="1" dirty="0" smtClean="0">
                <a:solidFill>
                  <a:srgbClr val="D20000"/>
                </a:solidFill>
                <a:latin typeface="微软雅黑" panose="020B0503020204020204" pitchFamily="34" charset="-122"/>
                <a:ea typeface="微软雅黑" panose="020B0503020204020204" pitchFamily="34" charset="-122"/>
                <a:sym typeface="+mn-ea"/>
              </a:rPr>
              <a:t>1227.31</a:t>
            </a: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公顷 “</a:t>
            </a:r>
          </a:p>
        </p:txBody>
      </p:sp>
      <p:pic>
        <p:nvPicPr>
          <p:cNvPr id="10" name="Picture 2" descr="F:\2024年项目\金寨项目\分析图5月\现状道路图.jpg"/>
          <p:cNvPicPr>
            <a:picLocks noChangeAspect="1" noChangeArrowheads="1"/>
          </p:cNvPicPr>
          <p:nvPr/>
        </p:nvPicPr>
        <p:blipFill>
          <a:blip r:embed="rId3" cstate="print"/>
          <a:srcRect l="1737" t="12973" r="34243" b="3509"/>
          <a:stretch>
            <a:fillRect/>
          </a:stretch>
        </p:blipFill>
        <p:spPr bwMode="auto">
          <a:xfrm>
            <a:off x="5615459" y="1889522"/>
            <a:ext cx="9289032" cy="8568952"/>
          </a:xfrm>
          <a:prstGeom prst="rect">
            <a:avLst/>
          </a:prstGeom>
          <a:noFill/>
        </p:spPr>
      </p:pic>
    </p:spTree>
    <p:extLst>
      <p:ext uri="{BB962C8B-B14F-4D97-AF65-F5344CB8AC3E}">
        <p14:creationId xmlns:p14="http://schemas.microsoft.com/office/powerpoint/2010/main" xmlns="" val="11835054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6"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现状风貌及设施</a:t>
            </a:r>
          </a:p>
        </p:txBody>
      </p:sp>
      <p:sp>
        <p:nvSpPr>
          <p:cNvPr id="22" name="矩形 21"/>
          <p:cNvSpPr/>
          <p:nvPr/>
        </p:nvSpPr>
        <p:spPr>
          <a:xfrm>
            <a:off x="0" y="1169442"/>
            <a:ext cx="316718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现状国土</a:t>
            </a:r>
            <a:r>
              <a:rPr lang="zh-CN" altLang="zh-CN" sz="2800" b="1" dirty="0" smtClean="0">
                <a:latin typeface="微软雅黑" panose="020B0503020204020204" charset="-122"/>
                <a:ea typeface="微软雅黑" panose="020B0503020204020204" charset="-122"/>
              </a:rPr>
              <a:t>空间</a:t>
            </a:r>
            <a:r>
              <a:rPr lang="zh-CN" altLang="en-US" sz="2800" b="1" dirty="0" smtClean="0">
                <a:latin typeface="微软雅黑" panose="020B0503020204020204" charset="-122"/>
                <a:ea typeface="微软雅黑" panose="020B0503020204020204" charset="-122"/>
              </a:rPr>
              <a:t>总图</a:t>
            </a:r>
            <a:endParaRPr lang="zh-CN" altLang="zh-CN" sz="2800" b="1" dirty="0">
              <a:latin typeface="微软雅黑" panose="020B0503020204020204" charset="-122"/>
              <a:ea typeface="微软雅黑" panose="020B0503020204020204" charset="-122"/>
            </a:endParaRPr>
          </a:p>
        </p:txBody>
      </p:sp>
      <p:sp>
        <p:nvSpPr>
          <p:cNvPr id="17" name="矩形 16"/>
          <p:cNvSpPr/>
          <p:nvPr/>
        </p:nvSpPr>
        <p:spPr>
          <a:xfrm>
            <a:off x="3167187" y="1169442"/>
            <a:ext cx="11952162" cy="584775"/>
          </a:xfrm>
          <a:prstGeom prst="rect">
            <a:avLst/>
          </a:prstGeom>
          <a:solidFill>
            <a:schemeClr val="bg1">
              <a:lumMod val="95000"/>
            </a:schemeClr>
          </a:solidFill>
        </p:spPr>
        <p:txBody>
          <a:bodyPr wrap="square">
            <a:spAutoFit/>
          </a:bodyPr>
          <a:lstStyle/>
          <a:p>
            <a:pPr algn="ctr"/>
            <a:endParaRPr lang="zh-CN" altLang="en-US" sz="3200" b="1" dirty="0" smtClean="0">
              <a:solidFill>
                <a:srgbClr val="D20000"/>
              </a:solidFill>
              <a:latin typeface="微软雅黑" panose="020B0503020204020204" pitchFamily="34" charset="-122"/>
              <a:ea typeface="微软雅黑" panose="020B0503020204020204" pitchFamily="34" charset="-122"/>
              <a:sym typeface="+mn-ea"/>
            </a:endParaRPr>
          </a:p>
        </p:txBody>
      </p:sp>
      <p:graphicFrame>
        <p:nvGraphicFramePr>
          <p:cNvPr id="7" name="表格 6"/>
          <p:cNvGraphicFramePr>
            <a:graphicFrameLocks noGrp="1"/>
          </p:cNvGraphicFramePr>
          <p:nvPr/>
        </p:nvGraphicFramePr>
        <p:xfrm>
          <a:off x="430660" y="1817514"/>
          <a:ext cx="14185799" cy="8496932"/>
        </p:xfrm>
        <a:graphic>
          <a:graphicData uri="http://schemas.openxmlformats.org/drawingml/2006/table">
            <a:tbl>
              <a:tblPr/>
              <a:tblGrid>
                <a:gridCol w="501619"/>
                <a:gridCol w="501619"/>
                <a:gridCol w="2608419"/>
                <a:gridCol w="2207124"/>
                <a:gridCol w="1504375"/>
                <a:gridCol w="2862986"/>
                <a:gridCol w="1993228"/>
                <a:gridCol w="2006429"/>
              </a:tblGrid>
              <a:tr h="278306">
                <a:tc gridSpan="8">
                  <a:txBody>
                    <a:bodyPr/>
                    <a:lstStyle/>
                    <a:p>
                      <a:pPr algn="ctr" fontAlgn="ctr"/>
                      <a:r>
                        <a:rPr lang="zh-CN" altLang="en-US" sz="1600" b="1" i="0" u="none" strike="noStrike" dirty="0">
                          <a:solidFill>
                            <a:srgbClr val="000000"/>
                          </a:solidFill>
                          <a:latin typeface="微软雅黑" pitchFamily="34" charset="-122"/>
                          <a:ea typeface="微软雅黑" pitchFamily="34" charset="-122"/>
                        </a:rPr>
                        <a:t>国土空间结构调整表                            </a:t>
                      </a:r>
                      <a:r>
                        <a:rPr lang="zh-CN" altLang="en-US" sz="900" b="1" i="0" u="none" strike="noStrike" dirty="0">
                          <a:solidFill>
                            <a:srgbClr val="000000"/>
                          </a:solidFill>
                          <a:latin typeface="微软雅黑" pitchFamily="34" charset="-122"/>
                          <a:ea typeface="微软雅黑" pitchFamily="34" charset="-122"/>
                        </a:rPr>
                        <a:t> 单位：公顷、</a:t>
                      </a:r>
                      <a:r>
                        <a:rPr lang="en-US" altLang="zh-CN" sz="900" b="1" i="0" u="none" strike="noStrike" dirty="0">
                          <a:solidFill>
                            <a:srgbClr val="000000"/>
                          </a:solidFill>
                          <a:latin typeface="微软雅黑" pitchFamily="34" charset="-122"/>
                          <a:ea typeface="微软雅黑" pitchFamily="34" charset="-122"/>
                        </a:rPr>
                        <a:t>%</a:t>
                      </a:r>
                      <a:endParaRPr lang="zh-CN" altLang="en-US" sz="1600" b="1"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r>
              <a:tr h="210734">
                <a:tc rowSpan="2" gridSpan="6">
                  <a:txBody>
                    <a:bodyPr/>
                    <a:lstStyle/>
                    <a:p>
                      <a:pPr algn="ctr" fontAlgn="ctr"/>
                      <a:r>
                        <a:rPr lang="zh-CN" altLang="en-US" sz="1200" b="1" i="0" u="none" strike="noStrike" dirty="0">
                          <a:solidFill>
                            <a:srgbClr val="000000"/>
                          </a:solidFill>
                          <a:latin typeface="微软雅黑" pitchFamily="34" charset="-122"/>
                          <a:ea typeface="微软雅黑" pitchFamily="34" charset="-122"/>
                        </a:rPr>
                        <a:t>规划地类</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zh-CN" altLang="en-US"/>
                    </a:p>
                  </a:txBody>
                  <a:tcPr/>
                </a:tc>
                <a:tc rowSpan="2" hMerge="1">
                  <a:txBody>
                    <a:bodyPr/>
                    <a:lstStyle/>
                    <a:p>
                      <a:endParaRPr lang="zh-CN" altLang="en-US"/>
                    </a:p>
                  </a:txBody>
                  <a:tcPr/>
                </a:tc>
                <a:tc rowSpan="2" hMerge="1">
                  <a:txBody>
                    <a:bodyPr/>
                    <a:lstStyle/>
                    <a:p>
                      <a:endParaRPr lang="zh-CN" altLang="en-US"/>
                    </a:p>
                  </a:txBody>
                  <a:tcPr/>
                </a:tc>
                <a:tc rowSpan="2" hMerge="1">
                  <a:txBody>
                    <a:bodyPr/>
                    <a:lstStyle/>
                    <a:p>
                      <a:endParaRPr lang="zh-CN" altLang="en-US"/>
                    </a:p>
                  </a:txBody>
                  <a:tcPr/>
                </a:tc>
                <a:tc rowSpan="2" hMerge="1">
                  <a:txBody>
                    <a:bodyPr/>
                    <a:lstStyle/>
                    <a:p>
                      <a:endParaRPr lang="zh-CN" altLang="en-US"/>
                    </a:p>
                  </a:txBody>
                  <a:tcPr/>
                </a:tc>
                <a:tc gridSpan="2">
                  <a:txBody>
                    <a:bodyPr/>
                    <a:lstStyle/>
                    <a:p>
                      <a:pPr algn="ctr" fontAlgn="ctr"/>
                      <a:r>
                        <a:rPr lang="zh-CN" altLang="en-US" sz="1200" b="1" i="0" u="none" strike="noStrike">
                          <a:solidFill>
                            <a:srgbClr val="000000"/>
                          </a:solidFill>
                          <a:latin typeface="微软雅黑" pitchFamily="34" charset="-122"/>
                          <a:ea typeface="微软雅黑" pitchFamily="34" charset="-122"/>
                        </a:rPr>
                        <a:t>规划基期年（</a:t>
                      </a:r>
                      <a:r>
                        <a:rPr lang="en-US" altLang="zh-CN" sz="1200" b="1" i="0" u="none" strike="noStrike">
                          <a:solidFill>
                            <a:srgbClr val="000000"/>
                          </a:solidFill>
                          <a:latin typeface="微软雅黑" pitchFamily="34" charset="-122"/>
                          <a:ea typeface="微软雅黑" pitchFamily="34" charset="-122"/>
                        </a:rPr>
                        <a:t>2020</a:t>
                      </a:r>
                      <a:r>
                        <a:rPr lang="zh-CN" altLang="en-US" sz="1200" b="1"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r>
              <a:tr h="210734">
                <a:tc gridSpan="6"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a:txBody>
                    <a:bodyPr/>
                    <a:lstStyle/>
                    <a:p>
                      <a:pPr algn="ctr" fontAlgn="ctr"/>
                      <a:r>
                        <a:rPr lang="zh-CN" altLang="en-US" sz="1200" b="1" i="0" u="none" strike="noStrike">
                          <a:solidFill>
                            <a:srgbClr val="000000"/>
                          </a:solidFill>
                          <a:latin typeface="微软雅黑" pitchFamily="34" charset="-122"/>
                          <a:ea typeface="微软雅黑" pitchFamily="34" charset="-122"/>
                        </a:rPr>
                        <a:t>面积（公顷）</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200" b="1" i="0" u="none" strike="noStrike">
                          <a:solidFill>
                            <a:srgbClr val="000000"/>
                          </a:solidFill>
                          <a:latin typeface="微软雅黑" pitchFamily="34" charset="-122"/>
                          <a:ea typeface="微软雅黑" pitchFamily="34" charset="-122"/>
                        </a:rPr>
                        <a:t>占比</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国土总面积</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1012.1502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耕地（</a:t>
                      </a:r>
                      <a:r>
                        <a:rPr lang="en-US" altLang="zh-CN" sz="1200" b="0" i="0" u="none" strike="noStrike" dirty="0">
                          <a:solidFill>
                            <a:srgbClr val="000000"/>
                          </a:solidFill>
                          <a:latin typeface="微软雅黑" pitchFamily="34" charset="-122"/>
                          <a:ea typeface="微软雅黑" pitchFamily="34" charset="-122"/>
                        </a:rPr>
                        <a:t>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279.8708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27.65%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园地（</a:t>
                      </a:r>
                      <a:r>
                        <a:rPr lang="en-US" altLang="zh-CN" sz="1200" b="0" i="0" u="none" strike="noStrike" dirty="0">
                          <a:solidFill>
                            <a:srgbClr val="000000"/>
                          </a:solidFill>
                          <a:latin typeface="微软雅黑" pitchFamily="34" charset="-122"/>
                          <a:ea typeface="微软雅黑" pitchFamily="34" charset="-122"/>
                        </a:rPr>
                        <a:t>02</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54.3206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5.37%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林地（</a:t>
                      </a:r>
                      <a:r>
                        <a:rPr lang="en-US" altLang="zh-CN" sz="1200" b="0" i="0" u="none" strike="noStrike" dirty="0">
                          <a:solidFill>
                            <a:srgbClr val="000000"/>
                          </a:solidFill>
                          <a:latin typeface="微软雅黑" pitchFamily="34" charset="-122"/>
                          <a:ea typeface="微软雅黑" pitchFamily="34" charset="-122"/>
                        </a:rPr>
                        <a:t>03</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511.3240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50.52%</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草地（</a:t>
                      </a:r>
                      <a:r>
                        <a:rPr lang="en-US" altLang="zh-CN" sz="1200" b="0" i="0" u="none" strike="noStrike" dirty="0">
                          <a:solidFill>
                            <a:srgbClr val="000000"/>
                          </a:solidFill>
                          <a:latin typeface="微软雅黑" pitchFamily="34" charset="-122"/>
                          <a:ea typeface="微软雅黑" pitchFamily="34" charset="-122"/>
                        </a:rPr>
                        <a:t>04</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4.5635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rowSpan="4" gridSpan="3">
                  <a:txBody>
                    <a:bodyPr/>
                    <a:lstStyle/>
                    <a:p>
                      <a:pPr algn="ctr" fontAlgn="ctr"/>
                      <a:r>
                        <a:rPr lang="zh-CN" altLang="en-US" sz="1200" b="0" i="0" u="none" strike="noStrike" dirty="0">
                          <a:solidFill>
                            <a:srgbClr val="000000"/>
                          </a:solidFill>
                          <a:latin typeface="微软雅黑" pitchFamily="34" charset="-122"/>
                          <a:ea typeface="微软雅黑" pitchFamily="34" charset="-122"/>
                        </a:rPr>
                        <a:t>农业设施建设用地（</a:t>
                      </a:r>
                      <a:r>
                        <a:rPr lang="en-US" altLang="zh-CN" sz="1200" b="0" i="0" u="none" strike="noStrike" dirty="0">
                          <a:solidFill>
                            <a:srgbClr val="000000"/>
                          </a:solidFill>
                          <a:latin typeface="微软雅黑" pitchFamily="34" charset="-122"/>
                          <a:ea typeface="微软雅黑" pitchFamily="34" charset="-122"/>
                        </a:rPr>
                        <a:t>06</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a:lstStyle/>
                    <a:p>
                      <a:endParaRPr lang="zh-CN" altLang="en-US"/>
                    </a:p>
                  </a:txBody>
                  <a:tcPr/>
                </a:tc>
                <a:tc rowSpan="4" hMerge="1">
                  <a:txBody>
                    <a:bodyPr/>
                    <a:lstStyle/>
                    <a:p>
                      <a:endParaRPr lang="zh-CN" altLang="en-US"/>
                    </a:p>
                  </a:txBody>
                  <a:tcPr/>
                </a:tc>
                <a:tc rowSpan="2"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农村道路（</a:t>
                      </a:r>
                      <a:r>
                        <a:rPr lang="en-US" altLang="zh-CN" sz="1200" b="0" i="0" u="none" strike="noStrike" dirty="0">
                          <a:solidFill>
                            <a:srgbClr val="000000"/>
                          </a:solidFill>
                          <a:latin typeface="微软雅黑" pitchFamily="34" charset="-122"/>
                          <a:ea typeface="微软雅黑" pitchFamily="34" charset="-122"/>
                        </a:rPr>
                        <a:t>0601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zh-CN" altLang="en-US"/>
                    </a:p>
                  </a:txBody>
                  <a:tcPr/>
                </a:tc>
                <a:tc>
                  <a:txBody>
                    <a:bodyPr/>
                    <a:lstStyle/>
                    <a:p>
                      <a:pPr algn="ctr" fontAlgn="ctr"/>
                      <a:r>
                        <a:rPr lang="zh-CN" altLang="en-US" sz="1200" b="0" i="0" u="none" strike="noStrike" dirty="0">
                          <a:solidFill>
                            <a:srgbClr val="000000"/>
                          </a:solidFill>
                          <a:latin typeface="微软雅黑" pitchFamily="34" charset="-122"/>
                          <a:ea typeface="微软雅黑" pitchFamily="34" charset="-122"/>
                        </a:rPr>
                        <a:t>村道用地（</a:t>
                      </a:r>
                      <a:r>
                        <a:rPr lang="en-US" altLang="zh-CN" sz="1200" b="0" i="0" u="none" strike="noStrike" dirty="0">
                          <a:solidFill>
                            <a:srgbClr val="000000"/>
                          </a:solidFill>
                          <a:latin typeface="微软雅黑" pitchFamily="34" charset="-122"/>
                          <a:ea typeface="微软雅黑" pitchFamily="34" charset="-122"/>
                        </a:rPr>
                        <a:t>060101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14.0471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1.39%</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3"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a:txBody>
                    <a:bodyPr/>
                    <a:lstStyle/>
                    <a:p>
                      <a:pPr algn="ctr" fontAlgn="ctr"/>
                      <a:r>
                        <a:rPr lang="zh-CN" altLang="en-US" sz="1200" b="0" i="0" u="none" strike="noStrike" dirty="0">
                          <a:solidFill>
                            <a:srgbClr val="000000"/>
                          </a:solidFill>
                          <a:latin typeface="微软雅黑" pitchFamily="34" charset="-122"/>
                          <a:ea typeface="微软雅黑" pitchFamily="34" charset="-122"/>
                        </a:rPr>
                        <a:t>田间路（</a:t>
                      </a:r>
                      <a:r>
                        <a:rPr lang="en-US" altLang="zh-CN" sz="1200" b="0" i="0" u="none" strike="noStrike" dirty="0">
                          <a:solidFill>
                            <a:srgbClr val="000000"/>
                          </a:solidFill>
                          <a:latin typeface="微软雅黑" pitchFamily="34" charset="-122"/>
                          <a:ea typeface="微软雅黑" pitchFamily="34" charset="-122"/>
                        </a:rPr>
                        <a:t>060102</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3"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3">
                  <a:txBody>
                    <a:bodyPr/>
                    <a:lstStyle/>
                    <a:p>
                      <a:pPr algn="ctr" fontAlgn="ctr"/>
                      <a:r>
                        <a:rPr lang="zh-CN" altLang="en-US" sz="1200" b="0" i="0" u="none" strike="noStrike" dirty="0">
                          <a:solidFill>
                            <a:srgbClr val="000000"/>
                          </a:solidFill>
                          <a:latin typeface="微软雅黑" pitchFamily="34" charset="-122"/>
                          <a:ea typeface="微软雅黑" pitchFamily="34" charset="-122"/>
                        </a:rPr>
                        <a:t>设施农用地（</a:t>
                      </a:r>
                      <a:r>
                        <a:rPr lang="en-US" altLang="zh-CN" sz="1200" b="0" i="0" u="none" strike="noStrike" dirty="0">
                          <a:solidFill>
                            <a:srgbClr val="000000"/>
                          </a:solidFill>
                          <a:latin typeface="微软雅黑" pitchFamily="34" charset="-122"/>
                          <a:ea typeface="微软雅黑" pitchFamily="34" charset="-122"/>
                        </a:rPr>
                        <a:t>0602</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0.7044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3"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3">
                  <a:txBody>
                    <a:bodyPr/>
                    <a:lstStyle/>
                    <a:p>
                      <a:pPr algn="ctr" fontAlgn="ctr"/>
                      <a:r>
                        <a:rPr lang="zh-CN" altLang="en-US" sz="1200" b="1" i="0" u="none" strike="noStrike" dirty="0">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14.7515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1.46%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rowSpan="16">
                  <a:txBody>
                    <a:bodyPr/>
                    <a:lstStyle/>
                    <a:p>
                      <a:pPr algn="ctr" fontAlgn="ctr"/>
                      <a:r>
                        <a:rPr lang="zh-CN" altLang="en-US" sz="1050" b="0" i="0" u="none" strike="noStrike">
                          <a:solidFill>
                            <a:srgbClr val="000000"/>
                          </a:solidFill>
                          <a:latin typeface="微软雅黑" pitchFamily="34" charset="-122"/>
                          <a:ea typeface="微软雅黑" pitchFamily="34" charset="-122"/>
                        </a:rPr>
                        <a:t>城乡建设用地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5">
                  <a:txBody>
                    <a:bodyPr/>
                    <a:lstStyle/>
                    <a:p>
                      <a:pPr algn="ctr" fontAlgn="ctr"/>
                      <a:r>
                        <a:rPr lang="zh-CN" altLang="en-US" sz="1200" b="0" i="0" u="none" strike="noStrike" dirty="0">
                          <a:solidFill>
                            <a:srgbClr val="000000"/>
                          </a:solidFill>
                          <a:latin typeface="微软雅黑" pitchFamily="34" charset="-122"/>
                          <a:ea typeface="微软雅黑" pitchFamily="34" charset="-122"/>
                        </a:rPr>
                        <a:t>城镇用地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45.1869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4.46%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rowSpan="15">
                  <a:txBody>
                    <a:bodyPr/>
                    <a:lstStyle/>
                    <a:p>
                      <a:pPr algn="ctr" fontAlgn="ctr"/>
                      <a:r>
                        <a:rPr lang="zh-CN" altLang="en-US" sz="1200" b="0" i="0" u="none" strike="noStrike">
                          <a:solidFill>
                            <a:srgbClr val="000000"/>
                          </a:solidFill>
                          <a:latin typeface="微软雅黑" pitchFamily="34" charset="-122"/>
                          <a:ea typeface="微软雅黑" pitchFamily="34" charset="-122"/>
                        </a:rPr>
                        <a:t>村庄建设用地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居住用地（</a:t>
                      </a:r>
                      <a:r>
                        <a:rPr lang="en-US" altLang="zh-CN" sz="1200" b="0" i="0" u="none" strike="noStrike">
                          <a:solidFill>
                            <a:srgbClr val="000000"/>
                          </a:solidFill>
                          <a:latin typeface="微软雅黑" pitchFamily="34" charset="-122"/>
                          <a:ea typeface="微软雅黑" pitchFamily="34" charset="-122"/>
                        </a:rPr>
                        <a:t>07</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农村宅基地（</a:t>
                      </a:r>
                      <a:r>
                        <a:rPr lang="en-US" altLang="zh-CN" sz="1200" b="0" i="0" u="none" strike="noStrike" dirty="0">
                          <a:solidFill>
                            <a:srgbClr val="000000"/>
                          </a:solidFill>
                          <a:latin typeface="微软雅黑" pitchFamily="34" charset="-122"/>
                          <a:ea typeface="微软雅黑" pitchFamily="34" charset="-122"/>
                        </a:rPr>
                        <a:t>0703</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37.1437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3.67%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rowSpan="3"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公共管理与公共服务用地（</a:t>
                      </a:r>
                      <a:r>
                        <a:rPr lang="en-US" altLang="zh-CN" sz="1200" b="0" i="0" u="none" strike="noStrike">
                          <a:solidFill>
                            <a:srgbClr val="000000"/>
                          </a:solidFill>
                          <a:latin typeface="微软雅黑" pitchFamily="34" charset="-122"/>
                          <a:ea typeface="微软雅黑" pitchFamily="34" charset="-122"/>
                        </a:rPr>
                        <a:t>08</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机关团体用地（</a:t>
                      </a:r>
                      <a:r>
                        <a:rPr lang="en-US" altLang="zh-CN" sz="1200" b="0" i="0" u="none" strike="noStrike" dirty="0">
                          <a:solidFill>
                            <a:srgbClr val="000000"/>
                          </a:solidFill>
                          <a:latin typeface="微软雅黑" pitchFamily="34" charset="-122"/>
                          <a:ea typeface="微软雅黑" pitchFamily="34" charset="-122"/>
                        </a:rPr>
                        <a:t>0801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0.0771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教育用地（</a:t>
                      </a:r>
                      <a:r>
                        <a:rPr lang="en-US" altLang="zh-CN" sz="1200" b="0" i="0" u="none" strike="noStrike" dirty="0">
                          <a:solidFill>
                            <a:srgbClr val="000000"/>
                          </a:solidFill>
                          <a:latin typeface="微软雅黑" pitchFamily="34" charset="-122"/>
                          <a:ea typeface="微软雅黑" pitchFamily="34" charset="-122"/>
                        </a:rPr>
                        <a:t>0804</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1.3502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社会福利用地（</a:t>
                      </a:r>
                      <a:r>
                        <a:rPr lang="en-US" altLang="zh-CN" sz="1200" b="0" i="0" u="none" strike="noStrike" dirty="0">
                          <a:solidFill>
                            <a:srgbClr val="000000"/>
                          </a:solidFill>
                          <a:latin typeface="微软雅黑" pitchFamily="34" charset="-122"/>
                          <a:ea typeface="微软雅黑" pitchFamily="34" charset="-122"/>
                        </a:rPr>
                        <a:t>0807</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商业服务业用地（</a:t>
                      </a:r>
                      <a:r>
                        <a:rPr lang="en-US" altLang="zh-CN" sz="1200" b="0" i="0" u="none" strike="noStrike">
                          <a:solidFill>
                            <a:srgbClr val="000000"/>
                          </a:solidFill>
                          <a:latin typeface="微软雅黑" pitchFamily="34" charset="-122"/>
                          <a:ea typeface="微软雅黑" pitchFamily="34" charset="-122"/>
                        </a:rPr>
                        <a:t>09</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商业用地（</a:t>
                      </a:r>
                      <a:r>
                        <a:rPr lang="en-US" altLang="zh-CN" sz="1200" b="0" i="0" u="none" strike="noStrike">
                          <a:solidFill>
                            <a:srgbClr val="000000"/>
                          </a:solidFill>
                          <a:latin typeface="微软雅黑" pitchFamily="34" charset="-122"/>
                          <a:ea typeface="微软雅黑" pitchFamily="34" charset="-122"/>
                        </a:rPr>
                        <a:t>0901</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0.3931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dirty="0">
                          <a:solidFill>
                            <a:srgbClr val="000000"/>
                          </a:solidFill>
                          <a:latin typeface="微软雅黑" pitchFamily="34" charset="-122"/>
                          <a:ea typeface="微软雅黑" pitchFamily="34" charset="-122"/>
                        </a:rPr>
                        <a:t>工业用地（</a:t>
                      </a:r>
                      <a:r>
                        <a:rPr lang="en-US" altLang="zh-CN" sz="1200" b="0" i="0" u="none" strike="noStrike" dirty="0">
                          <a:solidFill>
                            <a:srgbClr val="000000"/>
                          </a:solidFill>
                          <a:latin typeface="微软雅黑" pitchFamily="34" charset="-122"/>
                          <a:ea typeface="微软雅黑" pitchFamily="34" charset="-122"/>
                        </a:rPr>
                        <a:t>1001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0.0248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仓储用地（</a:t>
                      </a:r>
                      <a:r>
                        <a:rPr lang="en-US" altLang="zh-CN" sz="1200" b="0" i="0" u="none" strike="noStrike">
                          <a:solidFill>
                            <a:srgbClr val="000000"/>
                          </a:solidFill>
                          <a:latin typeface="微软雅黑" pitchFamily="34" charset="-122"/>
                          <a:ea typeface="微软雅黑" pitchFamily="34" charset="-122"/>
                        </a:rPr>
                        <a:t>11</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物流仓储用地（</a:t>
                      </a:r>
                      <a:r>
                        <a:rPr lang="en-US" altLang="zh-CN" sz="1200" b="0" i="0" u="none" strike="noStrike" dirty="0">
                          <a:solidFill>
                            <a:srgbClr val="000000"/>
                          </a:solidFill>
                          <a:latin typeface="微软雅黑" pitchFamily="34" charset="-122"/>
                          <a:ea typeface="微软雅黑" pitchFamily="34" charset="-122"/>
                        </a:rPr>
                        <a:t>1101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rowSpan="2" gridSpan="2">
                  <a:txBody>
                    <a:bodyPr/>
                    <a:lstStyle/>
                    <a:p>
                      <a:pPr algn="ctr" fontAlgn="ctr"/>
                      <a:r>
                        <a:rPr lang="zh-CN" altLang="en-US" sz="1200" b="0" i="0" u="none" strike="noStrike">
                          <a:solidFill>
                            <a:srgbClr val="000000"/>
                          </a:solidFill>
                          <a:latin typeface="微软雅黑" pitchFamily="34" charset="-122"/>
                          <a:ea typeface="微软雅黑" pitchFamily="34" charset="-122"/>
                        </a:rPr>
                        <a:t>交通运输用地（</a:t>
                      </a:r>
                      <a:r>
                        <a:rPr lang="en-US" altLang="zh-CN" sz="1200" b="0" i="0" u="none" strike="noStrike">
                          <a:solidFill>
                            <a:srgbClr val="000000"/>
                          </a:solidFill>
                          <a:latin typeface="微软雅黑" pitchFamily="34" charset="-122"/>
                          <a:ea typeface="微软雅黑" pitchFamily="34" charset="-122"/>
                        </a:rPr>
                        <a:t>12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城镇村道路用地（</a:t>
                      </a:r>
                      <a:r>
                        <a:rPr lang="en-US" altLang="zh-CN" sz="1200" b="0" i="0" u="none" strike="noStrike" dirty="0">
                          <a:solidFill>
                            <a:srgbClr val="000000"/>
                          </a:solidFill>
                          <a:latin typeface="微软雅黑" pitchFamily="34" charset="-122"/>
                          <a:ea typeface="微软雅黑" pitchFamily="34" charset="-122"/>
                        </a:rPr>
                        <a:t>1207</a:t>
                      </a:r>
                      <a:r>
                        <a:rPr lang="zh-CN" altLang="en-US" sz="1200" b="0" i="0" u="none" strike="noStrike" dirty="0">
                          <a:solidFill>
                            <a:srgbClr val="000000"/>
                          </a:solidFill>
                          <a:latin typeface="微软雅黑" pitchFamily="34" charset="-122"/>
                          <a:ea typeface="微软雅黑" pitchFamily="34" charset="-122"/>
                        </a:rPr>
                        <a:t>）（村庄内部道路）</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0.6951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交通场站用地</a:t>
                      </a:r>
                      <a:r>
                        <a:rPr lang="en-US" altLang="zh-CN" sz="1200" b="0" i="0" u="none" strike="noStrike" dirty="0">
                          <a:solidFill>
                            <a:srgbClr val="000000"/>
                          </a:solidFill>
                          <a:latin typeface="微软雅黑" pitchFamily="34" charset="-122"/>
                          <a:ea typeface="微软雅黑" pitchFamily="34" charset="-122"/>
                        </a:rPr>
                        <a:t>(1208)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0.2442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0.02%</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公用设施用地（</a:t>
                      </a:r>
                      <a:r>
                        <a:rPr lang="en-US" altLang="zh-CN" sz="1200" b="0" i="0" u="none" strike="noStrike">
                          <a:solidFill>
                            <a:srgbClr val="000000"/>
                          </a:solidFill>
                          <a:latin typeface="微软雅黑" pitchFamily="34" charset="-122"/>
                          <a:ea typeface="微软雅黑" pitchFamily="34" charset="-122"/>
                        </a:rPr>
                        <a:t>13</a:t>
                      </a:r>
                      <a:r>
                        <a:rPr lang="zh-CN" altLang="en-US" sz="1200" b="0" i="0" u="none" strike="noStrike">
                          <a:solidFill>
                            <a:srgbClr val="000000"/>
                          </a:solidFill>
                          <a:latin typeface="微软雅黑" pitchFamily="34" charset="-122"/>
                          <a:ea typeface="微软雅黑" pitchFamily="34" charset="-122"/>
                        </a:rPr>
                        <a:t>）（包括供水用地等</a:t>
                      </a:r>
                      <a:r>
                        <a:rPr lang="en-US" altLang="zh-CN" sz="1200" b="0" i="0" u="none" strike="noStrike">
                          <a:solidFill>
                            <a:srgbClr val="000000"/>
                          </a:solidFill>
                          <a:latin typeface="微软雅黑" pitchFamily="34" charset="-122"/>
                          <a:ea typeface="微软雅黑" pitchFamily="34" charset="-122"/>
                        </a:rPr>
                        <a:t>11</a:t>
                      </a:r>
                      <a:r>
                        <a:rPr lang="zh-CN" altLang="en-US" sz="1200" b="0" i="0" u="none" strike="noStrike">
                          <a:solidFill>
                            <a:srgbClr val="000000"/>
                          </a:solidFill>
                          <a:latin typeface="微软雅黑" pitchFamily="34" charset="-122"/>
                          <a:ea typeface="微软雅黑" pitchFamily="34" charset="-122"/>
                        </a:rPr>
                        <a:t>个二级类，不包括水工设施用地）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rowSpan="2" gridSpan="2">
                  <a:txBody>
                    <a:bodyPr/>
                    <a:lstStyle/>
                    <a:p>
                      <a:pPr algn="ctr" fontAlgn="ctr"/>
                      <a:r>
                        <a:rPr lang="zh-CN" altLang="en-US" sz="1200" b="0" i="0" u="none" strike="noStrike">
                          <a:solidFill>
                            <a:srgbClr val="000000"/>
                          </a:solidFill>
                          <a:latin typeface="微软雅黑" pitchFamily="34" charset="-122"/>
                          <a:ea typeface="微软雅黑" pitchFamily="34" charset="-122"/>
                        </a:rPr>
                        <a:t>绿地与开敞空间用地（</a:t>
                      </a:r>
                      <a:r>
                        <a:rPr lang="en-US" altLang="zh-CN" sz="1200" b="0" i="0" u="none" strike="noStrike">
                          <a:solidFill>
                            <a:srgbClr val="000000"/>
                          </a:solidFill>
                          <a:latin typeface="微软雅黑" pitchFamily="34" charset="-122"/>
                          <a:ea typeface="微软雅黑" pitchFamily="34" charset="-122"/>
                        </a:rPr>
                        <a:t>14</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公园绿地</a:t>
                      </a:r>
                      <a:r>
                        <a:rPr lang="en-US" altLang="zh-CN" sz="1200" b="0" i="0" u="none" strike="noStrike" dirty="0">
                          <a:solidFill>
                            <a:srgbClr val="000000"/>
                          </a:solidFill>
                          <a:latin typeface="微软雅黑" pitchFamily="34" charset="-122"/>
                          <a:ea typeface="微软雅黑" pitchFamily="34" charset="-122"/>
                        </a:rPr>
                        <a:t>(1401)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1.0505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广场用地</a:t>
                      </a:r>
                      <a:r>
                        <a:rPr lang="en-US" altLang="zh-CN" sz="1200" b="0" i="0" u="none" strike="noStrike">
                          <a:solidFill>
                            <a:srgbClr val="000000"/>
                          </a:solidFill>
                          <a:latin typeface="微软雅黑" pitchFamily="34" charset="-122"/>
                          <a:ea typeface="微软雅黑" pitchFamily="34" charset="-122"/>
                        </a:rPr>
                        <a:t>(1403)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留白用地（</a:t>
                      </a:r>
                      <a:r>
                        <a:rPr lang="en-US" altLang="zh-CN" sz="1200" b="0" i="0" u="none" strike="noStrike">
                          <a:solidFill>
                            <a:srgbClr val="000000"/>
                          </a:solidFill>
                          <a:latin typeface="微软雅黑" pitchFamily="34" charset="-122"/>
                          <a:ea typeface="微软雅黑" pitchFamily="34" charset="-122"/>
                        </a:rPr>
                        <a:t>16</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村庄范围内（</a:t>
                      </a:r>
                      <a:r>
                        <a:rPr lang="en-US" altLang="zh-CN" sz="1200" b="0" i="0" u="none" strike="noStrike">
                          <a:solidFill>
                            <a:srgbClr val="000000"/>
                          </a:solidFill>
                          <a:latin typeface="微软雅黑" pitchFamily="34" charset="-122"/>
                          <a:ea typeface="微软雅黑" pitchFamily="34" charset="-122"/>
                        </a:rPr>
                        <a:t>203</a:t>
                      </a:r>
                      <a:r>
                        <a:rPr lang="zh-CN" altLang="en-US" sz="1200" b="0" i="0" u="none" strike="noStrike">
                          <a:solidFill>
                            <a:srgbClr val="000000"/>
                          </a:solidFill>
                          <a:latin typeface="微软雅黑" pitchFamily="34" charset="-122"/>
                          <a:ea typeface="微软雅黑" pitchFamily="34" charset="-122"/>
                        </a:rPr>
                        <a:t>）的其他用地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0.5482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41.5270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rowSpan="4"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区域基础设施用地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a:lstStyle/>
                    <a:p>
                      <a:endParaRPr lang="zh-CN" altLang="en-US"/>
                    </a:p>
                  </a:txBody>
                  <a:tcPr/>
                </a:tc>
                <a:tc rowSpan="2" gridSpan="2">
                  <a:txBody>
                    <a:bodyPr/>
                    <a:lstStyle/>
                    <a:p>
                      <a:pPr algn="ctr" fontAlgn="ctr"/>
                      <a:r>
                        <a:rPr lang="zh-CN" altLang="en-US" sz="1200" b="0" i="0" u="none" strike="noStrike">
                          <a:solidFill>
                            <a:srgbClr val="000000"/>
                          </a:solidFill>
                          <a:latin typeface="微软雅黑" pitchFamily="34" charset="-122"/>
                          <a:ea typeface="微软雅黑" pitchFamily="34" charset="-122"/>
                        </a:rPr>
                        <a:t>交通运输用地（</a:t>
                      </a:r>
                      <a:r>
                        <a:rPr lang="en-US" altLang="zh-CN" sz="1200" b="0" i="0" u="none" strike="noStrike">
                          <a:solidFill>
                            <a:srgbClr val="000000"/>
                          </a:solidFill>
                          <a:latin typeface="微软雅黑" pitchFamily="34" charset="-122"/>
                          <a:ea typeface="微软雅黑" pitchFamily="34" charset="-122"/>
                        </a:rPr>
                        <a:t>12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铁路用地（</a:t>
                      </a:r>
                      <a:r>
                        <a:rPr lang="en-US" altLang="zh-CN" sz="1200" b="0" i="0" u="none" strike="noStrike" dirty="0">
                          <a:solidFill>
                            <a:srgbClr val="000000"/>
                          </a:solidFill>
                          <a:latin typeface="微软雅黑" pitchFamily="34" charset="-122"/>
                          <a:ea typeface="微软雅黑" pitchFamily="34" charset="-122"/>
                        </a:rPr>
                        <a:t>1201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2" vMerge="1">
                  <a:txBody>
                    <a:bodyPr/>
                    <a:lstStyle/>
                    <a:p>
                      <a:endParaRPr lang="zh-CN" altLang="en-US"/>
                    </a:p>
                  </a:txBody>
                  <a:tcPr/>
                </a:tc>
                <a:tc hMerge="1"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公路用地（</a:t>
                      </a:r>
                      <a:r>
                        <a:rPr lang="en-US" altLang="zh-CN" sz="1200" b="0" i="0" u="none" strike="noStrike">
                          <a:solidFill>
                            <a:srgbClr val="000000"/>
                          </a:solidFill>
                          <a:latin typeface="微软雅黑" pitchFamily="34" charset="-122"/>
                          <a:ea typeface="微软雅黑" pitchFamily="34" charset="-122"/>
                        </a:rPr>
                        <a:t>1202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6.8169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公用设施用地（</a:t>
                      </a:r>
                      <a:r>
                        <a:rPr lang="en-US" altLang="zh-CN" sz="1200" b="0" i="0" u="none" strike="noStrike">
                          <a:solidFill>
                            <a:srgbClr val="000000"/>
                          </a:solidFill>
                          <a:latin typeface="微软雅黑" pitchFamily="34" charset="-122"/>
                          <a:ea typeface="微软雅黑" pitchFamily="34" charset="-122"/>
                        </a:rPr>
                        <a:t>13</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水工设施用地</a:t>
                      </a:r>
                      <a:r>
                        <a:rPr lang="en-US" altLang="zh-CN" sz="1200" b="0" i="0" u="none" strike="noStrike">
                          <a:solidFill>
                            <a:srgbClr val="000000"/>
                          </a:solidFill>
                          <a:latin typeface="微软雅黑" pitchFamily="34" charset="-122"/>
                          <a:ea typeface="微软雅黑" pitchFamily="34" charset="-122"/>
                        </a:rPr>
                        <a:t>(1311)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0.6943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2" vMerge="1">
                  <a:txBody>
                    <a:bodyPr/>
                    <a:lstStyle/>
                    <a:p>
                      <a:endParaRPr lang="zh-CN" altLang="en-US"/>
                    </a:p>
                  </a:txBody>
                  <a:tcPr/>
                </a:tc>
                <a:tc hMerge="1" vMerge="1">
                  <a:txBody>
                    <a:bodyPr/>
                    <a:lstStyle/>
                    <a:p>
                      <a:endParaRPr lang="zh-CN" altLang="en-US"/>
                    </a:p>
                  </a:txBody>
                  <a:tcPr/>
                </a:tc>
                <a:tc gridSpan="4">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7.5112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0.74%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rowSpan="3"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其他建设用地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h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特殊用地（</a:t>
                      </a:r>
                      <a:r>
                        <a:rPr lang="en-US" altLang="zh-CN" sz="1200" b="0" i="0" u="none" strike="noStrike">
                          <a:solidFill>
                            <a:srgbClr val="000000"/>
                          </a:solidFill>
                          <a:latin typeface="微软雅黑" pitchFamily="34" charset="-122"/>
                          <a:ea typeface="微软雅黑" pitchFamily="34" charset="-122"/>
                        </a:rPr>
                        <a:t>15</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1.0298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2" vMerge="1">
                  <a:txBody>
                    <a:bodyPr/>
                    <a:lstStyle/>
                    <a:p>
                      <a:endParaRPr lang="zh-CN" altLang="en-US"/>
                    </a:p>
                  </a:txBody>
                  <a:tcPr/>
                </a:tc>
                <a:tc hMerge="1"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采矿用地（</a:t>
                      </a:r>
                      <a:r>
                        <a:rPr lang="en-US" altLang="zh-CN" sz="1200" b="0" i="0" u="none" strike="noStrike">
                          <a:solidFill>
                            <a:srgbClr val="000000"/>
                          </a:solidFill>
                          <a:latin typeface="微软雅黑" pitchFamily="34" charset="-122"/>
                          <a:ea typeface="微软雅黑" pitchFamily="34" charset="-122"/>
                        </a:rPr>
                        <a:t>1002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3.4534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2" vMerge="1">
                  <a:txBody>
                    <a:bodyPr/>
                    <a:lstStyle/>
                    <a:p>
                      <a:endParaRPr lang="zh-CN" altLang="en-US"/>
                    </a:p>
                  </a:txBody>
                  <a:tcPr/>
                </a:tc>
                <a:tc hMerge="1" vMerge="1">
                  <a:txBody>
                    <a:bodyPr/>
                    <a:lstStyle/>
                    <a:p>
                      <a:endParaRPr lang="zh-CN" altLang="en-US"/>
                    </a:p>
                  </a:txBody>
                  <a:tcPr/>
                </a:tc>
                <a:tc gridSpan="4">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4.4831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rowSpan="4" gridSpan="4">
                  <a:txBody>
                    <a:bodyPr/>
                    <a:lstStyle/>
                    <a:p>
                      <a:pPr algn="ctr" fontAlgn="ctr"/>
                      <a:r>
                        <a:rPr lang="zh-CN" altLang="en-US" sz="1200" b="0" i="0" u="none" strike="noStrike">
                          <a:solidFill>
                            <a:srgbClr val="000000"/>
                          </a:solidFill>
                          <a:latin typeface="微软雅黑" pitchFamily="34" charset="-122"/>
                          <a:ea typeface="微软雅黑" pitchFamily="34" charset="-122"/>
                        </a:rPr>
                        <a:t>陆地水域（</a:t>
                      </a:r>
                      <a:r>
                        <a:rPr lang="en-US" altLang="zh-CN" sz="1200" b="0" i="0" u="none" strike="noStrike">
                          <a:solidFill>
                            <a:srgbClr val="000000"/>
                          </a:solidFill>
                          <a:latin typeface="微软雅黑" pitchFamily="34" charset="-122"/>
                          <a:ea typeface="微软雅黑" pitchFamily="34" charset="-122"/>
                        </a:rPr>
                        <a:t>17</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a:lstStyle/>
                    <a:p>
                      <a:endParaRPr lang="zh-CN" altLang="en-US"/>
                    </a:p>
                  </a:txBody>
                  <a:tcPr/>
                </a:tc>
                <a:tc rowSpan="4" hMerge="1">
                  <a:txBody>
                    <a:bodyPr/>
                    <a:lstStyle/>
                    <a:p>
                      <a:endParaRPr lang="zh-CN" altLang="en-US"/>
                    </a:p>
                  </a:txBody>
                  <a:tcPr/>
                </a:tc>
                <a:tc rowSpan="4" h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河流水面（</a:t>
                      </a:r>
                      <a:r>
                        <a:rPr lang="en-US" altLang="zh-CN" sz="1200" b="0" i="0" u="none" strike="noStrike" dirty="0">
                          <a:solidFill>
                            <a:srgbClr val="000000"/>
                          </a:solidFill>
                          <a:latin typeface="微软雅黑" pitchFamily="34" charset="-122"/>
                          <a:ea typeface="微软雅黑" pitchFamily="34" charset="-122"/>
                        </a:rPr>
                        <a:t>1701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36.6994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3.63%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4"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坑塘水面（</a:t>
                      </a:r>
                      <a:r>
                        <a:rPr lang="en-US" altLang="zh-CN" sz="1200" b="0" i="0" u="none" strike="noStrike">
                          <a:solidFill>
                            <a:srgbClr val="000000"/>
                          </a:solidFill>
                          <a:latin typeface="微软雅黑" pitchFamily="34" charset="-122"/>
                          <a:ea typeface="微软雅黑" pitchFamily="34" charset="-122"/>
                        </a:rPr>
                        <a:t>1704</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6.8326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0.68%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4"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沟渠（</a:t>
                      </a:r>
                      <a:r>
                        <a:rPr lang="en-US" altLang="zh-CN" sz="1200" b="0" i="0" u="none" strike="noStrike">
                          <a:solidFill>
                            <a:srgbClr val="000000"/>
                          </a:solidFill>
                          <a:latin typeface="微软雅黑" pitchFamily="34" charset="-122"/>
                          <a:ea typeface="微软雅黑" pitchFamily="34" charset="-122"/>
                        </a:rPr>
                        <a:t>1705</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4.8012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0.47%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4"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48.3332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4.78%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0734">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其他土地（除</a:t>
                      </a:r>
                      <a:r>
                        <a:rPr lang="en-US" altLang="zh-CN" sz="1200" b="0" i="0" u="none" strike="noStrike" dirty="0">
                          <a:solidFill>
                            <a:srgbClr val="000000"/>
                          </a:solidFill>
                          <a:latin typeface="微软雅黑" pitchFamily="34" charset="-122"/>
                          <a:ea typeface="微软雅黑" pitchFamily="34" charset="-122"/>
                        </a:rPr>
                        <a:t>2301</a:t>
                      </a:r>
                      <a:r>
                        <a:rPr lang="zh-CN" altLang="en-US" sz="1200" b="0" i="0" u="none" strike="noStrike" dirty="0">
                          <a:solidFill>
                            <a:srgbClr val="000000"/>
                          </a:solidFill>
                          <a:latin typeface="微软雅黑" pitchFamily="34" charset="-122"/>
                          <a:ea typeface="微软雅黑" pitchFamily="34" charset="-122"/>
                        </a:rPr>
                        <a:t>外的</a:t>
                      </a:r>
                      <a:r>
                        <a:rPr lang="en-US" altLang="zh-CN" sz="1200" b="0" i="0" u="none" strike="noStrike" dirty="0">
                          <a:solidFill>
                            <a:srgbClr val="000000"/>
                          </a:solidFill>
                          <a:latin typeface="微软雅黑" pitchFamily="34" charset="-122"/>
                          <a:ea typeface="微软雅黑" pitchFamily="34" charset="-122"/>
                        </a:rPr>
                        <a:t>23</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0.2785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1835054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F:\2024年项目\金寨项目\分析图5月\现状道路图.jpg"/>
          <p:cNvPicPr>
            <a:picLocks noChangeAspect="1" noChangeArrowheads="1"/>
          </p:cNvPicPr>
          <p:nvPr/>
        </p:nvPicPr>
        <p:blipFill>
          <a:blip r:embed="rId2" cstate="print"/>
          <a:srcRect l="1489" t="12633" r="34491" b="3849"/>
          <a:stretch>
            <a:fillRect/>
          </a:stretch>
        </p:blipFill>
        <p:spPr bwMode="auto">
          <a:xfrm>
            <a:off x="5543451" y="1817514"/>
            <a:ext cx="9289256" cy="8568952"/>
          </a:xfrm>
          <a:prstGeom prst="rect">
            <a:avLst/>
          </a:prstGeom>
          <a:noFill/>
        </p:spPr>
      </p:pic>
      <p:sp>
        <p:nvSpPr>
          <p:cNvPr id="23" name="矩形 22"/>
          <p:cNvSpPr/>
          <p:nvPr/>
        </p:nvSpPr>
        <p:spPr>
          <a:xfrm>
            <a:off x="2375099" y="1169442"/>
            <a:ext cx="12744250"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“占比较大，约占总用地二分之一，以林地为主“</a:t>
            </a:r>
          </a:p>
        </p:txBody>
      </p:sp>
      <p:sp>
        <p:nvSpPr>
          <p:cNvPr id="16" name="矩形 15"/>
          <p:cNvSpPr/>
          <p:nvPr/>
        </p:nvSpPr>
        <p:spPr>
          <a:xfrm>
            <a:off x="0" y="1169442"/>
            <a:ext cx="237509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生态空间</a:t>
            </a:r>
            <a:endParaRPr lang="zh-CN" altLang="zh-CN" sz="2800" b="1" dirty="0">
              <a:latin typeface="微软雅黑" panose="020B0503020204020204" charset="-122"/>
              <a:ea typeface="微软雅黑" panose="020B0503020204020204" charset="-122"/>
            </a:endParaRPr>
          </a:p>
        </p:txBody>
      </p:sp>
      <p:sp>
        <p:nvSpPr>
          <p:cNvPr id="14" name="矩形 13"/>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15"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国土空间现状</a:t>
            </a:r>
          </a:p>
        </p:txBody>
      </p:sp>
      <p:sp>
        <p:nvSpPr>
          <p:cNvPr id="21" name="TextBox 4"/>
          <p:cNvSpPr txBox="1"/>
          <p:nvPr/>
        </p:nvSpPr>
        <p:spPr>
          <a:xfrm>
            <a:off x="272999" y="1889522"/>
            <a:ext cx="5270452" cy="4996433"/>
          </a:xfrm>
          <a:prstGeom prst="rect">
            <a:avLst/>
          </a:prstGeom>
          <a:noFill/>
        </p:spPr>
        <p:txBody>
          <a:bodyPr wrap="square" lIns="147511" tIns="73756" rIns="147511" bIns="73756" rtlCol="0">
            <a:spAutoFit/>
          </a:bodyPr>
          <a:lstStyle/>
          <a:p>
            <a:pPr indent="457200" fontAlgn="auto">
              <a:lnSpc>
                <a:spcPct val="150000"/>
              </a:lnSpc>
              <a:buClrTx/>
              <a:buSzTx/>
              <a:buFontTx/>
            </a:pPr>
            <a:r>
              <a:rPr lang="zh-CN" altLang="en-US" sz="1800" dirty="0" smtClean="0">
                <a:latin typeface="微软雅黑" panose="020B0503020204020204" pitchFamily="34" charset="-122"/>
                <a:ea typeface="微软雅黑" panose="020B0503020204020204" pitchFamily="34" charset="-122"/>
                <a:cs typeface="微软雅黑" panose="020B0503020204020204" pitchFamily="34" charset="-122"/>
                <a:sym typeface="+mn-ea"/>
              </a:rPr>
              <a:t>根据</a:t>
            </a:r>
            <a:r>
              <a:rPr lang="zh-CN" altLang="en-US" sz="1800" dirty="0">
                <a:latin typeface="微软雅黑" panose="020B0503020204020204" pitchFamily="34" charset="-122"/>
                <a:ea typeface="微软雅黑" panose="020B0503020204020204" pitchFamily="34" charset="-122"/>
                <a:cs typeface="微软雅黑" panose="020B0503020204020204" pitchFamily="34" charset="-122"/>
                <a:sym typeface="+mn-ea"/>
              </a:rPr>
              <a:t>村庄现状用地性质，对村庄进行空间用途划分为建设空间、生态空间和农业空间。</a:t>
            </a:r>
          </a:p>
          <a:p>
            <a:pPr indent="457200" fontAlgn="auto">
              <a:lnSpc>
                <a:spcPct val="150000"/>
              </a:lnSpc>
              <a:buClrTx/>
              <a:buSzTx/>
              <a:buFontTx/>
            </a:pPr>
            <a:r>
              <a:rPr lang="zh-CN" altLang="en-US" sz="1800" dirty="0">
                <a:latin typeface="微软雅黑" panose="020B0503020204020204" pitchFamily="34" charset="-122"/>
                <a:ea typeface="微软雅黑" panose="020B0503020204020204" pitchFamily="34" charset="-122"/>
                <a:cs typeface="微软雅黑" panose="020B0503020204020204" pitchFamily="34" charset="-122"/>
                <a:sym typeface="+mn-ea"/>
              </a:rPr>
              <a:t>生态空间：主要为</a:t>
            </a:r>
            <a:r>
              <a:rPr lang="zh-CN" altLang="en-US" sz="1800" dirty="0">
                <a:latin typeface="微软雅黑" panose="020B0503020204020204" pitchFamily="34" charset="-122"/>
                <a:ea typeface="微软雅黑" panose="020B0503020204020204" pitchFamily="34" charset="-122"/>
                <a:cs typeface="微软雅黑" panose="020B0503020204020204" pitchFamily="34" charset="-122"/>
                <a:sym typeface="+mn-lt"/>
              </a:rPr>
              <a:t>具有重要生态功能，需要严格进行保护的区域和现有的生态要素如：林、水、湿地等；</a:t>
            </a:r>
          </a:p>
          <a:p>
            <a:pPr indent="457200">
              <a:lnSpc>
                <a:spcPct val="150000"/>
              </a:lnSpc>
            </a:pPr>
            <a:r>
              <a:rPr lang="zh-CN" altLang="en-US" sz="1800" dirty="0" smtClean="0">
                <a:latin typeface="微软雅黑" panose="020B0503020204020204" pitchFamily="34" charset="-122"/>
                <a:ea typeface="微软雅黑" panose="020B0503020204020204" pitchFamily="34" charset="-122"/>
                <a:cs typeface="微软雅黑" panose="020B0503020204020204" pitchFamily="34" charset="-122"/>
              </a:rPr>
              <a:t>汤家汇村</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现状</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生态空间</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总计</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559.94</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公顷，占总用地的</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55.32%</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以林地为主</a:t>
            </a: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，面积</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为</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511.32</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公顷</a:t>
            </a:r>
            <a:r>
              <a:rPr lang="zh-CN" altLang="en-US" sz="2000" b="1" dirty="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，占</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生态空间的</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91.32%</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，主要为乔木林地；陆地水域面积为</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48.33</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公顷，占生态空间的</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8.63%</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，主要为梅溪河及其支流。</a:t>
            </a:r>
            <a:endPar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aphicFrame>
        <p:nvGraphicFramePr>
          <p:cNvPr id="11" name="表格 10"/>
          <p:cNvGraphicFramePr>
            <a:graphicFrameLocks noGrp="1"/>
          </p:cNvGraphicFramePr>
          <p:nvPr/>
        </p:nvGraphicFramePr>
        <p:xfrm>
          <a:off x="503238" y="6858076"/>
          <a:ext cx="4824412" cy="3456380"/>
        </p:xfrm>
        <a:graphic>
          <a:graphicData uri="http://schemas.openxmlformats.org/drawingml/2006/table">
            <a:tbl>
              <a:tblPr/>
              <a:tblGrid>
                <a:gridCol w="1079773"/>
                <a:gridCol w="1440160"/>
                <a:gridCol w="1224136"/>
                <a:gridCol w="1080343"/>
              </a:tblGrid>
              <a:tr h="245360">
                <a:tc gridSpan="4">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现状生态用地构成表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r>
              <a:tr h="245360">
                <a:tc>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现状中类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现状地类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面积</a:t>
                      </a:r>
                      <a:r>
                        <a:rPr lang="en-US" altLang="zh-CN" sz="1400" b="1" i="0" u="none" strike="noStrike">
                          <a:solidFill>
                            <a:srgbClr val="000000"/>
                          </a:solidFill>
                          <a:latin typeface="微软雅黑" pitchFamily="34" charset="-122"/>
                          <a:ea typeface="微软雅黑" pitchFamily="34" charset="-122"/>
                        </a:rPr>
                        <a:t>/</a:t>
                      </a:r>
                      <a:r>
                        <a:rPr lang="en-US" sz="1400" b="1" i="0" u="none" strike="noStrike">
                          <a:solidFill>
                            <a:srgbClr val="000000"/>
                          </a:solidFill>
                          <a:latin typeface="微软雅黑" pitchFamily="34" charset="-122"/>
                          <a:ea typeface="微软雅黑" pitchFamily="34" charset="-122"/>
                        </a:rPr>
                        <a:t>ha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占比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45360">
                <a:tc rowSpan="5">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林地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zh-CN" altLang="en-US" sz="1400" b="0" i="0" u="none" strike="noStrike" dirty="0">
                          <a:solidFill>
                            <a:srgbClr val="000000"/>
                          </a:solidFill>
                          <a:latin typeface="微软雅黑" pitchFamily="34" charset="-122"/>
                          <a:ea typeface="微软雅黑" pitchFamily="34" charset="-122"/>
                        </a:rPr>
                        <a:t>乔木林地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499.7780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89.26%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45360">
                <a:tc vMerge="1">
                  <a:txBody>
                    <a:bodyPr/>
                    <a:lstStyle/>
                    <a:p>
                      <a:endParaRPr lang="zh-CN" altLang="en-US"/>
                    </a:p>
                  </a:txBody>
                  <a:tcPr/>
                </a:tc>
                <a:tc>
                  <a:txBody>
                    <a:bodyPr/>
                    <a:lstStyle/>
                    <a:p>
                      <a:pPr algn="ctr" rtl="0" fontAlgn="ctr"/>
                      <a:r>
                        <a:rPr lang="zh-CN" altLang="en-US" sz="1400" b="0" i="0" u="none" strike="noStrike" dirty="0">
                          <a:solidFill>
                            <a:srgbClr val="000000"/>
                          </a:solidFill>
                          <a:latin typeface="微软雅黑" pitchFamily="34" charset="-122"/>
                          <a:ea typeface="微软雅黑" pitchFamily="34" charset="-122"/>
                        </a:rPr>
                        <a:t>竹林地</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0.5155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0.09%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45360">
                <a:tc vMerge="1">
                  <a:txBody>
                    <a:bodyPr/>
                    <a:lstStyle/>
                    <a:p>
                      <a:endParaRPr lang="zh-CN" altLang="en-US"/>
                    </a:p>
                  </a:txBody>
                  <a:tcPr/>
                </a:tc>
                <a:tc>
                  <a:txBody>
                    <a:bodyPr/>
                    <a:lstStyle/>
                    <a:p>
                      <a:pPr algn="ctr" fontAlgn="ctr"/>
                      <a:r>
                        <a:rPr lang="zh-CN" altLang="en-US" sz="1400" b="0" i="0" u="none" strike="noStrike" dirty="0">
                          <a:solidFill>
                            <a:srgbClr val="000000"/>
                          </a:solidFill>
                          <a:latin typeface="微软雅黑" pitchFamily="34" charset="-122"/>
                          <a:ea typeface="微软雅黑" pitchFamily="34" charset="-122"/>
                        </a:rPr>
                        <a:t>灌木林地</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0.3723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0.07%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45360">
                <a:tc vMerge="1">
                  <a:txBody>
                    <a:bodyPr/>
                    <a:lstStyle/>
                    <a:p>
                      <a:endParaRPr lang="zh-CN" altLang="en-US"/>
                    </a:p>
                  </a:txBody>
                  <a:tcPr/>
                </a:tc>
                <a:tc>
                  <a:txBody>
                    <a:bodyPr/>
                    <a:lstStyle/>
                    <a:p>
                      <a:pPr algn="ctr" rtl="0" fontAlgn="ctr"/>
                      <a:r>
                        <a:rPr lang="zh-CN" altLang="en-US" sz="1400" b="0" i="0" u="none" strike="noStrike" dirty="0">
                          <a:solidFill>
                            <a:srgbClr val="000000"/>
                          </a:solidFill>
                          <a:latin typeface="微软雅黑" pitchFamily="34" charset="-122"/>
                          <a:ea typeface="微软雅黑" pitchFamily="34" charset="-122"/>
                        </a:rPr>
                        <a:t>其他林地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10.6582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1.90%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45360">
                <a:tc vMerge="1">
                  <a:txBody>
                    <a:bodyPr/>
                    <a:lstStyle/>
                    <a:p>
                      <a:endParaRPr lang="zh-CN" altLang="en-US"/>
                    </a:p>
                  </a:txBody>
                  <a:tcPr/>
                </a:tc>
                <a:tc>
                  <a:txBody>
                    <a:bodyPr/>
                    <a:lstStyle/>
                    <a:p>
                      <a:pPr algn="ctr" rtl="0" fontAlgn="ctr"/>
                      <a:r>
                        <a:rPr lang="zh-CN" altLang="en-US" sz="1400" b="0" i="0" u="none" strike="noStrike" dirty="0">
                          <a:solidFill>
                            <a:srgbClr val="000000"/>
                          </a:solidFill>
                          <a:latin typeface="微软雅黑" pitchFamily="34" charset="-122"/>
                          <a:ea typeface="微软雅黑" pitchFamily="34" charset="-122"/>
                        </a:rPr>
                        <a:t>合计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511.3240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91.32%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98700">
                <a:tc rowSpan="4">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陆地水域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zh-CN" altLang="en-US" sz="1400" b="0" i="0" u="none" strike="noStrike" dirty="0">
                          <a:solidFill>
                            <a:srgbClr val="000000"/>
                          </a:solidFill>
                          <a:latin typeface="微软雅黑" pitchFamily="34" charset="-122"/>
                          <a:ea typeface="微软雅黑" pitchFamily="34" charset="-122"/>
                        </a:rPr>
                        <a:t>坑塘水面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6.8326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1.22%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98700">
                <a:tc vMerge="1">
                  <a:txBody>
                    <a:bodyPr/>
                    <a:lstStyle/>
                    <a:p>
                      <a:endParaRPr lang="zh-CN" altLang="en-US"/>
                    </a:p>
                  </a:txBody>
                  <a:tcPr/>
                </a:tc>
                <a:tc>
                  <a:txBody>
                    <a:bodyPr/>
                    <a:lstStyle/>
                    <a:p>
                      <a:pPr algn="ctr" rtl="0" fontAlgn="ctr"/>
                      <a:r>
                        <a:rPr lang="zh-CN" altLang="en-US" sz="1400" b="0" i="0" u="none" strike="noStrike" dirty="0">
                          <a:solidFill>
                            <a:srgbClr val="000000"/>
                          </a:solidFill>
                          <a:latin typeface="微软雅黑" pitchFamily="34" charset="-122"/>
                          <a:ea typeface="微软雅黑" pitchFamily="34" charset="-122"/>
                        </a:rPr>
                        <a:t>河流水面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36.6994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6.55%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98700">
                <a:tc vMerge="1">
                  <a:txBody>
                    <a:bodyPr/>
                    <a:lstStyle/>
                    <a:p>
                      <a:endParaRPr lang="zh-CN" altLang="en-US"/>
                    </a:p>
                  </a:txBody>
                  <a:tcPr/>
                </a:tc>
                <a:tc>
                  <a:txBody>
                    <a:bodyPr/>
                    <a:lstStyle/>
                    <a:p>
                      <a:pPr algn="ctr" rtl="0" fontAlgn="ctr"/>
                      <a:r>
                        <a:rPr lang="zh-CN" altLang="en-US" sz="1400" b="0" i="0" u="none" strike="noStrike">
                          <a:solidFill>
                            <a:srgbClr val="000000"/>
                          </a:solidFill>
                          <a:latin typeface="微软雅黑" pitchFamily="34" charset="-122"/>
                          <a:ea typeface="微软雅黑" pitchFamily="34" charset="-122"/>
                        </a:rPr>
                        <a:t>沟渠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4.8012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0.86%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98700">
                <a:tc vMerge="1">
                  <a:txBody>
                    <a:bodyPr/>
                    <a:lstStyle/>
                    <a:p>
                      <a:endParaRPr lang="zh-CN" altLang="en-US"/>
                    </a:p>
                  </a:txBody>
                  <a:tcPr/>
                </a:tc>
                <a:tc>
                  <a:txBody>
                    <a:bodyPr/>
                    <a:lstStyle/>
                    <a:p>
                      <a:pPr algn="ctr" rtl="0" fontAlgn="ctr"/>
                      <a:r>
                        <a:rPr lang="zh-CN" altLang="en-US" sz="1400" b="0" i="0" u="none" strike="noStrike">
                          <a:solidFill>
                            <a:srgbClr val="000000"/>
                          </a:solidFill>
                          <a:latin typeface="微软雅黑" pitchFamily="34" charset="-122"/>
                          <a:ea typeface="微软雅黑" pitchFamily="34" charset="-122"/>
                        </a:rPr>
                        <a:t>合计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48.3332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8.63%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98700">
                <a:tc>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其他土地</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zh-CN" altLang="en-US" sz="1400" b="0" i="0" u="none" strike="noStrike">
                          <a:solidFill>
                            <a:srgbClr val="000000"/>
                          </a:solidFill>
                          <a:latin typeface="微软雅黑" pitchFamily="34" charset="-122"/>
                          <a:ea typeface="微软雅黑" pitchFamily="34" charset="-122"/>
                        </a:rPr>
                        <a:t>裸土地</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0.2785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US" altLang="zh-CN" sz="1400" b="0" i="0" u="none" strike="noStrike">
                          <a:solidFill>
                            <a:srgbClr val="000000"/>
                          </a:solidFill>
                          <a:latin typeface="微软雅黑" pitchFamily="34" charset="-122"/>
                          <a:ea typeface="微软雅黑" pitchFamily="34" charset="-122"/>
                        </a:rPr>
                        <a:t>0.05%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245360">
                <a:tc gridSpan="2">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合计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hMerge="1">
                  <a:txBody>
                    <a:bodyPr/>
                    <a:lstStyle/>
                    <a:p>
                      <a:endParaRPr lang="zh-CN" altLang="en-US"/>
                    </a:p>
                  </a:txBody>
                  <a:tcPr/>
                </a:tc>
                <a:tc>
                  <a:txBody>
                    <a:bodyPr/>
                    <a:lstStyle/>
                    <a:p>
                      <a:pPr algn="ctr" rtl="0" fontAlgn="ctr"/>
                      <a:r>
                        <a:rPr lang="en-US" altLang="zh-CN" sz="1400" b="1" i="0" u="none" strike="noStrike" dirty="0">
                          <a:solidFill>
                            <a:srgbClr val="000000"/>
                          </a:solidFill>
                          <a:latin typeface="微软雅黑" pitchFamily="34" charset="-122"/>
                          <a:ea typeface="微软雅黑" pitchFamily="34" charset="-122"/>
                        </a:rPr>
                        <a:t>559.9357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rtl="0" fontAlgn="ctr"/>
                      <a:r>
                        <a:rPr lang="en-US" altLang="zh-CN" sz="1400" b="0" i="0" u="none" strike="noStrike" dirty="0">
                          <a:solidFill>
                            <a:srgbClr val="000000"/>
                          </a:solidFill>
                          <a:latin typeface="微软雅黑" pitchFamily="34" charset="-122"/>
                          <a:ea typeface="微软雅黑" pitchFamily="34" charset="-122"/>
                        </a:rPr>
                        <a:t>100.00%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xmlns="" val="4870977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F:\2024年项目\金寨项目\分析图5月\现状道路图.jpg"/>
          <p:cNvPicPr>
            <a:picLocks noChangeAspect="1" noChangeArrowheads="1"/>
          </p:cNvPicPr>
          <p:nvPr/>
        </p:nvPicPr>
        <p:blipFill>
          <a:blip r:embed="rId2" cstate="print"/>
          <a:srcRect l="1737" t="12973" r="34739" b="3509"/>
          <a:stretch>
            <a:fillRect/>
          </a:stretch>
        </p:blipFill>
        <p:spPr bwMode="auto">
          <a:xfrm>
            <a:off x="5543451" y="1817514"/>
            <a:ext cx="9217024" cy="8568952"/>
          </a:xfrm>
          <a:prstGeom prst="rect">
            <a:avLst/>
          </a:prstGeom>
          <a:noFill/>
        </p:spPr>
      </p:pic>
      <p:sp>
        <p:nvSpPr>
          <p:cNvPr id="22" name="矩形 21"/>
          <p:cNvSpPr/>
          <p:nvPr/>
        </p:nvSpPr>
        <p:spPr>
          <a:xfrm>
            <a:off x="0" y="1169442"/>
            <a:ext cx="237509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农业空间</a:t>
            </a:r>
            <a:endParaRPr lang="zh-CN" altLang="zh-CN" sz="2800" b="1" dirty="0">
              <a:latin typeface="微软雅黑" panose="020B0503020204020204" charset="-122"/>
              <a:ea typeface="微软雅黑" panose="020B0503020204020204" charset="-122"/>
            </a:endParaRPr>
          </a:p>
        </p:txBody>
      </p:sp>
      <p:sp>
        <p:nvSpPr>
          <p:cNvPr id="21" name="矩形 20"/>
          <p:cNvSpPr/>
          <p:nvPr/>
        </p:nvSpPr>
        <p:spPr>
          <a:xfrm>
            <a:off x="2375099" y="1169442"/>
            <a:ext cx="12744250"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“约占总用地三分之一，以耕地为主“</a:t>
            </a:r>
          </a:p>
        </p:txBody>
      </p:sp>
      <p:sp>
        <p:nvSpPr>
          <p:cNvPr id="23" name="矩形 22"/>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24"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国土空间现状</a:t>
            </a:r>
          </a:p>
        </p:txBody>
      </p:sp>
      <p:sp>
        <p:nvSpPr>
          <p:cNvPr id="16" name="TextBox 4"/>
          <p:cNvSpPr txBox="1"/>
          <p:nvPr/>
        </p:nvSpPr>
        <p:spPr>
          <a:xfrm>
            <a:off x="286867" y="1889522"/>
            <a:ext cx="5256584" cy="4534769"/>
          </a:xfrm>
          <a:prstGeom prst="rect">
            <a:avLst/>
          </a:prstGeom>
          <a:noFill/>
        </p:spPr>
        <p:txBody>
          <a:bodyPr wrap="square" lIns="147511" tIns="73756" rIns="147511" bIns="73756" rtlCol="0">
            <a:spAutoFit/>
          </a:bodyPr>
          <a:lstStyle/>
          <a:p>
            <a:pPr indent="457200">
              <a:lnSpc>
                <a:spcPct val="150000"/>
              </a:lnSpc>
              <a:tabLst>
                <a:tab pos="638810" algn="l"/>
              </a:tabLst>
            </a:pPr>
            <a:r>
              <a:rPr lang="zh-CN" altLang="en-US" dirty="0" smtClean="0">
                <a:latin typeface="微软雅黑" panose="020B0503020204020204" pitchFamily="34" charset="-122"/>
                <a:ea typeface="微软雅黑" panose="020B0503020204020204" pitchFamily="34" charset="-122"/>
                <a:cs typeface="微软雅黑" panose="020B0503020204020204" pitchFamily="34" charset="-122"/>
                <a:sym typeface="+mn-ea"/>
              </a:rPr>
              <a:t>根据村庄现状用地性质，对村庄进行空间用途划分为建设空间、生态空间和农业空间。</a:t>
            </a:r>
          </a:p>
          <a:p>
            <a:pPr indent="457200">
              <a:lnSpc>
                <a:spcPct val="150000"/>
              </a:lnSpc>
              <a:tabLst>
                <a:tab pos="638810" algn="l"/>
              </a:tabLst>
            </a:pPr>
            <a:r>
              <a:rPr lang="zh-CN" altLang="en-US" dirty="0" smtClean="0">
                <a:latin typeface="微软雅黑" panose="020B0503020204020204" pitchFamily="34" charset="-122"/>
                <a:ea typeface="微软雅黑" panose="020B0503020204020204" pitchFamily="34" charset="-122"/>
                <a:cs typeface="微软雅黑" panose="020B0503020204020204" pitchFamily="34" charset="-122"/>
                <a:sym typeface="+mn-lt"/>
              </a:rPr>
              <a:t>农业空间：</a:t>
            </a:r>
            <a:r>
              <a:rPr lang="zh-CN" altLang="en-US" dirty="0" smtClean="0">
                <a:latin typeface="微软雅黑" panose="020B0503020204020204" pitchFamily="34" charset="-122"/>
                <a:ea typeface="微软雅黑" panose="020B0503020204020204" pitchFamily="34" charset="-122"/>
                <a:cs typeface="微软雅黑" panose="020B0503020204020204" pitchFamily="34" charset="-122"/>
                <a:sym typeface="+mn-ea"/>
              </a:rPr>
              <a:t>农业空间包括永久基本农田保护红线范围内的重要农业空间和永久基本农田以外的一般农业空间。</a:t>
            </a:r>
            <a:endParaRPr lang="en-US" altLang="zh-CN" dirty="0" smtClean="0">
              <a:latin typeface="微软雅黑" panose="020B0503020204020204" pitchFamily="34" charset="-122"/>
              <a:ea typeface="微软雅黑" panose="020B0503020204020204" pitchFamily="34" charset="-122"/>
              <a:cs typeface="微软雅黑" panose="020B0503020204020204" pitchFamily="34" charset="-122"/>
            </a:endParaRPr>
          </a:p>
          <a:p>
            <a:pPr indent="457200">
              <a:lnSpc>
                <a:spcPct val="150000"/>
              </a:lnSpc>
            </a:pPr>
            <a:r>
              <a:rPr lang="zh-CN" altLang="en-US"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汤家汇村</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现状农业用地总计</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353.51</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公顷，占村庄总用地</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34.92%</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；以耕地和园地为主，耕地面积为</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279.87</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公顷，占农业用地的</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79.17%</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。园地面积</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54.32</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公顷，占农业用地的</a:t>
            </a:r>
            <a:r>
              <a:rPr lang="en-US" altLang="zh-CN"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15.37%</a:t>
            </a:r>
            <a:r>
              <a:rPr lang="zh-CN" altLang="en-US" sz="2000" b="1" dirty="0" smtClean="0">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p>
        </p:txBody>
      </p:sp>
      <p:graphicFrame>
        <p:nvGraphicFramePr>
          <p:cNvPr id="9" name="表格 8"/>
          <p:cNvGraphicFramePr>
            <a:graphicFrameLocks noGrp="1"/>
          </p:cNvGraphicFramePr>
          <p:nvPr/>
        </p:nvGraphicFramePr>
        <p:xfrm>
          <a:off x="503238" y="6570042"/>
          <a:ext cx="4824412" cy="3744411"/>
        </p:xfrm>
        <a:graphic>
          <a:graphicData uri="http://schemas.openxmlformats.org/drawingml/2006/table">
            <a:tbl>
              <a:tblPr>
                <a:tableStyleId>{5940675A-B579-460E-94D1-54222C63F5DA}</a:tableStyleId>
              </a:tblPr>
              <a:tblGrid>
                <a:gridCol w="1079773"/>
                <a:gridCol w="1584176"/>
                <a:gridCol w="1232024"/>
                <a:gridCol w="928439"/>
              </a:tblGrid>
              <a:tr h="245230">
                <a:tc gridSpan="4">
                  <a:txBody>
                    <a:bodyPr/>
                    <a:lstStyle/>
                    <a:p>
                      <a:pPr marL="0" algn="ctr" rtl="0" fontAlgn="ctr"/>
                      <a:r>
                        <a:rPr lang="zh-CN" altLang="en-US" sz="1200" b="1" i="0" u="none" strike="noStrike" dirty="0">
                          <a:solidFill>
                            <a:srgbClr val="000000"/>
                          </a:solidFill>
                          <a:latin typeface="微软雅黑" pitchFamily="34" charset="-122"/>
                          <a:ea typeface="微软雅黑" pitchFamily="34" charset="-122"/>
                          <a:cs typeface="+mn-cs"/>
                        </a:rPr>
                        <a:t>现状农业用地构成表   </a:t>
                      </a:r>
                    </a:p>
                  </a:txBody>
                  <a:tcPr marL="9525" marR="9525" marT="9525" marB="0" anchor="ct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r>
              <a:tr h="236774">
                <a:tc>
                  <a:txBody>
                    <a:bodyPr/>
                    <a:lstStyle/>
                    <a:p>
                      <a:pPr marL="0" algn="ctr" rtl="0" fontAlgn="ctr"/>
                      <a:r>
                        <a:rPr lang="zh-CN" altLang="en-US" sz="1200" b="1" i="0" u="none" strike="noStrike" dirty="0">
                          <a:solidFill>
                            <a:srgbClr val="000000"/>
                          </a:solidFill>
                          <a:latin typeface="微软雅黑" pitchFamily="34" charset="-122"/>
                          <a:ea typeface="微软雅黑" pitchFamily="34" charset="-122"/>
                          <a:cs typeface="+mn-cs"/>
                        </a:rPr>
                        <a:t>现状中类      </a:t>
                      </a:r>
                    </a:p>
                  </a:txBody>
                  <a:tcPr marL="9525" marR="9525" marT="9525" marB="0" anchor="ctr"/>
                </a:tc>
                <a:tc>
                  <a:txBody>
                    <a:bodyPr/>
                    <a:lstStyle/>
                    <a:p>
                      <a:pPr marL="0" algn="ctr" rtl="0" fontAlgn="ctr"/>
                      <a:r>
                        <a:rPr lang="zh-CN" altLang="en-US" sz="1200" b="1" i="0" u="none" strike="noStrike" dirty="0">
                          <a:solidFill>
                            <a:srgbClr val="000000"/>
                          </a:solidFill>
                          <a:latin typeface="微软雅黑" pitchFamily="34" charset="-122"/>
                          <a:ea typeface="微软雅黑" pitchFamily="34" charset="-122"/>
                          <a:cs typeface="+mn-cs"/>
                        </a:rPr>
                        <a:t>现状地类      </a:t>
                      </a:r>
                    </a:p>
                  </a:txBody>
                  <a:tcPr marL="9525" marR="9525" marT="9525" marB="0" anchor="ctr"/>
                </a:tc>
                <a:tc>
                  <a:txBody>
                    <a:bodyPr/>
                    <a:lstStyle/>
                    <a:p>
                      <a:pPr marL="0" algn="ctr" rtl="0" fontAlgn="ctr"/>
                      <a:r>
                        <a:rPr lang="zh-CN" altLang="en-US" sz="1200" b="1" i="0" u="none" strike="noStrike" dirty="0">
                          <a:solidFill>
                            <a:srgbClr val="000000"/>
                          </a:solidFill>
                          <a:latin typeface="微软雅黑" pitchFamily="34" charset="-122"/>
                          <a:ea typeface="微软雅黑" pitchFamily="34" charset="-122"/>
                          <a:cs typeface="+mn-cs"/>
                        </a:rPr>
                        <a:t>面积</a:t>
                      </a:r>
                      <a:r>
                        <a:rPr lang="en-US" altLang="zh-CN" sz="1200" b="1" i="0" u="none" strike="noStrike" dirty="0">
                          <a:solidFill>
                            <a:srgbClr val="000000"/>
                          </a:solidFill>
                          <a:latin typeface="微软雅黑" pitchFamily="34" charset="-122"/>
                          <a:ea typeface="微软雅黑" pitchFamily="34" charset="-122"/>
                          <a:cs typeface="+mn-cs"/>
                        </a:rPr>
                        <a:t>/ha      </a:t>
                      </a:r>
                    </a:p>
                  </a:txBody>
                  <a:tcPr marL="9525" marR="9525" marT="9525" marB="0" anchor="ctr"/>
                </a:tc>
                <a:tc>
                  <a:txBody>
                    <a:bodyPr/>
                    <a:lstStyle/>
                    <a:p>
                      <a:pPr marL="0" algn="ctr" rtl="0" fontAlgn="ctr"/>
                      <a:r>
                        <a:rPr lang="zh-CN" altLang="en-US" sz="1200" b="1" i="0" u="none" strike="noStrike" dirty="0">
                          <a:solidFill>
                            <a:srgbClr val="000000"/>
                          </a:solidFill>
                          <a:latin typeface="微软雅黑" pitchFamily="34" charset="-122"/>
                          <a:ea typeface="微软雅黑" pitchFamily="34" charset="-122"/>
                          <a:cs typeface="+mn-cs"/>
                        </a:rPr>
                        <a:t>占比      </a:t>
                      </a:r>
                    </a:p>
                  </a:txBody>
                  <a:tcPr marL="9525" marR="9525" marT="9525" marB="0" anchor="ctr"/>
                </a:tc>
              </a:tr>
              <a:tr h="236774">
                <a:tc rowSpan="4">
                  <a:txBody>
                    <a:bodyPr/>
                    <a:lstStyle/>
                    <a:p>
                      <a:pPr marL="0" algn="ctr" rtl="0" fontAlgn="ctr"/>
                      <a:r>
                        <a:rPr lang="zh-CN" altLang="en-US" sz="1200" b="1" u="none" strike="noStrike" dirty="0">
                          <a:latin typeface="微软雅黑" pitchFamily="34" charset="-122"/>
                          <a:ea typeface="微软雅黑" pitchFamily="34" charset="-122"/>
                        </a:rPr>
                        <a:t>耕地      </a:t>
                      </a:r>
                      <a:endParaRPr lang="zh-CN" altLang="en-US" sz="1200" b="1"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zh-CN" altLang="en-US" sz="1200" u="none" strike="noStrike" dirty="0">
                          <a:latin typeface="微软雅黑" pitchFamily="34" charset="-122"/>
                          <a:ea typeface="微软雅黑" pitchFamily="34" charset="-122"/>
                        </a:rPr>
                        <a:t>水田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138.74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39.25%</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水浇地</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0.22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0.06%</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旱地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140.91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39.86%</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45230">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合计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279.87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79.17%</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rowSpan="3">
                  <a:txBody>
                    <a:bodyPr/>
                    <a:lstStyle/>
                    <a:p>
                      <a:pPr marL="0" algn="ctr" rtl="0" fontAlgn="ctr"/>
                      <a:r>
                        <a:rPr lang="zh-CN" altLang="en-US" sz="1200" b="1" u="none" strike="noStrike" dirty="0">
                          <a:latin typeface="微软雅黑" pitchFamily="34" charset="-122"/>
                          <a:ea typeface="微软雅黑" pitchFamily="34" charset="-122"/>
                        </a:rPr>
                        <a:t>园地   </a:t>
                      </a:r>
                      <a:endParaRPr lang="zh-CN" altLang="en-US" sz="1200" b="1"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zh-CN" altLang="en-US" sz="1200" u="none" strike="noStrike" dirty="0">
                          <a:latin typeface="微软雅黑" pitchFamily="34" charset="-122"/>
                          <a:ea typeface="微软雅黑" pitchFamily="34" charset="-122"/>
                        </a:rPr>
                        <a:t>茶园</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0.05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0.01%</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其他园地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54.28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15.35%</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45230">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合计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54.32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15.37%</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rowSpan="2">
                  <a:txBody>
                    <a:bodyPr/>
                    <a:lstStyle/>
                    <a:p>
                      <a:pPr marL="0" algn="ctr" rtl="0" fontAlgn="ctr"/>
                      <a:r>
                        <a:rPr lang="zh-CN" altLang="en-US" sz="1200" b="1" u="none" strike="noStrike" dirty="0">
                          <a:latin typeface="微软雅黑" pitchFamily="34" charset="-122"/>
                          <a:ea typeface="微软雅黑" pitchFamily="34" charset="-122"/>
                        </a:rPr>
                        <a:t>草地   </a:t>
                      </a:r>
                      <a:endParaRPr lang="zh-CN" altLang="en-US" sz="1200" b="1"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zh-CN" altLang="en-US" sz="1200" u="none" strike="noStrike" dirty="0">
                          <a:latin typeface="微软雅黑" pitchFamily="34" charset="-122"/>
                          <a:ea typeface="微软雅黑" pitchFamily="34" charset="-122"/>
                        </a:rPr>
                        <a:t>其他草地</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4.56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1.29%</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合计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4.56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1.29%</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36774">
                <a:tc rowSpan="3">
                  <a:txBody>
                    <a:bodyPr/>
                    <a:lstStyle/>
                    <a:p>
                      <a:pPr marL="0" algn="ctr" rtl="0" fontAlgn="ctr"/>
                      <a:r>
                        <a:rPr lang="zh-CN" altLang="en-US" sz="1200" b="1" u="none" strike="noStrike" dirty="0">
                          <a:latin typeface="微软雅黑" pitchFamily="34" charset="-122"/>
                          <a:ea typeface="微软雅黑" pitchFamily="34" charset="-122"/>
                        </a:rPr>
                        <a:t>农业设施建设用地      </a:t>
                      </a:r>
                      <a:endParaRPr lang="zh-CN" altLang="en-US" sz="1200" b="1"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zh-CN" altLang="en-US" sz="1200" u="none" strike="noStrike" dirty="0">
                          <a:latin typeface="微软雅黑" pitchFamily="34" charset="-122"/>
                          <a:ea typeface="微软雅黑" pitchFamily="34" charset="-122"/>
                        </a:rPr>
                        <a:t>村道用地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14.05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3.97%</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387295">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设施农用地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0.70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0.20%</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45230">
                <a:tc vMerge="1">
                  <a:txBody>
                    <a:bodyPr/>
                    <a:lstStyle/>
                    <a:p>
                      <a:endParaRPr lang="zh-CN" altLang="en-US"/>
                    </a:p>
                  </a:txBody>
                  <a:tcPr/>
                </a:tc>
                <a:tc>
                  <a:txBody>
                    <a:bodyPr/>
                    <a:lstStyle/>
                    <a:p>
                      <a:pPr marL="0" algn="ctr" rtl="0" fontAlgn="ctr"/>
                      <a:r>
                        <a:rPr lang="zh-CN" altLang="en-US" sz="1200" u="none" strike="noStrike" dirty="0">
                          <a:latin typeface="微软雅黑" pitchFamily="34" charset="-122"/>
                          <a:ea typeface="微软雅黑" pitchFamily="34" charset="-122"/>
                        </a:rPr>
                        <a:t>合计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14.75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4.17%</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r h="245230">
                <a:tc gridSpan="2">
                  <a:txBody>
                    <a:bodyPr/>
                    <a:lstStyle/>
                    <a:p>
                      <a:pPr marL="0" algn="ctr" rtl="0" fontAlgn="ctr"/>
                      <a:r>
                        <a:rPr lang="zh-CN" altLang="en-US" sz="1200" u="none" strike="noStrike" dirty="0">
                          <a:latin typeface="微软雅黑" pitchFamily="34" charset="-122"/>
                          <a:ea typeface="微软雅黑" pitchFamily="34" charset="-122"/>
                        </a:rPr>
                        <a:t>合计      </a:t>
                      </a:r>
                      <a:endParaRPr lang="zh-CN" altLang="en-US"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hMerge="1">
                  <a:txBody>
                    <a:bodyPr/>
                    <a:lstStyle/>
                    <a:p>
                      <a:endParaRPr lang="zh-CN" altLang="en-US"/>
                    </a:p>
                  </a:txBody>
                  <a:tcPr/>
                </a:tc>
                <a:tc>
                  <a:txBody>
                    <a:bodyPr/>
                    <a:lstStyle/>
                    <a:p>
                      <a:pPr marL="0" algn="ctr" rtl="0" fontAlgn="ctr"/>
                      <a:r>
                        <a:rPr lang="en-US" altLang="zh-CN" sz="1200" u="none" strike="noStrike" dirty="0">
                          <a:latin typeface="微软雅黑" pitchFamily="34" charset="-122"/>
                          <a:ea typeface="微软雅黑" pitchFamily="34" charset="-122"/>
                        </a:rPr>
                        <a:t>353.51 </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c>
                  <a:txBody>
                    <a:bodyPr/>
                    <a:lstStyle/>
                    <a:p>
                      <a:pPr marL="0" algn="ctr" rtl="0" fontAlgn="ctr"/>
                      <a:r>
                        <a:rPr lang="en-US" altLang="zh-CN" sz="1200" u="none" strike="noStrike" dirty="0">
                          <a:latin typeface="微软雅黑" pitchFamily="34" charset="-122"/>
                          <a:ea typeface="微软雅黑" pitchFamily="34" charset="-122"/>
                        </a:rPr>
                        <a:t>100.00%</a:t>
                      </a:r>
                      <a:endParaRPr lang="en-US" altLang="zh-CN" sz="1200" b="0" i="0" u="none" strike="noStrike" dirty="0">
                        <a:solidFill>
                          <a:srgbClr val="000000"/>
                        </a:solidFill>
                        <a:latin typeface="微软雅黑" pitchFamily="34" charset="-122"/>
                        <a:ea typeface="微软雅黑" pitchFamily="34" charset="-122"/>
                        <a:cs typeface="+mn-cs"/>
                      </a:endParaRPr>
                    </a:p>
                  </a:txBody>
                  <a:tcPr marL="9525" marR="9525" marT="9525" marB="0" anchor="ctr"/>
                </a:tc>
              </a:tr>
            </a:tbl>
          </a:graphicData>
        </a:graphic>
      </p:graphicFrame>
    </p:spTree>
    <p:extLst>
      <p:ext uri="{BB962C8B-B14F-4D97-AF65-F5344CB8AC3E}">
        <p14:creationId xmlns:p14="http://schemas.microsoft.com/office/powerpoint/2010/main" xmlns="" val="3157939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 descr="F:\2024年项目\金寨项目\分析图5月\现状道路图.jpg"/>
          <p:cNvPicPr>
            <a:picLocks noChangeAspect="1" noChangeArrowheads="1"/>
          </p:cNvPicPr>
          <p:nvPr/>
        </p:nvPicPr>
        <p:blipFill>
          <a:blip r:embed="rId2" cstate="print"/>
          <a:srcRect l="3279" t="7400" r="9014" b="25367"/>
          <a:stretch>
            <a:fillRect/>
          </a:stretch>
        </p:blipFill>
        <p:spPr bwMode="auto">
          <a:xfrm>
            <a:off x="6839595" y="1889522"/>
            <a:ext cx="7705080" cy="8352928"/>
          </a:xfrm>
          <a:prstGeom prst="rect">
            <a:avLst/>
          </a:prstGeom>
          <a:noFill/>
        </p:spPr>
      </p:pic>
      <p:sp>
        <p:nvSpPr>
          <p:cNvPr id="8" name="矩形 7"/>
          <p:cNvSpPr/>
          <p:nvPr/>
        </p:nvSpPr>
        <p:spPr>
          <a:xfrm>
            <a:off x="286868" y="1818669"/>
            <a:ext cx="5256584" cy="4247317"/>
          </a:xfrm>
          <a:prstGeom prst="rect">
            <a:avLst/>
          </a:prstGeom>
        </p:spPr>
        <p:txBody>
          <a:bodyPr wrap="square">
            <a:spAutoFit/>
          </a:bodyPr>
          <a:lstStyle/>
          <a:p>
            <a:pPr indent="457109" algn="just">
              <a:lnSpc>
                <a:spcPct val="150000"/>
              </a:lnSpc>
            </a:pPr>
            <a:r>
              <a:rPr lang="zh-CN" altLang="en-US" dirty="0" smtClean="0">
                <a:latin typeface="微软雅黑" panose="020B0503020204020204" pitchFamily="34" charset="-122"/>
                <a:ea typeface="微软雅黑" panose="020B0503020204020204" pitchFamily="34" charset="-122"/>
              </a:rPr>
              <a:t>汤家汇村现状</a:t>
            </a:r>
            <a:r>
              <a:rPr lang="zh-CN" altLang="en-US" dirty="0">
                <a:latin typeface="微软雅黑" panose="020B0503020204020204" pitchFamily="34" charset="-122"/>
                <a:ea typeface="微软雅黑" panose="020B0503020204020204" pitchFamily="34" charset="-122"/>
              </a:rPr>
              <a:t>建设空间</a:t>
            </a:r>
            <a:r>
              <a:rPr lang="zh-CN" altLang="en-US" dirty="0" smtClean="0">
                <a:latin typeface="微软雅黑" panose="020B0503020204020204" pitchFamily="34" charset="-122"/>
                <a:ea typeface="微软雅黑" panose="020B0503020204020204" pitchFamily="34" charset="-122"/>
              </a:rPr>
              <a:t>由城镇用地、村庄</a:t>
            </a:r>
            <a:r>
              <a:rPr lang="zh-CN" altLang="en-US" dirty="0">
                <a:latin typeface="微软雅黑" panose="020B0503020204020204" pitchFamily="34" charset="-122"/>
                <a:ea typeface="微软雅黑" panose="020B0503020204020204" pitchFamily="34" charset="-122"/>
              </a:rPr>
              <a:t>建设用地、区域基础设施用地和其他建设用地构成，</a:t>
            </a:r>
            <a:r>
              <a:rPr lang="zh-CN" altLang="en-US" b="1" dirty="0">
                <a:latin typeface="微软雅黑" panose="020B0503020204020204" pitchFamily="34" charset="-122"/>
                <a:ea typeface="微软雅黑" panose="020B0503020204020204" pitchFamily="34" charset="-122"/>
              </a:rPr>
              <a:t>总面积</a:t>
            </a:r>
            <a:r>
              <a:rPr lang="zh-CN" altLang="en-US" b="1" dirty="0" smtClean="0">
                <a:latin typeface="微软雅黑" panose="020B0503020204020204" pitchFamily="34" charset="-122"/>
                <a:ea typeface="微软雅黑" panose="020B0503020204020204" pitchFamily="34" charset="-122"/>
              </a:rPr>
              <a:t>为</a:t>
            </a:r>
            <a:r>
              <a:rPr lang="en-US" altLang="zh-CN" b="1" dirty="0" smtClean="0">
                <a:latin typeface="微软雅黑" panose="020B0503020204020204" pitchFamily="34" charset="-122"/>
                <a:ea typeface="微软雅黑" panose="020B0503020204020204" pitchFamily="34" charset="-122"/>
              </a:rPr>
              <a:t>98.71 </a:t>
            </a:r>
            <a:r>
              <a:rPr lang="zh-CN" altLang="en-US" b="1" dirty="0" smtClean="0">
                <a:latin typeface="微软雅黑" panose="020B0503020204020204" pitchFamily="34" charset="-122"/>
                <a:ea typeface="微软雅黑" panose="020B0503020204020204" pitchFamily="34" charset="-122"/>
              </a:rPr>
              <a:t>公顷，占总用地的</a:t>
            </a:r>
            <a:r>
              <a:rPr lang="en-US" altLang="zh-CN" b="1" dirty="0" smtClean="0">
                <a:latin typeface="微软雅黑" panose="020B0503020204020204" pitchFamily="34" charset="-122"/>
                <a:ea typeface="微软雅黑" panose="020B0503020204020204" pitchFamily="34" charset="-122"/>
              </a:rPr>
              <a:t>9.75%</a:t>
            </a:r>
            <a:r>
              <a:rPr lang="zh-CN" altLang="en-US" b="1" dirty="0" smtClean="0">
                <a:latin typeface="微软雅黑" panose="020B0503020204020204" pitchFamily="34" charset="-122"/>
                <a:ea typeface="微软雅黑" panose="020B0503020204020204" pitchFamily="34" charset="-122"/>
              </a:rPr>
              <a:t>。</a:t>
            </a:r>
            <a:endParaRPr lang="en-US" altLang="zh-CN" b="1" dirty="0">
              <a:latin typeface="微软雅黑" panose="020B0503020204020204" pitchFamily="34" charset="-122"/>
              <a:ea typeface="微软雅黑" panose="020B0503020204020204" pitchFamily="34" charset="-122"/>
            </a:endParaRPr>
          </a:p>
          <a:p>
            <a:pPr indent="457109" algn="just">
              <a:lnSpc>
                <a:spcPct val="150000"/>
              </a:lnSpc>
            </a:pPr>
            <a:r>
              <a:rPr lang="zh-CN" altLang="en-US" dirty="0">
                <a:latin typeface="微软雅黑" panose="020B0503020204020204" pitchFamily="34" charset="-122"/>
                <a:ea typeface="微软雅黑" panose="020B0503020204020204" pitchFamily="34" charset="-122"/>
              </a:rPr>
              <a:t>现状村庄建设用地面积</a:t>
            </a:r>
            <a:r>
              <a:rPr lang="zh-CN" altLang="en-US" dirty="0" smtClean="0">
                <a:latin typeface="微软雅黑" panose="020B0503020204020204" pitchFamily="34" charset="-122"/>
                <a:ea typeface="微软雅黑" panose="020B0503020204020204" pitchFamily="34" charset="-122"/>
              </a:rPr>
              <a:t>为</a:t>
            </a:r>
            <a:r>
              <a:rPr lang="en-US" altLang="zh-CN" dirty="0" smtClean="0">
                <a:latin typeface="微软雅黑" pitchFamily="34" charset="-122"/>
                <a:ea typeface="微软雅黑" pitchFamily="34" charset="-122"/>
              </a:rPr>
              <a:t>41.53</a:t>
            </a:r>
            <a:r>
              <a:rPr lang="zh-CN" altLang="en-US" dirty="0" smtClean="0">
                <a:latin typeface="微软雅黑" panose="020B0503020204020204" pitchFamily="34" charset="-122"/>
                <a:ea typeface="微软雅黑" panose="020B0503020204020204" pitchFamily="34" charset="-122"/>
              </a:rPr>
              <a:t>公顷</a:t>
            </a:r>
            <a:r>
              <a:rPr lang="zh-CN" altLang="en-US" dirty="0">
                <a:latin typeface="微软雅黑" panose="020B0503020204020204" pitchFamily="34" charset="-122"/>
                <a:ea typeface="微软雅黑" panose="020B0503020204020204" pitchFamily="34" charset="-122"/>
              </a:rPr>
              <a:t>，占建设空间</a:t>
            </a:r>
            <a:r>
              <a:rPr lang="zh-CN" altLang="en-US" dirty="0" smtClean="0">
                <a:latin typeface="微软雅黑" panose="020B0503020204020204" pitchFamily="34" charset="-122"/>
                <a:ea typeface="微软雅黑" panose="020B0503020204020204" pitchFamily="34" charset="-122"/>
              </a:rPr>
              <a:t>的</a:t>
            </a:r>
            <a:r>
              <a:rPr lang="en-US" altLang="zh-CN" dirty="0" smtClean="0">
                <a:latin typeface="微软雅黑" pitchFamily="34" charset="-122"/>
                <a:ea typeface="微软雅黑" pitchFamily="34" charset="-122"/>
              </a:rPr>
              <a:t>42.07%</a:t>
            </a:r>
            <a:r>
              <a:rPr lang="zh-CN" altLang="en-US" dirty="0" smtClean="0">
                <a:latin typeface="微软雅黑" panose="020B0503020204020204" pitchFamily="34" charset="-122"/>
                <a:ea typeface="微软雅黑" panose="020B0503020204020204" pitchFamily="34" charset="-122"/>
              </a:rPr>
              <a:t>，</a:t>
            </a:r>
            <a:r>
              <a:rPr lang="zh-CN" altLang="en-US" b="1" dirty="0">
                <a:latin typeface="微软雅黑" panose="020B0503020204020204" charset="-122"/>
                <a:ea typeface="微软雅黑" panose="020B0503020204020204" charset="-122"/>
                <a:cs typeface="微软雅黑" panose="020B0503020204020204" charset="-122"/>
                <a:sym typeface="+mn-lt"/>
              </a:rPr>
              <a:t>人均村庄建设用地面积</a:t>
            </a:r>
            <a:r>
              <a:rPr lang="zh-CN" altLang="en-US" b="1" dirty="0" smtClean="0">
                <a:latin typeface="微软雅黑" panose="020B0503020204020204" charset="-122"/>
                <a:ea typeface="微软雅黑" panose="020B0503020204020204" charset="-122"/>
                <a:cs typeface="微软雅黑" panose="020B0503020204020204" charset="-122"/>
                <a:sym typeface="+mn-lt"/>
              </a:rPr>
              <a:t>约</a:t>
            </a:r>
            <a:r>
              <a:rPr lang="en-US" altLang="zh-CN" b="1" dirty="0" smtClean="0">
                <a:latin typeface="微软雅黑" panose="020B0503020204020204" charset="-122"/>
                <a:ea typeface="微软雅黑" panose="020B0503020204020204" charset="-122"/>
                <a:cs typeface="微软雅黑" panose="020B0503020204020204" charset="-122"/>
                <a:sym typeface="+mn-lt"/>
              </a:rPr>
              <a:t>101.12</a:t>
            </a:r>
            <a:r>
              <a:rPr lang="zh-CN" altLang="en-US" b="1" dirty="0" smtClean="0">
                <a:latin typeface="微软雅黑" panose="020B0503020204020204" charset="-122"/>
                <a:ea typeface="微软雅黑" panose="020B0503020204020204" charset="-122"/>
                <a:cs typeface="微软雅黑" panose="020B0503020204020204" charset="-122"/>
                <a:sym typeface="+mn-lt"/>
              </a:rPr>
              <a:t>平方米</a:t>
            </a:r>
            <a:r>
              <a:rPr lang="zh-CN" altLang="en-US" b="1" dirty="0">
                <a:solidFill>
                  <a:srgbClr val="000000"/>
                </a:solidFill>
                <a:latin typeface="微软雅黑" panose="020B0503020204020204" charset="-122"/>
                <a:ea typeface="微软雅黑" panose="020B0503020204020204" charset="-122"/>
                <a:cs typeface="微软雅黑" panose="020B0503020204020204" charset="-122"/>
                <a:sym typeface="+mn-lt"/>
              </a:rPr>
              <a:t>（人口基数为户籍人口）</a:t>
            </a:r>
            <a:r>
              <a:rPr lang="zh-CN" altLang="en-US" b="1" dirty="0">
                <a:latin typeface="微软雅黑" panose="020B0503020204020204" pitchFamily="34" charset="-122"/>
                <a:ea typeface="微软雅黑" panose="020B0503020204020204" pitchFamily="34" charset="-122"/>
              </a:rPr>
              <a:t>；</a:t>
            </a:r>
            <a:endParaRPr lang="en-US" altLang="zh-CN" b="1" dirty="0">
              <a:latin typeface="微软雅黑" panose="020B0503020204020204" pitchFamily="34" charset="-122"/>
              <a:ea typeface="微软雅黑" panose="020B0503020204020204" pitchFamily="34" charset="-122"/>
            </a:endParaRPr>
          </a:p>
          <a:p>
            <a:pPr indent="457109" algn="just">
              <a:lnSpc>
                <a:spcPct val="150000"/>
              </a:lnSpc>
            </a:pPr>
            <a:r>
              <a:rPr lang="zh-CN" altLang="en-US" b="1" dirty="0">
                <a:latin typeface="微软雅黑" panose="020B0503020204020204" pitchFamily="34" charset="-122"/>
                <a:ea typeface="微软雅黑" panose="020B0503020204020204" pitchFamily="34" charset="-122"/>
              </a:rPr>
              <a:t>现状区域基础设施用地面积</a:t>
            </a:r>
            <a:r>
              <a:rPr lang="zh-CN" altLang="en-US" b="1" dirty="0" smtClean="0">
                <a:latin typeface="微软雅黑" panose="020B0503020204020204" pitchFamily="34" charset="-122"/>
                <a:ea typeface="微软雅黑" panose="020B0503020204020204" pitchFamily="34" charset="-122"/>
              </a:rPr>
              <a:t>为</a:t>
            </a:r>
            <a:r>
              <a:rPr lang="en-US" altLang="zh-CN" b="1" dirty="0" smtClean="0">
                <a:latin typeface="微软雅黑" panose="020B0503020204020204" pitchFamily="34" charset="-122"/>
                <a:ea typeface="微软雅黑" panose="020B0503020204020204" pitchFamily="34" charset="-122"/>
              </a:rPr>
              <a:t>7.51</a:t>
            </a:r>
            <a:r>
              <a:rPr lang="zh-CN" altLang="en-US" b="1" dirty="0" smtClean="0">
                <a:latin typeface="微软雅黑" panose="020B0503020204020204" pitchFamily="34" charset="-122"/>
                <a:ea typeface="微软雅黑" panose="020B0503020204020204" pitchFamily="34" charset="-122"/>
              </a:rPr>
              <a:t>公顷</a:t>
            </a:r>
            <a:r>
              <a:rPr lang="zh-CN" altLang="en-US" b="1" dirty="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占建设空间</a:t>
            </a:r>
            <a:r>
              <a:rPr lang="zh-CN" altLang="en-US"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9.86%</a:t>
            </a:r>
            <a:r>
              <a:rPr lang="zh-CN" altLang="en-US" dirty="0" smtClean="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主要为公路用地。</a:t>
            </a:r>
            <a:endParaRPr lang="en-US" altLang="zh-CN" dirty="0">
              <a:latin typeface="微软雅黑" panose="020B0503020204020204" pitchFamily="34" charset="-122"/>
              <a:ea typeface="微软雅黑" panose="020B0503020204020204" pitchFamily="34" charset="-122"/>
            </a:endParaRPr>
          </a:p>
          <a:p>
            <a:pPr indent="457109" algn="just">
              <a:lnSpc>
                <a:spcPct val="150000"/>
              </a:lnSpc>
            </a:pPr>
            <a:r>
              <a:rPr lang="zh-CN" altLang="en-US" b="1" dirty="0">
                <a:latin typeface="微软雅黑" panose="020B0503020204020204" pitchFamily="34" charset="-122"/>
                <a:ea typeface="微软雅黑" panose="020B0503020204020204" pitchFamily="34" charset="-122"/>
              </a:rPr>
              <a:t>现状其他建设用地面积</a:t>
            </a:r>
            <a:r>
              <a:rPr lang="zh-CN" altLang="en-US" b="1" dirty="0" smtClean="0">
                <a:latin typeface="微软雅黑" panose="020B0503020204020204" pitchFamily="34" charset="-122"/>
                <a:ea typeface="微软雅黑" panose="020B0503020204020204" pitchFamily="34" charset="-122"/>
              </a:rPr>
              <a:t>为</a:t>
            </a:r>
            <a:r>
              <a:rPr lang="en-US" altLang="zh-CN" b="1" dirty="0" smtClean="0">
                <a:latin typeface="微软雅黑" panose="020B0503020204020204" pitchFamily="34" charset="-122"/>
                <a:ea typeface="微软雅黑" panose="020B0503020204020204" pitchFamily="34" charset="-122"/>
              </a:rPr>
              <a:t>4.48</a:t>
            </a:r>
            <a:r>
              <a:rPr lang="zh-CN" altLang="en-US" b="1" dirty="0" smtClean="0">
                <a:latin typeface="微软雅黑" panose="020B0503020204020204" pitchFamily="34" charset="-122"/>
                <a:ea typeface="微软雅黑" panose="020B0503020204020204" pitchFamily="34" charset="-122"/>
              </a:rPr>
              <a:t>公顷</a:t>
            </a:r>
            <a:r>
              <a:rPr lang="zh-CN" altLang="en-US" b="1" dirty="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占建设空间</a:t>
            </a:r>
            <a:r>
              <a:rPr lang="zh-CN" altLang="en-US" dirty="0" smtClean="0">
                <a:latin typeface="微软雅黑" panose="020B0503020204020204" pitchFamily="34" charset="-122"/>
                <a:ea typeface="微软雅黑" panose="020B0503020204020204" pitchFamily="34" charset="-122"/>
              </a:rPr>
              <a:t>的</a:t>
            </a:r>
            <a:r>
              <a:rPr lang="en-US" altLang="zh-CN" dirty="0" smtClean="0">
                <a:solidFill>
                  <a:srgbClr val="000000"/>
                </a:solidFill>
                <a:latin typeface="微软雅黑" pitchFamily="34" charset="-122"/>
                <a:ea typeface="微软雅黑" pitchFamily="34" charset="-122"/>
              </a:rPr>
              <a:t>0.99%</a:t>
            </a:r>
            <a:r>
              <a:rPr lang="zh-CN" altLang="en-US" dirty="0" smtClean="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主要</a:t>
            </a:r>
            <a:r>
              <a:rPr lang="zh-CN" altLang="en-US" dirty="0" smtClean="0">
                <a:latin typeface="微软雅黑" panose="020B0503020204020204" pitchFamily="34" charset="-122"/>
                <a:ea typeface="微软雅黑" panose="020B0503020204020204" pitchFamily="34" charset="-122"/>
              </a:rPr>
              <a:t>为采矿用地以及特殊用地。</a:t>
            </a:r>
            <a:endParaRPr lang="en-US" altLang="zh-CN" dirty="0">
              <a:latin typeface="微软雅黑" panose="020B0503020204020204" pitchFamily="34" charset="-122"/>
              <a:ea typeface="微软雅黑" panose="020B0503020204020204" pitchFamily="34" charset="-122"/>
            </a:endParaRPr>
          </a:p>
        </p:txBody>
      </p:sp>
      <p:sp>
        <p:nvSpPr>
          <p:cNvPr id="15" name="矩形 14"/>
          <p:cNvSpPr/>
          <p:nvPr/>
        </p:nvSpPr>
        <p:spPr>
          <a:xfrm>
            <a:off x="0" y="1169442"/>
            <a:ext cx="2375099"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建设空间</a:t>
            </a:r>
            <a:endParaRPr lang="zh-CN" altLang="zh-CN" sz="2800" b="1" dirty="0">
              <a:latin typeface="微软雅黑" panose="020B0503020204020204" charset="-122"/>
              <a:ea typeface="微软雅黑" panose="020B0503020204020204" charset="-122"/>
            </a:endParaRPr>
          </a:p>
        </p:txBody>
      </p:sp>
      <p:sp>
        <p:nvSpPr>
          <p:cNvPr id="16" name="矩形 15"/>
          <p:cNvSpPr/>
          <p:nvPr/>
        </p:nvSpPr>
        <p:spPr>
          <a:xfrm>
            <a:off x="2375099" y="1169442"/>
            <a:ext cx="12744250" cy="584775"/>
          </a:xfrm>
          <a:prstGeom prst="rect">
            <a:avLst/>
          </a:prstGeom>
          <a:solidFill>
            <a:schemeClr val="bg1">
              <a:lumMod val="95000"/>
            </a:schemeClr>
          </a:solidFill>
        </p:spPr>
        <p:txBody>
          <a:bodyPr wrap="square">
            <a:spAutoFit/>
          </a:bodyPr>
          <a:lstStyle/>
          <a:p>
            <a:pPr algn="ctr"/>
            <a:r>
              <a:rPr lang="zh-CN" altLang="en-US" sz="3200" b="1" dirty="0" smtClean="0">
                <a:solidFill>
                  <a:srgbClr val="D20000"/>
                </a:solidFill>
                <a:latin typeface="微软雅黑" panose="020B0503020204020204" pitchFamily="34" charset="-122"/>
                <a:ea typeface="微软雅黑" panose="020B0503020204020204" pitchFamily="34" charset="-122"/>
                <a:sym typeface="+mn-ea"/>
              </a:rPr>
              <a:t>“ 以城镇用地和村庄建设用地为主“</a:t>
            </a:r>
          </a:p>
        </p:txBody>
      </p:sp>
      <p:sp>
        <p:nvSpPr>
          <p:cNvPr id="17" name="矩形 1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2.4</a:t>
            </a:r>
            <a:endParaRPr lang="en-US" altLang="zh-CN" sz="3200" b="1" dirty="0">
              <a:solidFill>
                <a:schemeClr val="bg1"/>
              </a:solidFill>
              <a:latin typeface="微软雅黑" panose="020B0503020204020204" charset="-122"/>
              <a:ea typeface="微软雅黑" panose="020B0503020204020204" charset="-122"/>
            </a:endParaRPr>
          </a:p>
        </p:txBody>
      </p:sp>
      <p:sp>
        <p:nvSpPr>
          <p:cNvPr id="22"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国土空间现状</a:t>
            </a:r>
          </a:p>
        </p:txBody>
      </p:sp>
      <p:pic>
        <p:nvPicPr>
          <p:cNvPr id="11" name="Picture 2" descr="F:\2024年项目\金寨项目\分析图5月\现状道路图.jpg"/>
          <p:cNvPicPr>
            <a:picLocks noChangeAspect="1" noChangeArrowheads="1"/>
          </p:cNvPicPr>
          <p:nvPr/>
        </p:nvPicPr>
        <p:blipFill>
          <a:blip r:embed="rId3" cstate="print"/>
          <a:srcRect l="1737" t="12973" r="34243" b="3509"/>
          <a:stretch>
            <a:fillRect/>
          </a:stretch>
        </p:blipFill>
        <p:spPr bwMode="auto">
          <a:xfrm>
            <a:off x="5543451" y="1889522"/>
            <a:ext cx="9289032" cy="8568952"/>
          </a:xfrm>
          <a:prstGeom prst="rect">
            <a:avLst/>
          </a:prstGeom>
          <a:noFill/>
        </p:spPr>
      </p:pic>
      <p:graphicFrame>
        <p:nvGraphicFramePr>
          <p:cNvPr id="10" name="表格 9"/>
          <p:cNvGraphicFramePr>
            <a:graphicFrameLocks noGrp="1"/>
          </p:cNvGraphicFramePr>
          <p:nvPr/>
        </p:nvGraphicFramePr>
        <p:xfrm>
          <a:off x="503237" y="6361112"/>
          <a:ext cx="4968205" cy="3305272"/>
        </p:xfrm>
        <a:graphic>
          <a:graphicData uri="http://schemas.openxmlformats.org/drawingml/2006/table">
            <a:tbl>
              <a:tblPr>
                <a:tableStyleId>{5940675A-B579-460E-94D1-54222C63F5DA}</a:tableStyleId>
              </a:tblPr>
              <a:tblGrid>
                <a:gridCol w="2150115"/>
                <a:gridCol w="1334776"/>
                <a:gridCol w="1483314"/>
              </a:tblGrid>
              <a:tr h="413159">
                <a:tc gridSpan="3">
                  <a:txBody>
                    <a:bodyPr/>
                    <a:lstStyle/>
                    <a:p>
                      <a:pPr algn="ctr" rtl="0" fontAlgn="ctr"/>
                      <a:r>
                        <a:rPr lang="zh-CN" altLang="en-US" sz="1400" u="none" strike="noStrike" dirty="0">
                          <a:latin typeface="微软雅黑" pitchFamily="34" charset="-122"/>
                          <a:ea typeface="微软雅黑" pitchFamily="34" charset="-122"/>
                        </a:rPr>
                        <a:t>现状建设用地构成表   </a:t>
                      </a:r>
                      <a:endParaRPr lang="zh-CN" altLang="en-US" sz="1400" b="1" i="0" u="none" strike="noStrike" dirty="0">
                        <a:solidFill>
                          <a:srgbClr val="000000"/>
                        </a:solidFill>
                        <a:latin typeface="微软雅黑" pitchFamily="34" charset="-122"/>
                        <a:ea typeface="微软雅黑" pitchFamily="34" charset="-122"/>
                      </a:endParaRPr>
                    </a:p>
                  </a:txBody>
                  <a:tcPr marL="9525" marR="9525" marT="9525" marB="0" anchor="ctr"/>
                </a:tc>
                <a:tc hMerge="1">
                  <a:txBody>
                    <a:bodyPr/>
                    <a:lstStyle/>
                    <a:p>
                      <a:endParaRPr lang="zh-CN" altLang="en-US"/>
                    </a:p>
                  </a:txBody>
                  <a:tcPr/>
                </a:tc>
                <a:tc hMerge="1">
                  <a:txBody>
                    <a:bodyPr/>
                    <a:lstStyle/>
                    <a:p>
                      <a:endParaRPr lang="zh-CN" altLang="en-US"/>
                    </a:p>
                  </a:txBody>
                  <a:tcPr/>
                </a:tc>
              </a:tr>
              <a:tr h="413159">
                <a:tc rowSpan="2">
                  <a:txBody>
                    <a:bodyPr/>
                    <a:lstStyle/>
                    <a:p>
                      <a:pPr algn="ctr" fontAlgn="ctr"/>
                      <a:r>
                        <a:rPr lang="zh-CN" altLang="en-US" sz="1400" u="none" strike="noStrike">
                          <a:latin typeface="微软雅黑" pitchFamily="34" charset="-122"/>
                          <a:ea typeface="微软雅黑" pitchFamily="34" charset="-122"/>
                        </a:rPr>
                        <a:t>规划地类</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c gridSpan="2">
                  <a:txBody>
                    <a:bodyPr/>
                    <a:lstStyle/>
                    <a:p>
                      <a:pPr algn="ctr" fontAlgn="ctr"/>
                      <a:r>
                        <a:rPr lang="zh-CN" altLang="en-US" sz="1400" u="none" strike="noStrike" dirty="0">
                          <a:latin typeface="微软雅黑" pitchFamily="34" charset="-122"/>
                          <a:ea typeface="微软雅黑" pitchFamily="34" charset="-122"/>
                        </a:rPr>
                        <a:t>规划基期年</a:t>
                      </a:r>
                      <a:endParaRPr lang="zh-CN" altLang="en-US" sz="1400" b="0" i="0" u="none" strike="noStrike" dirty="0">
                        <a:solidFill>
                          <a:srgbClr val="000000"/>
                        </a:solidFill>
                        <a:latin typeface="微软雅黑" pitchFamily="34" charset="-122"/>
                        <a:ea typeface="微软雅黑" pitchFamily="34" charset="-122"/>
                      </a:endParaRPr>
                    </a:p>
                  </a:txBody>
                  <a:tcPr marL="9525" marR="9525" marT="9525" marB="0" anchor="ctr"/>
                </a:tc>
                <a:tc hMerge="1">
                  <a:txBody>
                    <a:bodyPr/>
                    <a:lstStyle/>
                    <a:p>
                      <a:endParaRPr lang="zh-CN" altLang="en-US"/>
                    </a:p>
                  </a:txBody>
                  <a:tcPr/>
                </a:tc>
              </a:tr>
              <a:tr h="413159">
                <a:tc vMerge="1">
                  <a:txBody>
                    <a:bodyPr/>
                    <a:lstStyle/>
                    <a:p>
                      <a:endParaRPr lang="zh-CN" altLang="en-US"/>
                    </a:p>
                  </a:txBody>
                  <a:tcPr/>
                </a:tc>
                <a:tc>
                  <a:txBody>
                    <a:bodyPr/>
                    <a:lstStyle/>
                    <a:p>
                      <a:pPr algn="ctr" rtl="0" fontAlgn="ctr"/>
                      <a:r>
                        <a:rPr lang="zh-CN" altLang="en-US" sz="1400" u="none" strike="noStrike">
                          <a:latin typeface="微软雅黑" pitchFamily="34" charset="-122"/>
                          <a:ea typeface="微软雅黑" pitchFamily="34" charset="-122"/>
                        </a:rPr>
                        <a:t>面积</a:t>
                      </a:r>
                      <a:r>
                        <a:rPr lang="en-US" altLang="zh-CN" sz="1400" u="none" strike="noStrike">
                          <a:latin typeface="微软雅黑" pitchFamily="34" charset="-122"/>
                          <a:ea typeface="微软雅黑" pitchFamily="34" charset="-122"/>
                        </a:rPr>
                        <a:t>/</a:t>
                      </a:r>
                      <a:r>
                        <a:rPr lang="en-US" sz="1400" u="none" strike="noStrike">
                          <a:latin typeface="微软雅黑" pitchFamily="34" charset="-122"/>
                          <a:ea typeface="微软雅黑" pitchFamily="34" charset="-122"/>
                        </a:rPr>
                        <a:t>ha       </a:t>
                      </a:r>
                      <a:endParaRPr lang="en-US" sz="1400" b="0" i="0" u="none" strike="noStrike">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zh-CN" altLang="en-US" sz="1400" u="none" strike="noStrike">
                          <a:latin typeface="微软雅黑" pitchFamily="34" charset="-122"/>
                          <a:ea typeface="微软雅黑" pitchFamily="34" charset="-122"/>
                        </a:rPr>
                        <a:t>占比 </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r>
              <a:tr h="413159">
                <a:tc>
                  <a:txBody>
                    <a:bodyPr/>
                    <a:lstStyle/>
                    <a:p>
                      <a:pPr algn="ctr" fontAlgn="ctr"/>
                      <a:r>
                        <a:rPr lang="zh-CN" altLang="en-US" sz="1400" u="none" strike="noStrike">
                          <a:latin typeface="微软雅黑" pitchFamily="34" charset="-122"/>
                          <a:ea typeface="微软雅黑" pitchFamily="34" charset="-122"/>
                        </a:rPr>
                        <a:t>城镇用地</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c>
                  <a:txBody>
                    <a:bodyPr/>
                    <a:lstStyle/>
                    <a:p>
                      <a:pPr algn="ctr" rtl="0" fontAlgn="ctr"/>
                      <a:r>
                        <a:rPr lang="en-US" altLang="zh-CN" sz="1400" u="none" strike="noStrike" dirty="0">
                          <a:latin typeface="微软雅黑" pitchFamily="34" charset="-122"/>
                          <a:ea typeface="微软雅黑" pitchFamily="34" charset="-122"/>
                        </a:rPr>
                        <a:t>45.19 </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45.78%</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r>
              <a:tr h="413159">
                <a:tc>
                  <a:txBody>
                    <a:bodyPr/>
                    <a:lstStyle/>
                    <a:p>
                      <a:pPr algn="ctr" fontAlgn="ctr"/>
                      <a:r>
                        <a:rPr lang="zh-CN" altLang="en-US" sz="1400" u="none" strike="noStrike">
                          <a:latin typeface="微软雅黑" pitchFamily="34" charset="-122"/>
                          <a:ea typeface="微软雅黑" pitchFamily="34" charset="-122"/>
                        </a:rPr>
                        <a:t>村庄建设用地</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41.53 </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42.07%</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r>
              <a:tr h="413159">
                <a:tc>
                  <a:txBody>
                    <a:bodyPr/>
                    <a:lstStyle/>
                    <a:p>
                      <a:pPr algn="ctr" fontAlgn="ctr"/>
                      <a:r>
                        <a:rPr lang="zh-CN" altLang="en-US" sz="1400" u="none" strike="noStrike">
                          <a:latin typeface="微软雅黑" pitchFamily="34" charset="-122"/>
                          <a:ea typeface="微软雅黑" pitchFamily="34" charset="-122"/>
                        </a:rPr>
                        <a:t>区域基础设施用地</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7.51 </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a:latin typeface="微软雅黑" pitchFamily="34" charset="-122"/>
                          <a:ea typeface="微软雅黑" pitchFamily="34" charset="-122"/>
                        </a:rPr>
                        <a:t>7.61%</a:t>
                      </a:r>
                      <a:endParaRPr lang="en-US" altLang="zh-CN" sz="1400" b="0" i="0" u="none" strike="noStrike">
                        <a:solidFill>
                          <a:srgbClr val="000000"/>
                        </a:solidFill>
                        <a:latin typeface="微软雅黑" pitchFamily="34" charset="-122"/>
                        <a:ea typeface="微软雅黑" pitchFamily="34" charset="-122"/>
                      </a:endParaRPr>
                    </a:p>
                  </a:txBody>
                  <a:tcPr marL="9525" marR="9525" marT="9525" marB="0" anchor="ctr"/>
                </a:tc>
              </a:tr>
              <a:tr h="413159">
                <a:tc>
                  <a:txBody>
                    <a:bodyPr/>
                    <a:lstStyle/>
                    <a:p>
                      <a:pPr algn="ctr" fontAlgn="ctr"/>
                      <a:r>
                        <a:rPr lang="zh-CN" altLang="en-US" sz="1400" u="none" strike="noStrike">
                          <a:latin typeface="微软雅黑" pitchFamily="34" charset="-122"/>
                          <a:ea typeface="微软雅黑" pitchFamily="34" charset="-122"/>
                        </a:rPr>
                        <a:t>其他建设用地</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4.48 </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a:latin typeface="微软雅黑" pitchFamily="34" charset="-122"/>
                          <a:ea typeface="微软雅黑" pitchFamily="34" charset="-122"/>
                        </a:rPr>
                        <a:t>4.54%</a:t>
                      </a:r>
                      <a:endParaRPr lang="en-US" altLang="zh-CN" sz="1400" b="0" i="0" u="none" strike="noStrike">
                        <a:solidFill>
                          <a:srgbClr val="000000"/>
                        </a:solidFill>
                        <a:latin typeface="微软雅黑" pitchFamily="34" charset="-122"/>
                        <a:ea typeface="微软雅黑" pitchFamily="34" charset="-122"/>
                      </a:endParaRPr>
                    </a:p>
                  </a:txBody>
                  <a:tcPr marL="9525" marR="9525" marT="9525" marB="0" anchor="ctr"/>
                </a:tc>
              </a:tr>
              <a:tr h="413159">
                <a:tc>
                  <a:txBody>
                    <a:bodyPr/>
                    <a:lstStyle/>
                    <a:p>
                      <a:pPr algn="ctr" fontAlgn="ctr"/>
                      <a:r>
                        <a:rPr lang="zh-CN" altLang="en-US" sz="1400" u="none" strike="noStrike">
                          <a:latin typeface="微软雅黑" pitchFamily="34" charset="-122"/>
                          <a:ea typeface="微软雅黑" pitchFamily="34" charset="-122"/>
                        </a:rPr>
                        <a:t>合计</a:t>
                      </a:r>
                      <a:endParaRPr lang="zh-CN" altLang="en-US" sz="1400" b="0" i="0" u="none" strike="noStrike">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98.71 </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c>
                  <a:txBody>
                    <a:bodyPr/>
                    <a:lstStyle/>
                    <a:p>
                      <a:pPr algn="ctr" fontAlgn="ctr"/>
                      <a:r>
                        <a:rPr lang="en-US" altLang="zh-CN" sz="1400" u="none" strike="noStrike" dirty="0">
                          <a:latin typeface="微软雅黑" pitchFamily="34" charset="-122"/>
                          <a:ea typeface="微软雅黑" pitchFamily="34" charset="-122"/>
                        </a:rPr>
                        <a:t>100.00%</a:t>
                      </a:r>
                      <a:endParaRPr lang="en-US" altLang="zh-CN" sz="1400" b="0" i="0" u="none" strike="noStrike" dirty="0">
                        <a:solidFill>
                          <a:srgbClr val="000000"/>
                        </a:solidFill>
                        <a:latin typeface="微软雅黑" pitchFamily="34" charset="-122"/>
                        <a:ea typeface="微软雅黑" pitchFamily="34" charset="-122"/>
                      </a:endParaRPr>
                    </a:p>
                  </a:txBody>
                  <a:tcPr marL="9525" marR="9525" marT="9525" marB="0" anchor="ctr"/>
                </a:tc>
              </a:tr>
            </a:tbl>
          </a:graphicData>
        </a:graphic>
      </p:graphicFrame>
    </p:spTree>
    <p:extLst>
      <p:ext uri="{BB962C8B-B14F-4D97-AF65-F5344CB8AC3E}">
        <p14:creationId xmlns:p14="http://schemas.microsoft.com/office/powerpoint/2010/main" xmlns="" val="6152344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表格 10"/>
          <p:cNvGraphicFramePr>
            <a:graphicFrameLocks noGrp="1"/>
          </p:cNvGraphicFramePr>
          <p:nvPr/>
        </p:nvGraphicFramePr>
        <p:xfrm>
          <a:off x="502891" y="1529482"/>
          <a:ext cx="14116052" cy="8616443"/>
        </p:xfrm>
        <a:graphic>
          <a:graphicData uri="http://schemas.openxmlformats.org/drawingml/2006/table">
            <a:tbl>
              <a:tblPr firstRow="1" bandRow="1">
                <a:tableStyleId>{5940675A-B579-460E-94D1-54222C63F5DA}</a:tableStyleId>
              </a:tblPr>
              <a:tblGrid>
                <a:gridCol w="5957474"/>
                <a:gridCol w="4235254"/>
                <a:gridCol w="3923324"/>
              </a:tblGrid>
              <a:tr h="512771">
                <a:tc>
                  <a:txBody>
                    <a:bodyPr/>
                    <a:lstStyle/>
                    <a:p>
                      <a:pPr marL="0" marR="0" lvl="0" indent="0" algn="ctr" defTabSz="1007745" rtl="0" eaLnBrk="1" fontAlgn="auto" latinLnBrk="0" hangingPunct="1">
                        <a:lnSpc>
                          <a:spcPct val="100000"/>
                        </a:lnSpc>
                        <a:spcBef>
                          <a:spcPts val="0"/>
                        </a:spcBef>
                        <a:spcAft>
                          <a:spcPts val="0"/>
                        </a:spcAft>
                        <a:buClrTx/>
                        <a:buSzTx/>
                        <a:buFontTx/>
                        <a:buNone/>
                        <a:defRPr/>
                      </a:pPr>
                      <a:r>
                        <a:rPr lang="zh-CN" altLang="en-US" sz="1600" b="1" dirty="0">
                          <a:latin typeface="微软雅黑" panose="020B0503020204020204" pitchFamily="34" charset="-122"/>
                          <a:ea typeface="微软雅黑" panose="020B0503020204020204" pitchFamily="34" charset="-122"/>
                        </a:rPr>
                        <a:t>村民收入来源</a:t>
                      </a:r>
                    </a:p>
                  </a:txBody>
                  <a:tcPr anchor="ctr"/>
                </a:tc>
                <a:tc gridSpan="2">
                  <a:txBody>
                    <a:bodyPr/>
                    <a:lstStyle/>
                    <a:p>
                      <a:pPr marL="0" marR="0" lvl="0" indent="0" algn="ctr" defTabSz="1007745" rtl="0" eaLnBrk="1" fontAlgn="auto" latinLnBrk="0" hangingPunct="1">
                        <a:lnSpc>
                          <a:spcPct val="100000"/>
                        </a:lnSpc>
                        <a:spcBef>
                          <a:spcPts val="0"/>
                        </a:spcBef>
                        <a:spcAft>
                          <a:spcPts val="0"/>
                        </a:spcAft>
                        <a:buClrTx/>
                        <a:buSzTx/>
                        <a:buFontTx/>
                        <a:buNone/>
                        <a:defRPr/>
                      </a:pPr>
                      <a:r>
                        <a:rPr lang="zh-CN" altLang="en-US" sz="1600" b="1" dirty="0">
                          <a:latin typeface="微软雅黑" panose="020B0503020204020204" pitchFamily="34" charset="-122"/>
                          <a:ea typeface="微软雅黑" panose="020B0503020204020204" pitchFamily="34" charset="-122"/>
                        </a:rPr>
                        <a:t>村民目前对房屋整治的选择</a:t>
                      </a:r>
                    </a:p>
                  </a:txBody>
                  <a:tcPr anchor="ctr"/>
                </a:tc>
                <a:tc hMerge="1">
                  <a:txBody>
                    <a:bodyPr/>
                    <a:lstStyle/>
                    <a:p>
                      <a:endParaRPr lang="zh-CN"/>
                    </a:p>
                  </a:txBody>
                  <a:tcPr/>
                </a:tc>
              </a:tr>
              <a:tr h="2955773">
                <a:tc>
                  <a:txBody>
                    <a:bodyPr/>
                    <a:lstStyle/>
                    <a:p>
                      <a:endParaRPr lang="zh-CN" altLang="en-US" dirty="0"/>
                    </a:p>
                  </a:txBody>
                  <a:tcPr/>
                </a:tc>
                <a:tc gridSpan="2">
                  <a:txBody>
                    <a:bodyPr/>
                    <a:lstStyle/>
                    <a:p>
                      <a:endParaRPr lang="zh-CN" altLang="en-US" dirty="0"/>
                    </a:p>
                  </a:txBody>
                  <a:tcPr/>
                </a:tc>
                <a:tc hMerge="1">
                  <a:txBody>
                    <a:bodyPr/>
                    <a:lstStyle/>
                    <a:p>
                      <a:endParaRPr lang="zh-CN"/>
                    </a:p>
                  </a:txBody>
                  <a:tcPr/>
                </a:tc>
              </a:tr>
              <a:tr h="699234">
                <a:tc>
                  <a:txBody>
                    <a:bodyPr/>
                    <a:lstStyle/>
                    <a:p>
                      <a:pPr marL="0" marR="0" lvl="0" indent="0" algn="l" defTabSz="1007745" rtl="0" eaLnBrk="1" fontAlgn="auto" latinLnBrk="0" hangingPunct="1">
                        <a:lnSpc>
                          <a:spcPct val="100000"/>
                        </a:lnSpc>
                        <a:spcBef>
                          <a:spcPts val="0"/>
                        </a:spcBef>
                        <a:spcAft>
                          <a:spcPts val="0"/>
                        </a:spcAft>
                        <a:buClrTx/>
                        <a:buSzTx/>
                        <a:buFontTx/>
                        <a:buNone/>
                        <a:defRPr/>
                      </a:pPr>
                      <a:r>
                        <a:rPr lang="zh-CN" altLang="zh-CN" sz="1600" b="1" dirty="0">
                          <a:latin typeface="微软雅黑" panose="020B0503020204020204" pitchFamily="34" charset="-122"/>
                          <a:ea typeface="微软雅黑" panose="020B0503020204020204" pitchFamily="34" charset="-122"/>
                        </a:rPr>
                        <a:t>结论</a:t>
                      </a:r>
                      <a:r>
                        <a:rPr lang="zh-CN" altLang="zh-CN" sz="1600" kern="100" dirty="0" smtClean="0">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1600" kern="100" dirty="0" smtClean="0">
                          <a:latin typeface="微软雅黑" panose="020B0503020204020204" pitchFamily="34" charset="-122"/>
                          <a:ea typeface="微软雅黑" panose="020B0503020204020204" pitchFamily="34" charset="-122"/>
                          <a:cs typeface="Times New Roman" panose="02020603050405020304" pitchFamily="18" charset="0"/>
                        </a:rPr>
                        <a:t>铁冲村家庭主要收入来源为外出务工，土地大部分流转至种植大户，种植收入也占有较大比重。</a:t>
                      </a:r>
                      <a:endParaRPr lang="zh-CN" altLang="en-US" sz="1600" dirty="0">
                        <a:latin typeface="微软雅黑" panose="020B0503020204020204" pitchFamily="34" charset="-122"/>
                        <a:ea typeface="微软雅黑" panose="020B0503020204020204" pitchFamily="34" charset="-122"/>
                        <a:cs typeface="微软雅黑" panose="020B0503020204020204" pitchFamily="34" charset="-122"/>
                      </a:endParaRPr>
                    </a:p>
                  </a:txBody>
                  <a:tcPr/>
                </a:tc>
                <a:tc gridSpan="2">
                  <a:txBody>
                    <a:bodyPr/>
                    <a:lstStyle/>
                    <a:p>
                      <a:pPr marL="0" marR="0" lvl="0" indent="0" algn="l" defTabSz="1007745" rtl="0" eaLnBrk="1" fontAlgn="auto" latinLnBrk="0" hangingPunct="1">
                        <a:lnSpc>
                          <a:spcPct val="100000"/>
                        </a:lnSpc>
                        <a:spcBef>
                          <a:spcPts val="0"/>
                        </a:spcBef>
                        <a:spcAft>
                          <a:spcPts val="0"/>
                        </a:spcAft>
                        <a:buClrTx/>
                        <a:buSzTx/>
                        <a:buFontTx/>
                        <a:buNone/>
                        <a:defRPr/>
                      </a:pPr>
                      <a:r>
                        <a:rPr lang="zh-CN" altLang="zh-CN" sz="1600" b="1" dirty="0">
                          <a:latin typeface="微软雅黑" panose="020B0503020204020204" pitchFamily="34" charset="-122"/>
                          <a:ea typeface="微软雅黑" panose="020B0503020204020204" pitchFamily="34" charset="-122"/>
                        </a:rPr>
                        <a:t>结论</a:t>
                      </a:r>
                      <a:r>
                        <a:rPr lang="zh-CN" altLang="zh-CN" sz="1600" kern="100" dirty="0">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1600" dirty="0">
                          <a:latin typeface="微软雅黑" panose="020B0503020204020204" pitchFamily="34" charset="-122"/>
                          <a:ea typeface="微软雅黑" panose="020B0503020204020204" pitchFamily="34" charset="-122"/>
                          <a:cs typeface="微软雅黑" panose="020B0503020204020204" pitchFamily="34" charset="-122"/>
                        </a:rPr>
                        <a:t>大多数村民</a:t>
                      </a:r>
                      <a:r>
                        <a:rPr lang="zh-CN" altLang="en-US" sz="1600" dirty="0" smtClean="0">
                          <a:latin typeface="微软雅黑" panose="020B0503020204020204" pitchFamily="34" charset="-122"/>
                          <a:ea typeface="微软雅黑" panose="020B0503020204020204" pitchFamily="34" charset="-122"/>
                          <a:cs typeface="微软雅黑" panose="020B0503020204020204" pitchFamily="34" charset="-122"/>
                        </a:rPr>
                        <a:t>目前进行</a:t>
                      </a:r>
                      <a:r>
                        <a:rPr lang="zh-CN" altLang="en-US" sz="1600" b="1" dirty="0" smtClean="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本村异地搬迁</a:t>
                      </a:r>
                      <a:r>
                        <a:rPr lang="zh-CN" altLang="en-US" sz="1600" dirty="0" smtClean="0">
                          <a:latin typeface="微软雅黑" panose="020B0503020204020204" pitchFamily="34" charset="-122"/>
                          <a:ea typeface="微软雅黑" panose="020B0503020204020204" pitchFamily="34" charset="-122"/>
                          <a:cs typeface="微软雅黑" panose="020B0503020204020204" pitchFamily="34" charset="-122"/>
                        </a:rPr>
                        <a:t>，或原址新建提升生活品质和搬迁至镇区，多数村民愿意进行现状住房整治提升。</a:t>
                      </a:r>
                      <a:endParaRPr lang="zh-CN" altLang="en-US" sz="1600" dirty="0">
                        <a:latin typeface="微软雅黑" panose="020B0503020204020204" pitchFamily="34" charset="-122"/>
                        <a:ea typeface="微软雅黑" panose="020B0503020204020204" pitchFamily="34" charset="-122"/>
                        <a:cs typeface="微软雅黑" panose="020B0503020204020204" pitchFamily="34" charset="-122"/>
                      </a:endParaRPr>
                    </a:p>
                  </a:txBody>
                  <a:tcPr/>
                </a:tc>
                <a:tc hMerge="1">
                  <a:txBody>
                    <a:bodyPr/>
                    <a:lstStyle/>
                    <a:p>
                      <a:endParaRPr lang="zh-CN"/>
                    </a:p>
                  </a:txBody>
                  <a:tcPr/>
                </a:tc>
              </a:tr>
              <a:tr h="576284">
                <a:tc>
                  <a:txBody>
                    <a:bodyPr/>
                    <a:lstStyle/>
                    <a:p>
                      <a:pPr marL="0" marR="0" lvl="0" indent="0" algn="ctr" defTabSz="1007745" rtl="0" eaLnBrk="1" fontAlgn="auto" latinLnBrk="0" hangingPunct="1">
                        <a:lnSpc>
                          <a:spcPct val="100000"/>
                        </a:lnSpc>
                        <a:spcBef>
                          <a:spcPts val="0"/>
                        </a:spcBef>
                        <a:spcAft>
                          <a:spcPts val="0"/>
                        </a:spcAft>
                        <a:buClrTx/>
                        <a:buSzTx/>
                        <a:buFontTx/>
                        <a:buNone/>
                        <a:defRPr/>
                      </a:pPr>
                      <a:r>
                        <a:rPr lang="zh-CN" altLang="en-US" sz="1600" b="1" dirty="0" smtClean="0">
                          <a:solidFill>
                            <a:schemeClr val="tx1"/>
                          </a:solidFill>
                          <a:latin typeface="微软雅黑" panose="020B0503020204020204" pitchFamily="34" charset="-122"/>
                          <a:ea typeface="微软雅黑" panose="020B0503020204020204" pitchFamily="34" charset="-122"/>
                          <a:cs typeface="+mn-cs"/>
                        </a:rPr>
                        <a:t>村庄发展满意的方面</a:t>
                      </a:r>
                    </a:p>
                  </a:txBody>
                  <a:tcPr anchor="ctr"/>
                </a:tc>
                <a:tc>
                  <a:txBody>
                    <a:bodyPr/>
                    <a:lstStyle/>
                    <a:p>
                      <a:pPr marL="0" marR="0" lvl="0" indent="0" algn="ctr" defTabSz="1007745" rtl="0" eaLnBrk="1" fontAlgn="auto" latinLnBrk="0" hangingPunct="1">
                        <a:lnSpc>
                          <a:spcPct val="100000"/>
                        </a:lnSpc>
                        <a:spcBef>
                          <a:spcPts val="0"/>
                        </a:spcBef>
                        <a:spcAft>
                          <a:spcPts val="0"/>
                        </a:spcAft>
                        <a:buClrTx/>
                        <a:buSzTx/>
                        <a:buFontTx/>
                        <a:buNone/>
                        <a:defRPr/>
                      </a:pPr>
                      <a:r>
                        <a:rPr lang="zh-CN" altLang="en-US" sz="1600" b="1" dirty="0" smtClean="0">
                          <a:solidFill>
                            <a:schemeClr val="tx1"/>
                          </a:solidFill>
                          <a:latin typeface="微软雅黑" panose="020B0503020204020204" pitchFamily="34" charset="-122"/>
                          <a:ea typeface="微软雅黑" panose="020B0503020204020204" pitchFamily="34" charset="-122"/>
                          <a:cs typeface="+mn-cs"/>
                        </a:rPr>
                        <a:t>环境建设不足的方面</a:t>
                      </a:r>
                    </a:p>
                  </a:txBody>
                  <a:tcPr anchor="ctr"/>
                </a:tc>
                <a:tc>
                  <a:txBody>
                    <a:bodyPr/>
                    <a:lstStyle/>
                    <a:p>
                      <a:pPr marL="0" marR="0" lvl="0" indent="0" algn="ctr" defTabSz="914400" eaLnBrk="1" fontAlgn="auto" latinLnBrk="0" hangingPunct="1">
                        <a:lnSpc>
                          <a:spcPct val="100000"/>
                        </a:lnSpc>
                        <a:spcBef>
                          <a:spcPts val="0"/>
                        </a:spcBef>
                        <a:spcAft>
                          <a:spcPts val="0"/>
                        </a:spcAft>
                        <a:buClrTx/>
                        <a:buSzTx/>
                        <a:buFontTx/>
                        <a:buNone/>
                        <a:defRPr/>
                      </a:pPr>
                      <a:r>
                        <a:rPr lang="zh-CN" altLang="en-US" sz="1600" b="1" dirty="0" smtClean="0">
                          <a:solidFill>
                            <a:schemeClr val="tx1"/>
                          </a:solidFill>
                          <a:latin typeface="微软雅黑" panose="020B0503020204020204" pitchFamily="34" charset="-122"/>
                          <a:ea typeface="微软雅黑" panose="020B0503020204020204" pitchFamily="34" charset="-122"/>
                          <a:cs typeface="+mn-cs"/>
                          <a:sym typeface="+mn-ea"/>
                        </a:rPr>
                        <a:t>村庄房屋改造，并用于商业</a:t>
                      </a:r>
                      <a:r>
                        <a:rPr lang="zh-CN" altLang="en-US" sz="1600" b="1" dirty="0" smtClean="0">
                          <a:solidFill>
                            <a:schemeClr val="tx1"/>
                          </a:solidFill>
                          <a:latin typeface="微软雅黑" panose="020B0503020204020204" pitchFamily="34" charset="-122"/>
                          <a:ea typeface="微软雅黑" panose="020B0503020204020204" pitchFamily="34" charset="-122"/>
                          <a:cs typeface="+mn-cs"/>
                        </a:rPr>
                        <a:t>的方面</a:t>
                      </a:r>
                    </a:p>
                  </a:txBody>
                  <a:tcPr anchor="ctr"/>
                </a:tc>
              </a:tr>
              <a:tr h="2866541">
                <a:tc>
                  <a:txBody>
                    <a:bodyPr/>
                    <a:lstStyle/>
                    <a:p>
                      <a:endParaRPr lang="zh-CN" altLang="en-US" dirty="0"/>
                    </a:p>
                  </a:txBody>
                  <a:tcPr/>
                </a:tc>
                <a:tc>
                  <a:txBody>
                    <a:bodyPr/>
                    <a:lstStyle/>
                    <a:p>
                      <a:endParaRPr lang="zh-CN" altLang="en-US" dirty="0"/>
                    </a:p>
                  </a:txBody>
                  <a:tcPr/>
                </a:tc>
                <a:tc>
                  <a:txBody>
                    <a:bodyPr/>
                    <a:lstStyle/>
                    <a:p>
                      <a:endParaRPr lang="zh-CN" altLang="en-US" dirty="0"/>
                    </a:p>
                  </a:txBody>
                  <a:tcPr/>
                </a:tc>
              </a:tr>
              <a:tr h="978927">
                <a:tc>
                  <a:txBody>
                    <a:bodyPr/>
                    <a:lstStyle/>
                    <a:p>
                      <a:pPr marL="0" marR="0" lvl="0" indent="0" algn="l" defTabSz="1007745" rtl="0" eaLnBrk="1" fontAlgn="auto" latinLnBrk="0" hangingPunct="1">
                        <a:lnSpc>
                          <a:spcPct val="100000"/>
                        </a:lnSpc>
                        <a:spcBef>
                          <a:spcPts val="0"/>
                        </a:spcBef>
                        <a:spcAft>
                          <a:spcPts val="0"/>
                        </a:spcAft>
                        <a:buClrTx/>
                        <a:buSzTx/>
                        <a:buFontTx/>
                        <a:buNone/>
                        <a:defRPr/>
                      </a:pPr>
                      <a:endParaRPr lang="zh-CN" altLang="zh-CN" sz="1200" kern="100" dirty="0">
                        <a:latin typeface="微软雅黑" panose="020B0503020204020204" pitchFamily="34" charset="-122"/>
                        <a:ea typeface="微软雅黑" panose="020B0503020204020204" pitchFamily="34" charset="-122"/>
                        <a:cs typeface="Times New Roman" panose="02020603050405020304" pitchFamily="18" charset="0"/>
                      </a:endParaRPr>
                    </a:p>
                  </a:txBody>
                  <a:tcPr/>
                </a:tc>
                <a:tc>
                  <a:txBody>
                    <a:bodyPr/>
                    <a:lstStyle/>
                    <a:p>
                      <a:pPr marL="0" marR="0" lvl="0" indent="0" algn="l" defTabSz="1007745" rtl="0" eaLnBrk="1" fontAlgn="auto" latinLnBrk="0" hangingPunct="1">
                        <a:lnSpc>
                          <a:spcPct val="100000"/>
                        </a:lnSpc>
                        <a:spcBef>
                          <a:spcPts val="0"/>
                        </a:spcBef>
                        <a:spcAft>
                          <a:spcPts val="0"/>
                        </a:spcAft>
                        <a:buClrTx/>
                        <a:buSzTx/>
                        <a:buFontTx/>
                        <a:buNone/>
                        <a:defRPr/>
                      </a:pPr>
                      <a:r>
                        <a:rPr lang="zh-CN" altLang="en-US" sz="1600" kern="1200" dirty="0"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结论：问卷整理可知，村民对于建筑样式有一定需求；村民对村庄环境及污水处理等有些需求。</a:t>
                      </a:r>
                    </a:p>
                    <a:p>
                      <a:pPr marL="0" marR="0" lvl="0" indent="0" algn="l" defTabSz="1007745" rtl="0" eaLnBrk="1" fontAlgn="auto" latinLnBrk="0" hangingPunct="1">
                        <a:lnSpc>
                          <a:spcPct val="100000"/>
                        </a:lnSpc>
                        <a:spcBef>
                          <a:spcPts val="0"/>
                        </a:spcBef>
                        <a:spcAft>
                          <a:spcPts val="0"/>
                        </a:spcAft>
                        <a:buClrTx/>
                        <a:buSzTx/>
                        <a:buFontTx/>
                        <a:buNone/>
                        <a:defRPr/>
                      </a:pPr>
                      <a:endParaRPr lang="zh-CN" altLang="zh-CN" sz="1200" dirty="0">
                        <a:latin typeface="微软雅黑" panose="020B0503020204020204" pitchFamily="34" charset="-122"/>
                        <a:ea typeface="微软雅黑" panose="020B0503020204020204" pitchFamily="34" charset="-122"/>
                      </a:endParaRPr>
                    </a:p>
                  </a:txBody>
                  <a:tcPr/>
                </a:tc>
                <a:tc>
                  <a:txBody>
                    <a:bodyPr/>
                    <a:lstStyle/>
                    <a:p>
                      <a:pPr marL="0" marR="0" lvl="0" indent="0" algn="l" defTabSz="1007745" rtl="0" eaLnBrk="1" fontAlgn="auto" latinLnBrk="0" hangingPunct="1">
                        <a:lnSpc>
                          <a:spcPct val="100000"/>
                        </a:lnSpc>
                        <a:spcBef>
                          <a:spcPts val="0"/>
                        </a:spcBef>
                        <a:spcAft>
                          <a:spcPts val="0"/>
                        </a:spcAft>
                        <a:buClrTx/>
                        <a:buSzTx/>
                        <a:buFontTx/>
                        <a:buNone/>
                        <a:defRPr/>
                      </a:pPr>
                      <a:r>
                        <a:rPr lang="zh-CN" altLang="en-US" sz="1600" kern="1200" dirty="0"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结论：问卷整理可知，村民们愿意进行房屋改造进行，并用于商业，经营模式为出租或个人经营。</a:t>
                      </a:r>
                    </a:p>
                    <a:p>
                      <a:pPr marL="0" marR="0" lvl="0" indent="0" algn="l" defTabSz="1007745" rtl="0" eaLnBrk="1" fontAlgn="auto" latinLnBrk="0" hangingPunct="1">
                        <a:lnSpc>
                          <a:spcPct val="100000"/>
                        </a:lnSpc>
                        <a:spcBef>
                          <a:spcPts val="0"/>
                        </a:spcBef>
                        <a:spcAft>
                          <a:spcPts val="0"/>
                        </a:spcAft>
                        <a:buClrTx/>
                        <a:buSzTx/>
                        <a:buFontTx/>
                        <a:buNone/>
                        <a:defRPr/>
                      </a:pPr>
                      <a:endParaRPr lang="zh-CN" altLang="en-US" sz="1200" b="0" dirty="0">
                        <a:latin typeface="微软雅黑" panose="020B0503020204020204" pitchFamily="34" charset="-122"/>
                        <a:ea typeface="微软雅黑" panose="020B0503020204020204" pitchFamily="34" charset="-122"/>
                      </a:endParaRPr>
                    </a:p>
                  </a:txBody>
                  <a:tcPr/>
                </a:tc>
              </a:tr>
            </a:tbl>
          </a:graphicData>
        </a:graphic>
      </p:graphicFrame>
      <p:graphicFrame>
        <p:nvGraphicFramePr>
          <p:cNvPr id="9" name="图表 9"/>
          <p:cNvGraphicFramePr>
            <a:graphicFrameLocks/>
          </p:cNvGraphicFramePr>
          <p:nvPr/>
        </p:nvGraphicFramePr>
        <p:xfrm>
          <a:off x="573088" y="2120900"/>
          <a:ext cx="5743575" cy="2673350"/>
        </p:xfrm>
        <a:graphic>
          <a:graphicData uri="http://schemas.openxmlformats.org/presentationml/2006/ole">
            <p:oleObj spid="_x0000_s326658" name="Worksheet" r:id="rId3" imgW="5743567" imgH="2676457" progId="Excel.Sheet.8">
              <p:embed/>
            </p:oleObj>
          </a:graphicData>
        </a:graphic>
      </p:graphicFrame>
      <p:graphicFrame>
        <p:nvGraphicFramePr>
          <p:cNvPr id="10" name="图表 10"/>
          <p:cNvGraphicFramePr>
            <a:graphicFrameLocks/>
          </p:cNvGraphicFramePr>
          <p:nvPr/>
        </p:nvGraphicFramePr>
        <p:xfrm>
          <a:off x="6653213" y="2100263"/>
          <a:ext cx="7175500" cy="2184400"/>
        </p:xfrm>
        <a:graphic>
          <a:graphicData uri="http://schemas.openxmlformats.org/presentationml/2006/ole">
            <p:oleObj spid="_x0000_s326659" name="Worksheet" r:id="rId4" imgW="7172300" imgH="2181157" progId="Excel.Sheet.8">
              <p:embed/>
            </p:oleObj>
          </a:graphicData>
        </a:graphic>
      </p:graphicFrame>
      <p:graphicFrame>
        <p:nvGraphicFramePr>
          <p:cNvPr id="11" name="图表 11"/>
          <p:cNvGraphicFramePr>
            <a:graphicFrameLocks/>
          </p:cNvGraphicFramePr>
          <p:nvPr/>
        </p:nvGraphicFramePr>
        <p:xfrm>
          <a:off x="554038" y="6356350"/>
          <a:ext cx="5467350" cy="2524125"/>
        </p:xfrm>
        <a:graphic>
          <a:graphicData uri="http://schemas.openxmlformats.org/presentationml/2006/ole">
            <p:oleObj spid="_x0000_s326660" name="Worksheet" r:id="rId5" imgW="5467221" imgH="2524057" progId="Excel.Sheet.8">
              <p:embed/>
            </p:oleObj>
          </a:graphicData>
        </a:graphic>
      </p:graphicFrame>
      <p:graphicFrame>
        <p:nvGraphicFramePr>
          <p:cNvPr id="12" name="图表 12"/>
          <p:cNvGraphicFramePr>
            <a:graphicFrameLocks/>
          </p:cNvGraphicFramePr>
          <p:nvPr/>
        </p:nvGraphicFramePr>
        <p:xfrm>
          <a:off x="6316663" y="6432550"/>
          <a:ext cx="4494212" cy="2165350"/>
        </p:xfrm>
        <a:graphic>
          <a:graphicData uri="http://schemas.openxmlformats.org/presentationml/2006/ole">
            <p:oleObj spid="_x0000_s326661" name="Worksheet" r:id="rId6" imgW="4495823" imgH="2162243" progId="Excel.Sheet.8">
              <p:embed/>
            </p:oleObj>
          </a:graphicData>
        </a:graphic>
      </p:graphicFrame>
      <p:graphicFrame>
        <p:nvGraphicFramePr>
          <p:cNvPr id="13" name="图表 13"/>
          <p:cNvGraphicFramePr>
            <a:graphicFrameLocks/>
          </p:cNvGraphicFramePr>
          <p:nvPr/>
        </p:nvGraphicFramePr>
        <p:xfrm>
          <a:off x="10756900" y="6432550"/>
          <a:ext cx="3898900" cy="2498725"/>
        </p:xfrm>
        <a:graphic>
          <a:graphicData uri="http://schemas.openxmlformats.org/presentationml/2006/ole">
            <p:oleObj spid="_x0000_s326662" name="Worksheet" r:id="rId7" imgW="3895857" imgH="2495685" progId="Excel.Sheet.8">
              <p:embed/>
            </p:oleObj>
          </a:graphicData>
        </a:graphic>
      </p:graphicFrame>
      <p:sp>
        <p:nvSpPr>
          <p:cNvPr id="14" name="矩形 14"/>
          <p:cNvSpPr>
            <a:spLocks noChangeArrowheads="1"/>
          </p:cNvSpPr>
          <p:nvPr/>
        </p:nvSpPr>
        <p:spPr bwMode="auto">
          <a:xfrm>
            <a:off x="595763" y="9234338"/>
            <a:ext cx="5702300" cy="830262"/>
          </a:xfrm>
          <a:prstGeom prst="rect">
            <a:avLst/>
          </a:prstGeom>
          <a:noFill/>
          <a:ln w="9525">
            <a:noFill/>
            <a:miter lim="800000"/>
          </a:ln>
        </p:spPr>
        <p:txBody>
          <a:bodyPr>
            <a:spAutoFit/>
          </a:bodyPr>
          <a:lstStyle/>
          <a:p>
            <a:pPr defTabSz="1006475"/>
            <a:r>
              <a:rPr lang="zh-CN" altLang="en-US" sz="1600" dirty="0">
                <a:latin typeface="微软雅黑" panose="020B0503020204020204" pitchFamily="34" charset="-122"/>
                <a:ea typeface="微软雅黑" panose="020B0503020204020204" pitchFamily="34" charset="-122"/>
              </a:rPr>
              <a:t>结论：问卷整理可知，近年来村庄进行了人居环境整治和经济带动，对于村庄风貌环境和水电路等基础设施投入了大量的精力，人居环境整治成果村民普遍满意。</a:t>
            </a:r>
          </a:p>
        </p:txBody>
      </p:sp>
      <p:sp>
        <p:nvSpPr>
          <p:cNvPr id="15" name="矩形 1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2.5</a:t>
            </a:r>
            <a:endParaRPr lang="en-US" altLang="zh-CN" sz="3200" b="1" dirty="0">
              <a:solidFill>
                <a:schemeClr val="bg1"/>
              </a:solidFill>
              <a:latin typeface="微软雅黑" panose="020B0503020204020204" charset="-122"/>
              <a:ea typeface="微软雅黑" panose="020B0503020204020204" charset="-122"/>
            </a:endParaRPr>
          </a:p>
        </p:txBody>
      </p:sp>
      <p:sp>
        <p:nvSpPr>
          <p:cNvPr id="16" name="TextBox 8"/>
          <p:cNvSpPr txBox="1"/>
          <p:nvPr/>
        </p:nvSpPr>
        <p:spPr>
          <a:xfrm>
            <a:off x="934939" y="233338"/>
            <a:ext cx="3096344"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民意诉求</a:t>
            </a:r>
          </a:p>
        </p:txBody>
      </p:sp>
    </p:spTree>
    <p:extLst>
      <p:ext uri="{BB962C8B-B14F-4D97-AF65-F5344CB8AC3E}">
        <p14:creationId xmlns:p14="http://schemas.microsoft.com/office/powerpoint/2010/main" xmlns="" val="2327767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nvSpPr>
        <p:spPr>
          <a:xfrm>
            <a:off x="7271643" y="1457474"/>
            <a:ext cx="7488832" cy="8568952"/>
          </a:xfrm>
          <a:prstGeom prst="rect">
            <a:avLst/>
          </a:prstGeom>
          <a:solidFill>
            <a:srgbClr val="F2DC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358875" y="1601490"/>
            <a:ext cx="1440160" cy="18002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4400" b="1" dirty="0" smtClean="0">
                <a:latin typeface="微软雅黑" pitchFamily="34" charset="-122"/>
                <a:ea typeface="微软雅黑" pitchFamily="34" charset="-122"/>
              </a:rPr>
              <a:t>布局</a:t>
            </a:r>
            <a:endParaRPr lang="zh-CN" altLang="en-US" sz="4400" b="1" dirty="0">
              <a:latin typeface="微软雅黑" pitchFamily="34" charset="-122"/>
              <a:ea typeface="微软雅黑" pitchFamily="34" charset="-122"/>
            </a:endParaRPr>
          </a:p>
        </p:txBody>
      </p:sp>
      <p:sp>
        <p:nvSpPr>
          <p:cNvPr id="17" name="矩形 16"/>
          <p:cNvSpPr/>
          <p:nvPr/>
        </p:nvSpPr>
        <p:spPr>
          <a:xfrm>
            <a:off x="358875" y="3761730"/>
            <a:ext cx="1440160" cy="1800200"/>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4400" b="1" dirty="0" smtClean="0">
                <a:latin typeface="微软雅黑" pitchFamily="34" charset="-122"/>
                <a:ea typeface="微软雅黑" pitchFamily="34" charset="-122"/>
              </a:rPr>
              <a:t>产业</a:t>
            </a:r>
            <a:endParaRPr lang="zh-CN" altLang="en-US" sz="4400" b="1" dirty="0">
              <a:latin typeface="微软雅黑" pitchFamily="34" charset="-122"/>
              <a:ea typeface="微软雅黑" pitchFamily="34" charset="-122"/>
            </a:endParaRPr>
          </a:p>
        </p:txBody>
      </p:sp>
      <p:sp>
        <p:nvSpPr>
          <p:cNvPr id="18" name="矩形 17"/>
          <p:cNvSpPr/>
          <p:nvPr/>
        </p:nvSpPr>
        <p:spPr>
          <a:xfrm>
            <a:off x="358875" y="5849962"/>
            <a:ext cx="1440160" cy="180020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4400" b="1" dirty="0" smtClean="0">
                <a:latin typeface="微软雅黑" pitchFamily="34" charset="-122"/>
                <a:ea typeface="微软雅黑" pitchFamily="34" charset="-122"/>
              </a:rPr>
              <a:t>设施</a:t>
            </a:r>
          </a:p>
        </p:txBody>
      </p:sp>
      <p:sp>
        <p:nvSpPr>
          <p:cNvPr id="19" name="矩形 18"/>
          <p:cNvSpPr/>
          <p:nvPr/>
        </p:nvSpPr>
        <p:spPr>
          <a:xfrm>
            <a:off x="358875" y="8010202"/>
            <a:ext cx="1440160" cy="18002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4400" b="1" dirty="0" smtClean="0">
                <a:latin typeface="微软雅黑" pitchFamily="34" charset="-122"/>
                <a:ea typeface="微软雅黑" pitchFamily="34" charset="-122"/>
              </a:rPr>
              <a:t>环境</a:t>
            </a:r>
          </a:p>
        </p:txBody>
      </p:sp>
      <p:grpSp>
        <p:nvGrpSpPr>
          <p:cNvPr id="32" name="组合 31"/>
          <p:cNvGrpSpPr/>
          <p:nvPr/>
        </p:nvGrpSpPr>
        <p:grpSpPr>
          <a:xfrm>
            <a:off x="358875" y="1457474"/>
            <a:ext cx="14401600" cy="8568952"/>
            <a:chOff x="643686" y="1529482"/>
            <a:chExt cx="14044778" cy="8568952"/>
          </a:xfrm>
        </p:grpSpPr>
        <p:cxnSp>
          <p:nvCxnSpPr>
            <p:cNvPr id="22" name="直接连接符 21"/>
            <p:cNvCxnSpPr/>
            <p:nvPr/>
          </p:nvCxnSpPr>
          <p:spPr>
            <a:xfrm>
              <a:off x="643806" y="1529482"/>
              <a:ext cx="140414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643806" y="3689722"/>
              <a:ext cx="140414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643686" y="5777954"/>
              <a:ext cx="140414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643806" y="7938194"/>
              <a:ext cx="140414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647027" y="10098434"/>
              <a:ext cx="140414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1799035" y="1519897"/>
            <a:ext cx="5472608" cy="1754326"/>
          </a:xfrm>
          <a:prstGeom prst="rect">
            <a:avLst/>
          </a:prstGeom>
        </p:spPr>
        <p:txBody>
          <a:bodyPr wrap="square">
            <a:spAutoFit/>
          </a:bodyPr>
          <a:lstStyle/>
          <a:p>
            <a:pPr indent="450850">
              <a:lnSpc>
                <a:spcPct val="150000"/>
              </a:lnSpc>
            </a:pPr>
            <a:r>
              <a:rPr lang="zh-CN" altLang="en-US" b="1" dirty="0" smtClean="0">
                <a:latin typeface="微软雅黑" pitchFamily="34" charset="-122"/>
                <a:ea typeface="微软雅黑" pitchFamily="34" charset="-122"/>
              </a:rPr>
              <a:t>村庄中部空地较多，可进一步开发利用</a:t>
            </a:r>
            <a:endParaRPr lang="en-US" altLang="zh-CN" b="1" dirty="0" smtClean="0">
              <a:latin typeface="微软雅黑" pitchFamily="34" charset="-122"/>
              <a:ea typeface="微软雅黑" pitchFamily="34" charset="-122"/>
            </a:endParaRPr>
          </a:p>
          <a:p>
            <a:pPr indent="450850">
              <a:lnSpc>
                <a:spcPct val="150000"/>
              </a:lnSpc>
            </a:pPr>
            <a:r>
              <a:rPr lang="zh-CN" altLang="en-US" dirty="0" smtClean="0">
                <a:latin typeface="微软雅黑" pitchFamily="34" charset="-122"/>
                <a:ea typeface="微软雅黑" pitchFamily="34" charset="-122"/>
              </a:rPr>
              <a:t>村庄镇区周边以及主要道路沿线有大面积空地上位利用，未来可结合上位规划增加集体经营性建设用地，落实产业项目，提高土地利用效率。</a:t>
            </a:r>
            <a:endParaRPr lang="zh-CN" altLang="en-US" dirty="0">
              <a:latin typeface="微软雅黑" pitchFamily="34" charset="-122"/>
              <a:ea typeface="微软雅黑" pitchFamily="34" charset="-122"/>
            </a:endParaRPr>
          </a:p>
        </p:txBody>
      </p:sp>
      <p:sp>
        <p:nvSpPr>
          <p:cNvPr id="28" name="矩形 27"/>
          <p:cNvSpPr/>
          <p:nvPr/>
        </p:nvSpPr>
        <p:spPr>
          <a:xfrm>
            <a:off x="1943052" y="3735596"/>
            <a:ext cx="5328591" cy="1754326"/>
          </a:xfrm>
          <a:prstGeom prst="rect">
            <a:avLst/>
          </a:prstGeom>
        </p:spPr>
        <p:txBody>
          <a:bodyPr wrap="square">
            <a:spAutoFit/>
          </a:bodyPr>
          <a:lstStyle/>
          <a:p>
            <a:pPr indent="450850">
              <a:lnSpc>
                <a:spcPct val="150000"/>
              </a:lnSpc>
            </a:pPr>
            <a:r>
              <a:rPr lang="zh-CN" altLang="en-US" b="1" dirty="0" smtClean="0">
                <a:latin typeface="微软雅黑" pitchFamily="34" charset="-122"/>
                <a:ea typeface="微软雅黑" pitchFamily="34" charset="-122"/>
              </a:rPr>
              <a:t>一产为核心，二产初兴起、三产有基础</a:t>
            </a:r>
          </a:p>
          <a:p>
            <a:pPr indent="450850">
              <a:lnSpc>
                <a:spcPct val="150000"/>
              </a:lnSpc>
            </a:pPr>
            <a:r>
              <a:rPr lang="zh-CN" altLang="en-US" dirty="0" smtClean="0">
                <a:latin typeface="微软雅黑" pitchFamily="34" charset="-122"/>
                <a:ea typeface="微软雅黑" pitchFamily="34" charset="-122"/>
              </a:rPr>
              <a:t>一产特色种植有天麻、茯苓等中药材种植。二产以农产品加工为主。旅游业有优越的红色文化资源，但是开发力度不够。</a:t>
            </a:r>
            <a:endParaRPr lang="zh-CN" altLang="en-US" dirty="0">
              <a:latin typeface="微软雅黑" pitchFamily="34" charset="-122"/>
              <a:ea typeface="微软雅黑" pitchFamily="34" charset="-122"/>
            </a:endParaRPr>
          </a:p>
        </p:txBody>
      </p:sp>
      <p:sp>
        <p:nvSpPr>
          <p:cNvPr id="29" name="矩形 28"/>
          <p:cNvSpPr/>
          <p:nvPr/>
        </p:nvSpPr>
        <p:spPr>
          <a:xfrm>
            <a:off x="1943052" y="5705946"/>
            <a:ext cx="5328591" cy="1754326"/>
          </a:xfrm>
          <a:prstGeom prst="rect">
            <a:avLst/>
          </a:prstGeom>
        </p:spPr>
        <p:txBody>
          <a:bodyPr wrap="square">
            <a:spAutoFit/>
          </a:bodyPr>
          <a:lstStyle/>
          <a:p>
            <a:pPr indent="450850">
              <a:lnSpc>
                <a:spcPct val="150000"/>
              </a:lnSpc>
            </a:pPr>
            <a:r>
              <a:rPr lang="zh-CN" altLang="en-US" b="1" dirty="0" smtClean="0">
                <a:latin typeface="微软雅黑" pitchFamily="34" charset="-122"/>
                <a:ea typeface="微软雅黑" pitchFamily="34" charset="-122"/>
              </a:rPr>
              <a:t>较为完善，但仍需提升</a:t>
            </a:r>
            <a:endParaRPr lang="en-US" altLang="zh-CN" b="1" dirty="0" smtClean="0">
              <a:latin typeface="微软雅黑" pitchFamily="34" charset="-122"/>
              <a:ea typeface="微软雅黑" pitchFamily="34" charset="-122"/>
            </a:endParaRPr>
          </a:p>
          <a:p>
            <a:pPr indent="450850">
              <a:lnSpc>
                <a:spcPct val="150000"/>
              </a:lnSpc>
            </a:pPr>
            <a:r>
              <a:rPr lang="zh-CN" altLang="en-US" dirty="0" smtClean="0">
                <a:latin typeface="微软雅黑" pitchFamily="34" charset="-122"/>
                <a:ea typeface="微软雅黑" pitchFamily="34" charset="-122"/>
              </a:rPr>
              <a:t>公共服务设施镇区共享，但需要进一步提升优化。公用设施基本全覆盖，但部分自然村设施仍需补充。道路整体畅通，但仍需新建以及改造。</a:t>
            </a:r>
            <a:endParaRPr lang="zh-CN" altLang="en-US" dirty="0">
              <a:latin typeface="微软雅黑" pitchFamily="34" charset="-122"/>
              <a:ea typeface="微软雅黑" pitchFamily="34" charset="-122"/>
            </a:endParaRPr>
          </a:p>
        </p:txBody>
      </p:sp>
      <p:sp>
        <p:nvSpPr>
          <p:cNvPr id="33" name="矩形 32"/>
          <p:cNvSpPr/>
          <p:nvPr/>
        </p:nvSpPr>
        <p:spPr>
          <a:xfrm>
            <a:off x="1943052" y="8010202"/>
            <a:ext cx="5328591" cy="1615827"/>
          </a:xfrm>
          <a:prstGeom prst="rect">
            <a:avLst/>
          </a:prstGeom>
        </p:spPr>
        <p:txBody>
          <a:bodyPr wrap="square">
            <a:spAutoFit/>
          </a:bodyPr>
          <a:lstStyle/>
          <a:p>
            <a:r>
              <a:rPr lang="zh-CN" altLang="en-US" b="1" dirty="0" smtClean="0">
                <a:latin typeface="微软雅黑" pitchFamily="34" charset="-122"/>
                <a:ea typeface="微软雅黑" pitchFamily="34" charset="-122"/>
              </a:rPr>
              <a:t>村庄生态环境较优，村庄内部环境有待提升</a:t>
            </a:r>
          </a:p>
          <a:p>
            <a:pPr indent="450850">
              <a:lnSpc>
                <a:spcPct val="150000"/>
              </a:lnSpc>
            </a:pPr>
            <a:r>
              <a:rPr lang="zh-CN" altLang="en-US" dirty="0" smtClean="0">
                <a:latin typeface="微软雅黑" pitchFamily="34" charset="-122"/>
                <a:ea typeface="微软雅黑" pitchFamily="34" charset="-122"/>
              </a:rPr>
              <a:t>生态格局较好，水系水面覆盖率较高，但部分村小组内部林草丛生，无人管理，风貌较差。道路风貌一般</a:t>
            </a:r>
            <a:r>
              <a:rPr lang="en-US" altLang="zh-CN" dirty="0" smtClean="0">
                <a:latin typeface="微软雅黑" pitchFamily="34" charset="-122"/>
                <a:ea typeface="微软雅黑" pitchFamily="34" charset="-122"/>
              </a:rPr>
              <a:t>,</a:t>
            </a:r>
            <a:r>
              <a:rPr lang="zh-CN" altLang="en-US" dirty="0" smtClean="0">
                <a:latin typeface="微软雅黑" pitchFamily="34" charset="-122"/>
                <a:ea typeface="微软雅黑" pitchFamily="34" charset="-122"/>
              </a:rPr>
              <a:t>。</a:t>
            </a:r>
          </a:p>
        </p:txBody>
      </p:sp>
      <p:pic>
        <p:nvPicPr>
          <p:cNvPr id="35" name="图片 34"/>
          <p:cNvPicPr>
            <a:picLocks noChangeAspect="1"/>
          </p:cNvPicPr>
          <p:nvPr/>
        </p:nvPicPr>
        <p:blipFill>
          <a:blip r:embed="rId2" cstate="print"/>
          <a:stretch>
            <a:fillRect/>
          </a:stretch>
        </p:blipFill>
        <p:spPr>
          <a:xfrm>
            <a:off x="9912203" y="8082410"/>
            <a:ext cx="2400000" cy="1800000"/>
          </a:xfrm>
          <a:prstGeom prst="rect">
            <a:avLst/>
          </a:prstGeom>
        </p:spPr>
      </p:pic>
      <p:pic>
        <p:nvPicPr>
          <p:cNvPr id="36" name="图片 35"/>
          <p:cNvPicPr>
            <a:picLocks noChangeAspect="1"/>
          </p:cNvPicPr>
          <p:nvPr/>
        </p:nvPicPr>
        <p:blipFill>
          <a:blip r:embed="rId3" cstate="print"/>
          <a:stretch>
            <a:fillRect/>
          </a:stretch>
        </p:blipFill>
        <p:spPr>
          <a:xfrm>
            <a:off x="7415659" y="8082210"/>
            <a:ext cx="2400266" cy="1800200"/>
          </a:xfrm>
          <a:prstGeom prst="rect">
            <a:avLst/>
          </a:prstGeom>
        </p:spPr>
      </p:pic>
      <p:pic>
        <p:nvPicPr>
          <p:cNvPr id="37" name="图片 36"/>
          <p:cNvPicPr>
            <a:picLocks noChangeAspect="1"/>
          </p:cNvPicPr>
          <p:nvPr/>
        </p:nvPicPr>
        <p:blipFill>
          <a:blip r:embed="rId4" cstate="print"/>
          <a:stretch>
            <a:fillRect/>
          </a:stretch>
        </p:blipFill>
        <p:spPr>
          <a:xfrm>
            <a:off x="11088067" y="1551985"/>
            <a:ext cx="3672408" cy="2065729"/>
          </a:xfrm>
          <a:prstGeom prst="rect">
            <a:avLst/>
          </a:prstGeom>
        </p:spPr>
      </p:pic>
      <p:pic>
        <p:nvPicPr>
          <p:cNvPr id="38" name="图片 37"/>
          <p:cNvPicPr>
            <a:picLocks noChangeAspect="1"/>
          </p:cNvPicPr>
          <p:nvPr/>
        </p:nvPicPr>
        <p:blipFill>
          <a:blip r:embed="rId5" cstate="print"/>
          <a:stretch>
            <a:fillRect/>
          </a:stretch>
        </p:blipFill>
        <p:spPr>
          <a:xfrm>
            <a:off x="7391923" y="3761730"/>
            <a:ext cx="2400000" cy="1872208"/>
          </a:xfrm>
          <a:prstGeom prst="rect">
            <a:avLst/>
          </a:prstGeom>
        </p:spPr>
      </p:pic>
      <p:sp>
        <p:nvSpPr>
          <p:cNvPr id="30" name="矩形 29"/>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2.6</a:t>
            </a:r>
            <a:endParaRPr lang="en-US" altLang="zh-CN" sz="3200" b="1" dirty="0">
              <a:solidFill>
                <a:schemeClr val="bg1"/>
              </a:solidFill>
              <a:latin typeface="微软雅黑" panose="020B0503020204020204" charset="-122"/>
              <a:ea typeface="微软雅黑" panose="020B0503020204020204" charset="-122"/>
            </a:endParaRPr>
          </a:p>
        </p:txBody>
      </p:sp>
      <p:sp>
        <p:nvSpPr>
          <p:cNvPr id="31" name="TextBox 8"/>
          <p:cNvSpPr txBox="1"/>
          <p:nvPr/>
        </p:nvSpPr>
        <p:spPr>
          <a:xfrm>
            <a:off x="1150963" y="233338"/>
            <a:ext cx="3096344"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现状小结</a:t>
            </a:r>
          </a:p>
        </p:txBody>
      </p:sp>
      <p:pic>
        <p:nvPicPr>
          <p:cNvPr id="47" name="图片 46"/>
          <p:cNvPicPr>
            <a:picLocks noChangeAspect="1"/>
          </p:cNvPicPr>
          <p:nvPr/>
        </p:nvPicPr>
        <p:blipFill>
          <a:blip r:embed="rId6" cstate="print"/>
          <a:stretch>
            <a:fillRect/>
          </a:stretch>
        </p:blipFill>
        <p:spPr>
          <a:xfrm>
            <a:off x="7343651" y="1551985"/>
            <a:ext cx="3672408" cy="2065729"/>
          </a:xfrm>
          <a:prstGeom prst="rect">
            <a:avLst/>
          </a:prstGeom>
        </p:spPr>
      </p:pic>
      <p:pic>
        <p:nvPicPr>
          <p:cNvPr id="48" name="Picture 2" descr="https://so1.360tres.com/t0130995ee1b2206751.jpg"/>
          <p:cNvPicPr>
            <a:picLocks noChangeAspect="1" noChangeArrowheads="1"/>
          </p:cNvPicPr>
          <p:nvPr/>
        </p:nvPicPr>
        <p:blipFill>
          <a:blip r:embed="rId7" cstate="print"/>
          <a:srcRect/>
          <a:stretch>
            <a:fillRect/>
          </a:stretch>
        </p:blipFill>
        <p:spPr bwMode="auto">
          <a:xfrm>
            <a:off x="9863931" y="3689722"/>
            <a:ext cx="2591941" cy="1944216"/>
          </a:xfrm>
          <a:prstGeom prst="rect">
            <a:avLst/>
          </a:prstGeom>
          <a:noFill/>
        </p:spPr>
      </p:pic>
      <p:pic>
        <p:nvPicPr>
          <p:cNvPr id="454658" name="Picture 2" descr="https://p5.ssl.qhimgs1.com/t0149fb55c80219e475.jpg"/>
          <p:cNvPicPr>
            <a:picLocks noChangeAspect="1" noChangeArrowheads="1"/>
          </p:cNvPicPr>
          <p:nvPr/>
        </p:nvPicPr>
        <p:blipFill>
          <a:blip r:embed="rId8" cstate="print"/>
          <a:srcRect/>
          <a:stretch>
            <a:fillRect/>
          </a:stretch>
        </p:blipFill>
        <p:spPr bwMode="auto">
          <a:xfrm>
            <a:off x="12528227" y="3689722"/>
            <a:ext cx="2232248" cy="1944216"/>
          </a:xfrm>
          <a:prstGeom prst="rect">
            <a:avLst/>
          </a:prstGeom>
          <a:noFill/>
        </p:spPr>
      </p:pic>
      <p:grpSp>
        <p:nvGrpSpPr>
          <p:cNvPr id="53" name="组合 52"/>
          <p:cNvGrpSpPr/>
          <p:nvPr/>
        </p:nvGrpSpPr>
        <p:grpSpPr>
          <a:xfrm>
            <a:off x="7415659" y="5777954"/>
            <a:ext cx="7344816" cy="1944216"/>
            <a:chOff x="7415659" y="5777954"/>
            <a:chExt cx="7920790" cy="1944216"/>
          </a:xfrm>
        </p:grpSpPr>
        <p:pic>
          <p:nvPicPr>
            <p:cNvPr id="50" name="Picture 1" descr="F:\2024年项目\金寨现状照片\金寨现状照片\IMG_20240302_153750.jpg"/>
            <p:cNvPicPr>
              <a:picLocks noChangeAspect="1" noChangeArrowheads="1"/>
            </p:cNvPicPr>
            <p:nvPr/>
          </p:nvPicPr>
          <p:blipFill>
            <a:blip r:embed="rId9" cstate="print"/>
            <a:srcRect/>
            <a:stretch>
              <a:fillRect/>
            </a:stretch>
          </p:blipFill>
          <p:spPr bwMode="auto">
            <a:xfrm>
              <a:off x="7415659" y="5777954"/>
              <a:ext cx="2592288" cy="1944216"/>
            </a:xfrm>
            <a:prstGeom prst="rect">
              <a:avLst/>
            </a:prstGeom>
            <a:noFill/>
          </p:spPr>
        </p:pic>
        <p:pic>
          <p:nvPicPr>
            <p:cNvPr id="51" name="Picture 2" descr="F:\2024年项目\金寨现状照片\金寨现状照片\IMG_20240302_153801.jpg"/>
            <p:cNvPicPr>
              <a:picLocks noChangeAspect="1" noChangeArrowheads="1"/>
            </p:cNvPicPr>
            <p:nvPr/>
          </p:nvPicPr>
          <p:blipFill>
            <a:blip r:embed="rId10" cstate="print"/>
            <a:srcRect/>
            <a:stretch>
              <a:fillRect/>
            </a:stretch>
          </p:blipFill>
          <p:spPr bwMode="auto">
            <a:xfrm>
              <a:off x="10079955" y="5777954"/>
              <a:ext cx="2592000" cy="1944000"/>
            </a:xfrm>
            <a:prstGeom prst="rect">
              <a:avLst/>
            </a:prstGeom>
            <a:noFill/>
          </p:spPr>
        </p:pic>
        <p:pic>
          <p:nvPicPr>
            <p:cNvPr id="52" name="Picture 3" descr="F:\2024年项目\金寨现状照片\金寨现状照片\IMG_20240302_113053.jpg"/>
            <p:cNvPicPr>
              <a:picLocks noChangeAspect="1" noChangeArrowheads="1"/>
            </p:cNvPicPr>
            <p:nvPr/>
          </p:nvPicPr>
          <p:blipFill>
            <a:blip r:embed="rId11" cstate="print"/>
            <a:srcRect/>
            <a:stretch>
              <a:fillRect/>
            </a:stretch>
          </p:blipFill>
          <p:spPr bwMode="auto">
            <a:xfrm>
              <a:off x="12744449" y="5777954"/>
              <a:ext cx="2592000" cy="1944000"/>
            </a:xfrm>
            <a:prstGeom prst="rect">
              <a:avLst/>
            </a:prstGeom>
            <a:noFill/>
          </p:spPr>
        </p:pic>
      </p:grpSp>
      <p:pic>
        <p:nvPicPr>
          <p:cNvPr id="54" name="图片 53"/>
          <p:cNvPicPr>
            <a:picLocks noChangeAspect="1"/>
          </p:cNvPicPr>
          <p:nvPr/>
        </p:nvPicPr>
        <p:blipFill>
          <a:blip r:embed="rId12" cstate="print"/>
          <a:stretch>
            <a:fillRect/>
          </a:stretch>
        </p:blipFill>
        <p:spPr>
          <a:xfrm>
            <a:off x="12384211" y="8082210"/>
            <a:ext cx="2400000" cy="1800000"/>
          </a:xfrm>
          <a:prstGeom prst="rect">
            <a:avLst/>
          </a:prstGeom>
        </p:spPr>
      </p:pic>
    </p:spTree>
    <p:extLst>
      <p:ext uri="{BB962C8B-B14F-4D97-AF65-F5344CB8AC3E}">
        <p14:creationId xmlns:p14="http://schemas.microsoft.com/office/powerpoint/2010/main" xmlns="" val="23277674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0" y="0"/>
            <a:ext cx="15119350" cy="106918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Picture 1" descr="F:\2024年项目\金寨航拍\1\汤加汇\DJI_0063.JPG"/>
          <p:cNvPicPr>
            <a:picLocks noChangeAspect="1" noChangeArrowheads="1"/>
          </p:cNvPicPr>
          <p:nvPr/>
        </p:nvPicPr>
        <p:blipFill>
          <a:blip r:embed="rId3" cstate="print">
            <a:lum contrast="-10000"/>
          </a:blip>
          <a:srcRect l="56810"/>
          <a:stretch>
            <a:fillRect/>
          </a:stretch>
        </p:blipFill>
        <p:spPr bwMode="auto">
          <a:xfrm>
            <a:off x="0" y="-1"/>
            <a:ext cx="8209467" cy="10691813"/>
          </a:xfrm>
          <a:prstGeom prst="rect">
            <a:avLst/>
          </a:prstGeom>
          <a:noFill/>
        </p:spPr>
      </p:pic>
      <p:sp>
        <p:nvSpPr>
          <p:cNvPr id="8" name="TextBox 7"/>
          <p:cNvSpPr txBox="1"/>
          <p:nvPr/>
        </p:nvSpPr>
        <p:spPr>
          <a:xfrm>
            <a:off x="9431883" y="3593465"/>
            <a:ext cx="4807357" cy="641615"/>
          </a:xfrm>
          <a:prstGeom prst="rect">
            <a:avLst/>
          </a:prstGeom>
          <a:solidFill>
            <a:schemeClr val="accent2">
              <a:lumMod val="60000"/>
              <a:lumOff val="40000"/>
            </a:schemeClr>
          </a:solidFill>
          <a:ln>
            <a:noFill/>
          </a:ln>
        </p:spPr>
        <p:txBody>
          <a:bodyPr wrap="square" lIns="208689" tIns="104345" rIns="208689" bIns="104345" rtlCol="0">
            <a:spAutoFit/>
          </a:bodyPr>
          <a:lstStyle/>
          <a:p>
            <a:pPr lvl="0" algn="ctr"/>
            <a:r>
              <a:rPr lang="zh-CN" altLang="en-US" sz="2800" b="1" dirty="0" smtClean="0">
                <a:solidFill>
                  <a:srgbClr val="C00000"/>
                </a:solidFill>
                <a:latin typeface="微软雅黑" panose="020B0503020204020204" charset="-122"/>
                <a:ea typeface="微软雅黑" panose="020B0503020204020204" charset="-122"/>
                <a:sym typeface="+mn-ea"/>
              </a:rPr>
              <a:t>三、总体定位及规模预测</a:t>
            </a:r>
            <a:endParaRPr lang="zh-CN" altLang="en-US" sz="2800" b="1" dirty="0">
              <a:solidFill>
                <a:srgbClr val="C00000"/>
              </a:solidFill>
              <a:latin typeface="微软雅黑" panose="020B0503020204020204" charset="-122"/>
              <a:ea typeface="微软雅黑" panose="020B0503020204020204" charset="-122"/>
              <a:sym typeface="+mn-ea"/>
            </a:endParaRPr>
          </a:p>
        </p:txBody>
      </p:sp>
      <p:sp>
        <p:nvSpPr>
          <p:cNvPr id="9" name="TextBox 8"/>
          <p:cNvSpPr txBox="1"/>
          <p:nvPr/>
        </p:nvSpPr>
        <p:spPr>
          <a:xfrm>
            <a:off x="10528300" y="4553818"/>
            <a:ext cx="3714115" cy="2239297"/>
          </a:xfrm>
          <a:prstGeom prst="rect">
            <a:avLst/>
          </a:prstGeom>
          <a:noFill/>
          <a:ln>
            <a:solidFill>
              <a:schemeClr val="bg1"/>
            </a:solidFill>
          </a:ln>
        </p:spPr>
        <p:txBody>
          <a:bodyPr wrap="square" lIns="208689" tIns="104345" rIns="208689" bIns="104345" rtlCol="0" anchor="ctr" anchorCtr="0">
            <a:spAutoFit/>
          </a:bodyPr>
          <a:lstStyle/>
          <a:p>
            <a:pPr lvl="0">
              <a:lnSpc>
                <a:spcPct val="150000"/>
              </a:lnSpc>
            </a:pPr>
            <a:r>
              <a:rPr lang="en-US" altLang="zh-CN" dirty="0" smtClean="0">
                <a:latin typeface="微软雅黑" panose="020B0503020204020204" charset="-122"/>
                <a:ea typeface="微软雅黑" panose="020B0503020204020204" charset="-122"/>
                <a:sym typeface="+mn-ea"/>
              </a:rPr>
              <a:t>3.1相关规划解读</a:t>
            </a:r>
          </a:p>
          <a:p>
            <a:pPr lvl="0">
              <a:lnSpc>
                <a:spcPct val="150000"/>
              </a:lnSpc>
            </a:pPr>
            <a:r>
              <a:rPr lang="en-US" altLang="zh-CN" dirty="0" smtClean="0">
                <a:latin typeface="微软雅黑" panose="020B0503020204020204" charset="-122"/>
                <a:ea typeface="微软雅黑" panose="020B0503020204020204" charset="-122"/>
                <a:sym typeface="+mn-ea"/>
              </a:rPr>
              <a:t>3.2村庄总体定位</a:t>
            </a:r>
          </a:p>
          <a:p>
            <a:pPr lvl="0">
              <a:lnSpc>
                <a:spcPct val="150000"/>
              </a:lnSpc>
            </a:pPr>
            <a:r>
              <a:rPr lang="en-US" altLang="zh-CN" dirty="0" smtClean="0">
                <a:latin typeface="微软雅黑" panose="020B0503020204020204" charset="-122"/>
                <a:ea typeface="微软雅黑" panose="020B0503020204020204" charset="-122"/>
                <a:sym typeface="+mn-ea"/>
              </a:rPr>
              <a:t>3.3规模预测</a:t>
            </a:r>
          </a:p>
          <a:p>
            <a:pPr lvl="0">
              <a:lnSpc>
                <a:spcPct val="150000"/>
              </a:lnSpc>
            </a:pPr>
            <a:r>
              <a:rPr lang="en-US" altLang="zh-CN" dirty="0" smtClean="0">
                <a:latin typeface="微软雅黑" panose="020B0503020204020204" charset="-122"/>
                <a:ea typeface="微软雅黑" panose="020B0503020204020204" charset="-122"/>
                <a:sym typeface="+mn-ea"/>
              </a:rPr>
              <a:t>3.4</a:t>
            </a:r>
            <a:r>
              <a:rPr lang="zh-CN" altLang="en-US" dirty="0" smtClean="0">
                <a:latin typeface="微软雅黑" panose="020B0503020204020204" charset="-122"/>
                <a:ea typeface="微软雅黑" panose="020B0503020204020204" charset="-122"/>
                <a:sym typeface="+mn-ea"/>
              </a:rPr>
              <a:t>村庄规划指标</a:t>
            </a:r>
            <a:endParaRPr lang="en-US" altLang="zh-CN" dirty="0" smtClean="0">
              <a:latin typeface="微软雅黑" panose="020B0503020204020204" charset="-122"/>
              <a:ea typeface="微软雅黑" panose="020B0503020204020204" charset="-122"/>
              <a:sym typeface="+mn-ea"/>
            </a:endParaRPr>
          </a:p>
          <a:p>
            <a:pPr lvl="0">
              <a:lnSpc>
                <a:spcPct val="150000"/>
              </a:lnSpc>
            </a:pPr>
            <a:r>
              <a:rPr lang="en-US" altLang="zh-CN" dirty="0" smtClean="0">
                <a:latin typeface="微软雅黑" panose="020B0503020204020204" charset="-122"/>
                <a:ea typeface="微软雅黑" panose="020B0503020204020204" charset="-122"/>
                <a:sym typeface="+mn-ea"/>
              </a:rPr>
              <a:t>3.5居民点分类</a:t>
            </a:r>
          </a:p>
        </p:txBody>
      </p:sp>
      <p:sp>
        <p:nvSpPr>
          <p:cNvPr id="5" name="矩形 4"/>
          <p:cNvSpPr/>
          <p:nvPr/>
        </p:nvSpPr>
        <p:spPr>
          <a:xfrm>
            <a:off x="1283575" y="3185666"/>
            <a:ext cx="4248695" cy="43924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TextBox 5"/>
          <p:cNvSpPr txBox="1"/>
          <p:nvPr/>
        </p:nvSpPr>
        <p:spPr>
          <a:xfrm>
            <a:off x="4308259" y="4138027"/>
            <a:ext cx="2459328" cy="2215991"/>
          </a:xfrm>
          <a:prstGeom prst="rect">
            <a:avLst/>
          </a:prstGeom>
          <a:noFill/>
        </p:spPr>
        <p:txBody>
          <a:bodyPr wrap="none" rtlCol="0">
            <a:spAutoFit/>
          </a:bodyPr>
          <a:lstStyle/>
          <a:p>
            <a:r>
              <a:rPr lang="zh-CN" altLang="en-US" sz="13800" b="1" dirty="0" smtClean="0">
                <a:solidFill>
                  <a:srgbClr val="C00000"/>
                </a:solidFill>
                <a:latin typeface="微软雅黑" pitchFamily="34" charset="-122"/>
                <a:ea typeface="微软雅黑" pitchFamily="34" charset="-122"/>
              </a:rPr>
              <a:t>叁</a:t>
            </a:r>
            <a:r>
              <a:rPr lang="en-US" altLang="zh-CN" sz="13800" b="1" dirty="0" smtClean="0">
                <a:solidFill>
                  <a:srgbClr val="C00000"/>
                </a:solidFill>
                <a:latin typeface="微软雅黑" pitchFamily="34" charset="-122"/>
                <a:ea typeface="微软雅黑" pitchFamily="34" charset="-122"/>
              </a:rPr>
              <a:t>.</a:t>
            </a:r>
            <a:endParaRPr lang="zh-CN" altLang="en-US" sz="13800" b="1" dirty="0">
              <a:solidFill>
                <a:srgbClr val="C00000"/>
              </a:solidFill>
              <a:latin typeface="微软雅黑" pitchFamily="34" charset="-122"/>
              <a:ea typeface="微软雅黑" pitchFamily="34" charset="-122"/>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p:cNvPicPr>
            <a:picLocks noChangeAspect="1" noChangeArrowheads="1"/>
          </p:cNvPicPr>
          <p:nvPr/>
        </p:nvPicPr>
        <p:blipFill>
          <a:blip r:embed="rId3" cstate="print"/>
          <a:srcRect t="883" r="647"/>
          <a:stretch>
            <a:fillRect/>
          </a:stretch>
        </p:blipFill>
        <p:spPr bwMode="auto">
          <a:xfrm>
            <a:off x="7644982" y="2897634"/>
            <a:ext cx="7358112" cy="7581578"/>
          </a:xfrm>
          <a:prstGeom prst="rect">
            <a:avLst/>
          </a:prstGeom>
          <a:noFill/>
          <a:ln w="9525">
            <a:noFill/>
            <a:miter lim="800000"/>
            <a:headEnd/>
            <a:tailEnd/>
          </a:ln>
          <a:effectLst/>
        </p:spPr>
      </p:pic>
      <p:sp>
        <p:nvSpPr>
          <p:cNvPr id="9" name="TextBox 8"/>
          <p:cNvSpPr txBox="1"/>
          <p:nvPr/>
        </p:nvSpPr>
        <p:spPr>
          <a:xfrm>
            <a:off x="-1165" y="1601490"/>
            <a:ext cx="15120938" cy="1200329"/>
          </a:xfrm>
          <a:prstGeom prst="rect">
            <a:avLst/>
          </a:prstGeom>
          <a:solidFill>
            <a:schemeClr val="accent2">
              <a:lumMod val="20000"/>
              <a:lumOff val="80000"/>
            </a:schemeClr>
          </a:solidFill>
        </p:spPr>
        <p:txBody>
          <a:bodyPr wrap="square">
            <a:spAutoFit/>
          </a:bodyPr>
          <a:lstStyle/>
          <a:p>
            <a:pPr indent="622300" defTabSz="1475110">
              <a:lnSpc>
                <a:spcPct val="150000"/>
              </a:lnSpc>
              <a:defRPr/>
            </a:pPr>
            <a:r>
              <a:rPr lang="zh-CN" altLang="en-US" sz="2400" b="1" dirty="0" smtClean="0">
                <a:solidFill>
                  <a:srgbClr val="C52D67"/>
                </a:solidFill>
                <a:latin typeface="微软雅黑" pitchFamily="34" charset="-122"/>
                <a:ea typeface="微软雅黑" pitchFamily="34" charset="-122"/>
              </a:rPr>
              <a:t>落实三区三线，生态保护红线面积为</a:t>
            </a:r>
            <a:r>
              <a:rPr lang="en-US" altLang="zh-CN" sz="2400" b="1" dirty="0" smtClean="0">
                <a:solidFill>
                  <a:srgbClr val="C52D67"/>
                </a:solidFill>
                <a:latin typeface="微软雅黑" pitchFamily="34" charset="-122"/>
                <a:ea typeface="微软雅黑" pitchFamily="34" charset="-122"/>
              </a:rPr>
              <a:t>181.97</a:t>
            </a:r>
            <a:r>
              <a:rPr lang="zh-CN" altLang="en-US" sz="2400" b="1" dirty="0" smtClean="0">
                <a:solidFill>
                  <a:srgbClr val="C52D67"/>
                </a:solidFill>
                <a:latin typeface="微软雅黑" pitchFamily="34" charset="-122"/>
                <a:ea typeface="微软雅黑" pitchFamily="34" charset="-122"/>
              </a:rPr>
              <a:t>公顷；永久基本农田面积</a:t>
            </a:r>
            <a:r>
              <a:rPr lang="en-US" altLang="zh-CN" sz="2400" b="1" dirty="0" smtClean="0">
                <a:solidFill>
                  <a:srgbClr val="C52D67"/>
                </a:solidFill>
                <a:latin typeface="微软雅黑" pitchFamily="34" charset="-122"/>
                <a:ea typeface="微软雅黑" pitchFamily="34" charset="-122"/>
              </a:rPr>
              <a:t>223.44</a:t>
            </a:r>
            <a:r>
              <a:rPr lang="zh-CN" altLang="en-US" sz="2400" b="1" dirty="0" smtClean="0">
                <a:solidFill>
                  <a:srgbClr val="C52D67"/>
                </a:solidFill>
                <a:latin typeface="微软雅黑" pitchFamily="34" charset="-122"/>
                <a:ea typeface="微软雅黑" pitchFamily="34" charset="-122"/>
              </a:rPr>
              <a:t>公顷；城镇开发边界面积为</a:t>
            </a:r>
            <a:r>
              <a:rPr lang="en-US" altLang="zh-CN" sz="2400" b="1" dirty="0" smtClean="0">
                <a:solidFill>
                  <a:srgbClr val="C52D67"/>
                </a:solidFill>
                <a:latin typeface="微软雅黑" pitchFamily="34" charset="-122"/>
                <a:ea typeface="微软雅黑" pitchFamily="34" charset="-122"/>
              </a:rPr>
              <a:t>45.81</a:t>
            </a:r>
            <a:r>
              <a:rPr lang="zh-CN" altLang="en-US" sz="2400" b="1" dirty="0" smtClean="0">
                <a:solidFill>
                  <a:srgbClr val="C52D67"/>
                </a:solidFill>
                <a:latin typeface="微软雅黑" pitchFamily="34" charset="-122"/>
                <a:ea typeface="微软雅黑" pitchFamily="34" charset="-122"/>
              </a:rPr>
              <a:t>公顷</a:t>
            </a:r>
            <a:r>
              <a:rPr lang="en-US" altLang="zh-CN" sz="2400" b="1" dirty="0" smtClean="0">
                <a:solidFill>
                  <a:srgbClr val="C52D67"/>
                </a:solidFill>
                <a:latin typeface="微软雅黑" pitchFamily="34" charset="-122"/>
                <a:ea typeface="微软雅黑" pitchFamily="34" charset="-122"/>
              </a:rPr>
              <a:t> </a:t>
            </a:r>
            <a:r>
              <a:rPr lang="zh-CN" altLang="en-US" sz="2400" b="1" dirty="0" smtClean="0">
                <a:solidFill>
                  <a:srgbClr val="C52D67"/>
                </a:solidFill>
                <a:latin typeface="微软雅黑" pitchFamily="34" charset="-122"/>
                <a:ea typeface="微软雅黑" pitchFamily="34" charset="-122"/>
              </a:rPr>
              <a:t>。</a:t>
            </a:r>
            <a:r>
              <a:rPr lang="zh-CN" altLang="en-US" sz="2400" b="1" dirty="0" smtClean="0">
                <a:solidFill>
                  <a:srgbClr val="41A7C3"/>
                </a:solidFill>
                <a:latin typeface="微软雅黑" pitchFamily="34" charset="-122"/>
                <a:ea typeface="微软雅黑" pitchFamily="34" charset="-122"/>
              </a:rPr>
              <a:t>汤家汇镇处于北部综合发展区，汤家汇村处于城镇发展西轴上。</a:t>
            </a:r>
            <a:endParaRPr lang="zh-CN" altLang="en-US" sz="2400" b="1" dirty="0">
              <a:solidFill>
                <a:srgbClr val="41A7C3"/>
              </a:solidFill>
              <a:latin typeface="微软雅黑" pitchFamily="34" charset="-122"/>
              <a:ea typeface="微软雅黑" pitchFamily="34" charset="-122"/>
            </a:endParaRPr>
          </a:p>
        </p:txBody>
      </p:sp>
      <p:pic>
        <p:nvPicPr>
          <p:cNvPr id="12" name="Picture 4"/>
          <p:cNvPicPr>
            <a:picLocks noChangeAspect="1" noChangeArrowheads="1"/>
          </p:cNvPicPr>
          <p:nvPr/>
        </p:nvPicPr>
        <p:blipFill>
          <a:blip r:embed="rId4" cstate="print"/>
          <a:srcRect/>
          <a:stretch>
            <a:fillRect/>
          </a:stretch>
        </p:blipFill>
        <p:spPr bwMode="auto">
          <a:xfrm>
            <a:off x="286867" y="2936715"/>
            <a:ext cx="7286676" cy="7515907"/>
          </a:xfrm>
          <a:prstGeom prst="rect">
            <a:avLst/>
          </a:prstGeom>
          <a:noFill/>
          <a:ln w="9525">
            <a:noFill/>
            <a:miter lim="800000"/>
            <a:headEnd/>
            <a:tailEnd/>
          </a:ln>
          <a:effectLst/>
        </p:spPr>
      </p:pic>
      <p:sp>
        <p:nvSpPr>
          <p:cNvPr id="14" name="TextBox 12"/>
          <p:cNvSpPr txBox="1">
            <a:spLocks noChangeArrowheads="1"/>
          </p:cNvSpPr>
          <p:nvPr/>
        </p:nvSpPr>
        <p:spPr bwMode="auto">
          <a:xfrm>
            <a:off x="-145181" y="1025426"/>
            <a:ext cx="7538143" cy="702981"/>
          </a:xfrm>
          <a:prstGeom prst="rect">
            <a:avLst/>
          </a:prstGeom>
          <a:noFill/>
          <a:ln w="9525">
            <a:noFill/>
            <a:miter lim="800000"/>
          </a:ln>
        </p:spPr>
        <p:txBody>
          <a:bodyPr wrap="square" lIns="147541" tIns="73771" rIns="147541" bIns="73771">
            <a:spAutoFit/>
          </a:bodyPr>
          <a:lstStyle/>
          <a:p>
            <a:pPr indent="457200">
              <a:lnSpc>
                <a:spcPct val="150000"/>
              </a:lnSpc>
            </a:pPr>
            <a:r>
              <a:rPr lang="en-US" altLang="zh-CN" sz="2400" b="1" dirty="0" smtClean="0">
                <a:solidFill>
                  <a:schemeClr val="tx2">
                    <a:lumMod val="50000"/>
                  </a:schemeClr>
                </a:solidFill>
                <a:latin typeface="微软雅黑" panose="020B0503020204020204" pitchFamily="34" charset="-122"/>
                <a:ea typeface="微软雅黑" panose="020B0503020204020204" pitchFamily="34" charset="-122"/>
              </a:rPr>
              <a:t>——《 </a:t>
            </a:r>
            <a:r>
              <a:rPr lang="zh-CN" altLang="en-US" sz="2400" b="1" dirty="0" smtClean="0">
                <a:solidFill>
                  <a:schemeClr val="tx2">
                    <a:lumMod val="50000"/>
                  </a:schemeClr>
                </a:solidFill>
                <a:latin typeface="微软雅黑" pitchFamily="34" charset="-122"/>
                <a:ea typeface="微软雅黑" pitchFamily="34" charset="-122"/>
              </a:rPr>
              <a:t>金寨县国土空间总体规划（</a:t>
            </a:r>
            <a:r>
              <a:rPr lang="en-US" altLang="zh-CN" sz="2400" b="1" dirty="0" smtClean="0">
                <a:solidFill>
                  <a:schemeClr val="tx2">
                    <a:lumMod val="50000"/>
                  </a:schemeClr>
                </a:solidFill>
                <a:latin typeface="微软雅黑" pitchFamily="34" charset="-122"/>
                <a:ea typeface="微软雅黑" pitchFamily="34" charset="-122"/>
              </a:rPr>
              <a:t>2021-2035</a:t>
            </a:r>
            <a:r>
              <a:rPr lang="zh-CN" altLang="en-US" sz="2400" b="1" dirty="0" smtClean="0">
                <a:solidFill>
                  <a:schemeClr val="tx2">
                    <a:lumMod val="50000"/>
                  </a:schemeClr>
                </a:solidFill>
                <a:latin typeface="微软雅黑" pitchFamily="34" charset="-122"/>
                <a:ea typeface="微软雅黑" pitchFamily="34" charset="-122"/>
              </a:rPr>
              <a:t>）</a:t>
            </a:r>
            <a:r>
              <a:rPr lang="en-US" altLang="zh-CN" sz="2400" b="1" dirty="0" smtClean="0">
                <a:solidFill>
                  <a:schemeClr val="tx2">
                    <a:lumMod val="50000"/>
                  </a:schemeClr>
                </a:solidFill>
                <a:latin typeface="微软雅黑" pitchFamily="34" charset="-122"/>
                <a:ea typeface="微软雅黑" pitchFamily="34" charset="-122"/>
              </a:rPr>
              <a:t>》</a:t>
            </a:r>
            <a:endParaRPr lang="zh-CN" altLang="en-US" sz="2400" b="1" dirty="0">
              <a:solidFill>
                <a:schemeClr val="tx2">
                  <a:lumMod val="50000"/>
                </a:schemeClr>
              </a:solidFill>
              <a:latin typeface="微软雅黑" pitchFamily="34" charset="-122"/>
              <a:ea typeface="微软雅黑" pitchFamily="34" charset="-122"/>
            </a:endParaRPr>
          </a:p>
        </p:txBody>
      </p:sp>
      <p:sp>
        <p:nvSpPr>
          <p:cNvPr id="18" name="矩形 1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3.1</a:t>
            </a:r>
            <a:endParaRPr lang="en-US" altLang="zh-CN" sz="3200" b="1" dirty="0">
              <a:solidFill>
                <a:schemeClr val="bg1"/>
              </a:solidFill>
              <a:latin typeface="微软雅黑" panose="020B0503020204020204" charset="-122"/>
              <a:ea typeface="微软雅黑" panose="020B0503020204020204" charset="-122"/>
            </a:endParaRPr>
          </a:p>
        </p:txBody>
      </p:sp>
      <p:sp>
        <p:nvSpPr>
          <p:cNvPr id="19"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en-US" altLang="zh-CN" sz="3200" b="1" dirty="0" err="1" smtClean="0">
                <a:solidFill>
                  <a:srgbClr val="C00000"/>
                </a:solidFill>
                <a:latin typeface="微软雅黑" panose="020B0503020204020204" charset="-122"/>
                <a:ea typeface="微软雅黑" panose="020B0503020204020204" charset="-122"/>
                <a:sym typeface="+mn-ea"/>
              </a:rPr>
              <a:t>相关规划解读</a:t>
            </a:r>
            <a:endParaRPr lang="zh-CN" altLang="en-US" sz="3200" b="1" dirty="0" smtClean="0">
              <a:solidFill>
                <a:srgbClr val="C00000"/>
              </a:solidFill>
              <a:latin typeface="微软雅黑" panose="020B0503020204020204" charset="-122"/>
              <a:ea typeface="微软雅黑" panose="020B0503020204020204" charset="-122"/>
            </a:endParaRPr>
          </a:p>
        </p:txBody>
      </p:sp>
      <p:sp>
        <p:nvSpPr>
          <p:cNvPr id="22" name="TextBox 33"/>
          <p:cNvSpPr txBox="1">
            <a:spLocks noChangeArrowheads="1"/>
          </p:cNvSpPr>
          <p:nvPr/>
        </p:nvSpPr>
        <p:spPr bwMode="auto">
          <a:xfrm>
            <a:off x="9063592" y="5273675"/>
            <a:ext cx="1329055" cy="307777"/>
          </a:xfrm>
          <a:prstGeom prst="rect">
            <a:avLst/>
          </a:prstGeom>
          <a:noFill/>
          <a:ln w="9525">
            <a:noFill/>
            <a:miter lim="800000"/>
          </a:ln>
        </p:spPr>
        <p:txBody>
          <a:bodyPr wrap="square">
            <a:spAutoFit/>
          </a:bodyPr>
          <a:lstStyle/>
          <a:p>
            <a:pPr algn="ctr"/>
            <a:r>
              <a:rPr lang="zh-CN" altLang="en-US" sz="1400" b="1" dirty="0" smtClean="0">
                <a:solidFill>
                  <a:sysClr val="windowText" lastClr="000000"/>
                </a:solidFill>
                <a:latin typeface="微软雅黑" panose="020B0503020204020204" pitchFamily="34" charset="-122"/>
                <a:ea typeface="微软雅黑" panose="020B0503020204020204" pitchFamily="34" charset="-122"/>
              </a:rPr>
              <a:t>汤家汇村</a:t>
            </a:r>
            <a:endParaRPr lang="zh-CN" altLang="en-US" sz="1400" b="1" dirty="0">
              <a:solidFill>
                <a:sysClr val="windowText" lastClr="000000"/>
              </a:solidFill>
              <a:latin typeface="微软雅黑" panose="020B0503020204020204" pitchFamily="34" charset="-122"/>
              <a:ea typeface="微软雅黑" panose="020B0503020204020204" pitchFamily="34" charset="-122"/>
            </a:endParaRPr>
          </a:p>
        </p:txBody>
      </p:sp>
      <p:sp>
        <p:nvSpPr>
          <p:cNvPr id="23" name="椭圆 22"/>
          <p:cNvSpPr/>
          <p:nvPr/>
        </p:nvSpPr>
        <p:spPr>
          <a:xfrm>
            <a:off x="9516594" y="5616419"/>
            <a:ext cx="211525" cy="211525"/>
          </a:xfrm>
          <a:prstGeom prst="ellipse">
            <a:avLst/>
          </a:prstGeom>
          <a:solidFill>
            <a:srgbClr val="FF0000"/>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TextBox 33"/>
          <p:cNvSpPr txBox="1">
            <a:spLocks noChangeArrowheads="1"/>
          </p:cNvSpPr>
          <p:nvPr/>
        </p:nvSpPr>
        <p:spPr bwMode="auto">
          <a:xfrm>
            <a:off x="2366848" y="4427098"/>
            <a:ext cx="1329055" cy="307777"/>
          </a:xfrm>
          <a:prstGeom prst="rect">
            <a:avLst/>
          </a:prstGeom>
          <a:noFill/>
          <a:ln w="9525">
            <a:noFill/>
            <a:miter lim="800000"/>
          </a:ln>
        </p:spPr>
        <p:txBody>
          <a:bodyPr wrap="square">
            <a:spAutoFit/>
          </a:bodyPr>
          <a:lstStyle/>
          <a:p>
            <a:pPr algn="ctr"/>
            <a:r>
              <a:rPr lang="zh-CN" altLang="en-US" sz="1400" b="1" dirty="0" smtClean="0">
                <a:solidFill>
                  <a:sysClr val="windowText" lastClr="000000"/>
                </a:solidFill>
                <a:latin typeface="微软雅黑" panose="020B0503020204020204" pitchFamily="34" charset="-122"/>
                <a:ea typeface="微软雅黑" panose="020B0503020204020204" pitchFamily="34" charset="-122"/>
              </a:rPr>
              <a:t>汤家汇村</a:t>
            </a:r>
            <a:endParaRPr lang="zh-CN" altLang="en-US" sz="1400" b="1" dirty="0">
              <a:solidFill>
                <a:sysClr val="windowText" lastClr="000000"/>
              </a:solidFill>
              <a:latin typeface="微软雅黑" panose="020B0503020204020204" pitchFamily="34" charset="-122"/>
              <a:ea typeface="微软雅黑" panose="020B0503020204020204" pitchFamily="34" charset="-122"/>
            </a:endParaRPr>
          </a:p>
        </p:txBody>
      </p:sp>
      <p:sp>
        <p:nvSpPr>
          <p:cNvPr id="25" name="椭圆 24"/>
          <p:cNvSpPr/>
          <p:nvPr/>
        </p:nvSpPr>
        <p:spPr>
          <a:xfrm>
            <a:off x="2819850" y="4769842"/>
            <a:ext cx="211525" cy="211525"/>
          </a:xfrm>
          <a:prstGeom prst="ellipse">
            <a:avLst/>
          </a:prstGeom>
          <a:solidFill>
            <a:srgbClr val="FF0000"/>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xmlns="" val="32586987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descr="E:\金寨村庄规划\金寨资料\02 金寨交通局\两个交通专项规划\01-交通基础设施国土空间专项规划（评审稿）\08-图册\07-县域普通国省干线规划图.jpg"/>
          <p:cNvPicPr>
            <a:picLocks noChangeAspect="1" noChangeArrowheads="1"/>
          </p:cNvPicPr>
          <p:nvPr/>
        </p:nvPicPr>
        <p:blipFill>
          <a:blip r:embed="rId3" cstate="print"/>
          <a:srcRect l="3635" t="16597" r="3689" b="3236"/>
          <a:stretch>
            <a:fillRect/>
          </a:stretch>
        </p:blipFill>
        <p:spPr bwMode="auto">
          <a:xfrm>
            <a:off x="641879" y="2394498"/>
            <a:ext cx="6621176" cy="8107563"/>
          </a:xfrm>
          <a:prstGeom prst="rect">
            <a:avLst/>
          </a:prstGeom>
          <a:noFill/>
        </p:spPr>
      </p:pic>
      <p:pic>
        <p:nvPicPr>
          <p:cNvPr id="9" name="Picture 2" descr="E:\金寨村庄规划\金寨资料\02 金寨交通局\两个交通专项规划\01-交通基础设施国土空间专项规划（评审稿）\08-图册\02-县域综合交通规划图.jpg"/>
          <p:cNvPicPr>
            <a:picLocks noChangeAspect="1" noChangeArrowheads="1"/>
          </p:cNvPicPr>
          <p:nvPr/>
        </p:nvPicPr>
        <p:blipFill>
          <a:blip r:embed="rId4" cstate="print"/>
          <a:srcRect l="3783" t="14593" r="3541" b="3236"/>
          <a:stretch>
            <a:fillRect/>
          </a:stretch>
        </p:blipFill>
        <p:spPr bwMode="auto">
          <a:xfrm>
            <a:off x="7724726" y="2394498"/>
            <a:ext cx="6459685" cy="8107563"/>
          </a:xfrm>
          <a:prstGeom prst="rect">
            <a:avLst/>
          </a:prstGeom>
          <a:noFill/>
        </p:spPr>
      </p:pic>
      <p:sp>
        <p:nvSpPr>
          <p:cNvPr id="18" name="矩形 1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3.1</a:t>
            </a:r>
            <a:endParaRPr lang="en-US" altLang="zh-CN" sz="3200" b="1" dirty="0">
              <a:solidFill>
                <a:schemeClr val="bg1"/>
              </a:solidFill>
              <a:latin typeface="微软雅黑" panose="020B0503020204020204" charset="-122"/>
              <a:ea typeface="微软雅黑" panose="020B0503020204020204" charset="-122"/>
            </a:endParaRPr>
          </a:p>
        </p:txBody>
      </p:sp>
      <p:sp>
        <p:nvSpPr>
          <p:cNvPr id="19"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en-US" altLang="zh-CN" sz="3200" b="1" dirty="0" err="1" smtClean="0">
                <a:solidFill>
                  <a:srgbClr val="C00000"/>
                </a:solidFill>
                <a:latin typeface="微软雅黑" panose="020B0503020204020204" charset="-122"/>
                <a:ea typeface="微软雅黑" panose="020B0503020204020204" charset="-122"/>
                <a:sym typeface="+mn-ea"/>
              </a:rPr>
              <a:t>相关规划解读</a:t>
            </a:r>
            <a:endParaRPr lang="zh-CN" altLang="en-US" sz="3200" b="1" dirty="0" smtClean="0">
              <a:solidFill>
                <a:srgbClr val="C00000"/>
              </a:solidFill>
              <a:latin typeface="微软雅黑" panose="020B0503020204020204" charset="-122"/>
              <a:ea typeface="微软雅黑" panose="020B0503020204020204" charset="-122"/>
              <a:sym typeface="+mn-ea"/>
            </a:endParaRPr>
          </a:p>
        </p:txBody>
      </p:sp>
      <p:sp>
        <p:nvSpPr>
          <p:cNvPr id="20" name="TextBox 19"/>
          <p:cNvSpPr txBox="1"/>
          <p:nvPr/>
        </p:nvSpPr>
        <p:spPr>
          <a:xfrm>
            <a:off x="-1165" y="1798350"/>
            <a:ext cx="15120938" cy="581057"/>
          </a:xfrm>
          <a:prstGeom prst="rect">
            <a:avLst/>
          </a:prstGeom>
          <a:solidFill>
            <a:schemeClr val="accent2">
              <a:lumMod val="20000"/>
              <a:lumOff val="80000"/>
            </a:schemeClr>
          </a:solidFill>
        </p:spPr>
        <p:txBody>
          <a:bodyPr wrap="square">
            <a:spAutoFit/>
          </a:bodyPr>
          <a:lstStyle/>
          <a:p>
            <a:pPr indent="622300" algn="ctr" defTabSz="1475110" fontAlgn="auto">
              <a:lnSpc>
                <a:spcPct val="150000"/>
              </a:lnSpc>
              <a:spcBef>
                <a:spcPts val="0"/>
              </a:spcBef>
              <a:spcAft>
                <a:spcPts val="0"/>
              </a:spcAft>
              <a:defRPr/>
            </a:pPr>
            <a:r>
              <a:rPr lang="zh-CN" altLang="en-US" sz="2400" b="1" dirty="0" smtClean="0">
                <a:solidFill>
                  <a:srgbClr val="C52D67"/>
                </a:solidFill>
                <a:latin typeface="微软雅黑" pitchFamily="34" charset="-122"/>
                <a:ea typeface="微软雅黑" pitchFamily="34" charset="-122"/>
              </a:rPr>
              <a:t>汤家汇村交通较为便利，省道</a:t>
            </a:r>
            <a:r>
              <a:rPr lang="en-US" altLang="zh-CN" sz="2400" b="1" dirty="0" smtClean="0">
                <a:solidFill>
                  <a:srgbClr val="C52D67"/>
                </a:solidFill>
                <a:latin typeface="微软雅黑" pitchFamily="34" charset="-122"/>
                <a:ea typeface="微软雅黑" pitchFamily="34" charset="-122"/>
              </a:rPr>
              <a:t>S331</a:t>
            </a:r>
            <a:r>
              <a:rPr lang="zh-CN" altLang="en-US" sz="2400" b="1" dirty="0" smtClean="0">
                <a:solidFill>
                  <a:srgbClr val="C52D67"/>
                </a:solidFill>
                <a:latin typeface="微软雅黑" pitchFamily="34" charset="-122"/>
                <a:ea typeface="微软雅黑" pitchFamily="34" charset="-122"/>
              </a:rPr>
              <a:t>穿村而过。</a:t>
            </a:r>
          </a:p>
        </p:txBody>
      </p:sp>
      <p:sp>
        <p:nvSpPr>
          <p:cNvPr id="21" name="TextBox 12"/>
          <p:cNvSpPr txBox="1">
            <a:spLocks noChangeArrowheads="1"/>
          </p:cNvSpPr>
          <p:nvPr/>
        </p:nvSpPr>
        <p:spPr bwMode="auto">
          <a:xfrm>
            <a:off x="-145181" y="1025426"/>
            <a:ext cx="9793088" cy="702981"/>
          </a:xfrm>
          <a:prstGeom prst="rect">
            <a:avLst/>
          </a:prstGeom>
          <a:noFill/>
          <a:ln w="9525">
            <a:noFill/>
            <a:miter lim="800000"/>
          </a:ln>
        </p:spPr>
        <p:txBody>
          <a:bodyPr wrap="square" lIns="147541" tIns="73771" rIns="147541" bIns="73771">
            <a:spAutoFit/>
          </a:bodyPr>
          <a:lstStyle/>
          <a:p>
            <a:pPr indent="457200">
              <a:lnSpc>
                <a:spcPct val="150000"/>
              </a:lnSpc>
            </a:pPr>
            <a:r>
              <a:rPr lang="en-US" altLang="zh-CN" sz="2400" b="1" dirty="0" smtClean="0">
                <a:latin typeface="微软雅黑" panose="020B0503020204020204" pitchFamily="34" charset="-122"/>
                <a:ea typeface="微软雅黑" panose="020B0503020204020204" pitchFamily="34" charset="-122"/>
              </a:rPr>
              <a:t>——《 </a:t>
            </a:r>
            <a:r>
              <a:rPr lang="zh-CN" altLang="en-US" sz="2400" b="1" dirty="0" smtClean="0">
                <a:latin typeface="微软雅黑" pitchFamily="34" charset="-122"/>
                <a:ea typeface="微软雅黑" pitchFamily="34" charset="-122"/>
              </a:rPr>
              <a:t>金寨县交通基础设施国土空间规划（</a:t>
            </a:r>
            <a:r>
              <a:rPr lang="en-US" altLang="zh-CN" sz="2400" b="1" dirty="0" smtClean="0">
                <a:latin typeface="微软雅黑" pitchFamily="34" charset="-122"/>
                <a:ea typeface="微软雅黑" pitchFamily="34" charset="-122"/>
              </a:rPr>
              <a:t>2021-2035</a:t>
            </a:r>
            <a:r>
              <a:rPr lang="zh-CN" altLang="en-US" sz="2400" b="1" dirty="0" smtClean="0">
                <a:latin typeface="微软雅黑" pitchFamily="34" charset="-122"/>
                <a:ea typeface="微软雅黑" pitchFamily="34" charset="-122"/>
              </a:rPr>
              <a:t>年）</a:t>
            </a:r>
            <a:r>
              <a:rPr lang="en-US" altLang="zh-CN" sz="2400" b="1" dirty="0" smtClean="0">
                <a:latin typeface="微软雅黑" pitchFamily="34" charset="-122"/>
                <a:ea typeface="微软雅黑" pitchFamily="34" charset="-122"/>
              </a:rPr>
              <a:t>》</a:t>
            </a:r>
            <a:endParaRPr lang="zh-CN" altLang="en-US" sz="2400" b="1" dirty="0">
              <a:latin typeface="微软雅黑" pitchFamily="34" charset="-122"/>
              <a:ea typeface="微软雅黑" pitchFamily="34" charset="-122"/>
            </a:endParaRPr>
          </a:p>
        </p:txBody>
      </p:sp>
      <p:sp>
        <p:nvSpPr>
          <p:cNvPr id="23" name="TextBox 33"/>
          <p:cNvSpPr txBox="1">
            <a:spLocks noChangeArrowheads="1"/>
          </p:cNvSpPr>
          <p:nvPr/>
        </p:nvSpPr>
        <p:spPr bwMode="auto">
          <a:xfrm>
            <a:off x="1871043" y="3977754"/>
            <a:ext cx="1329055" cy="307777"/>
          </a:xfrm>
          <a:prstGeom prst="rect">
            <a:avLst/>
          </a:prstGeom>
          <a:noFill/>
          <a:ln w="9525">
            <a:noFill/>
            <a:miter lim="800000"/>
          </a:ln>
        </p:spPr>
        <p:txBody>
          <a:bodyPr wrap="square">
            <a:spAutoFit/>
          </a:bodyPr>
          <a:lstStyle/>
          <a:p>
            <a:pPr algn="ctr"/>
            <a:r>
              <a:rPr lang="zh-CN" altLang="en-US" sz="1400" b="1" dirty="0" smtClean="0">
                <a:solidFill>
                  <a:sysClr val="windowText" lastClr="000000"/>
                </a:solidFill>
                <a:latin typeface="微软雅黑" panose="020B0503020204020204" pitchFamily="34" charset="-122"/>
                <a:ea typeface="微软雅黑" panose="020B0503020204020204" pitchFamily="34" charset="-122"/>
              </a:rPr>
              <a:t>汤家汇村</a:t>
            </a:r>
            <a:endParaRPr lang="zh-CN" altLang="en-US" sz="1400" b="1" dirty="0">
              <a:solidFill>
                <a:sysClr val="windowText" lastClr="000000"/>
              </a:solidFill>
              <a:latin typeface="微软雅黑" panose="020B0503020204020204" pitchFamily="34" charset="-122"/>
              <a:ea typeface="微软雅黑" panose="020B0503020204020204" pitchFamily="34" charset="-122"/>
            </a:endParaRPr>
          </a:p>
        </p:txBody>
      </p:sp>
      <p:sp>
        <p:nvSpPr>
          <p:cNvPr id="24" name="椭圆 23"/>
          <p:cNvSpPr/>
          <p:nvPr/>
        </p:nvSpPr>
        <p:spPr>
          <a:xfrm>
            <a:off x="2324045" y="4320498"/>
            <a:ext cx="211525" cy="211525"/>
          </a:xfrm>
          <a:prstGeom prst="ellipse">
            <a:avLst/>
          </a:prstGeom>
          <a:solidFill>
            <a:srgbClr val="FF0000"/>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TextBox 33"/>
          <p:cNvSpPr txBox="1">
            <a:spLocks noChangeArrowheads="1"/>
          </p:cNvSpPr>
          <p:nvPr/>
        </p:nvSpPr>
        <p:spPr bwMode="auto">
          <a:xfrm>
            <a:off x="8927827" y="4121770"/>
            <a:ext cx="1329055" cy="307777"/>
          </a:xfrm>
          <a:prstGeom prst="rect">
            <a:avLst/>
          </a:prstGeom>
          <a:noFill/>
          <a:ln w="9525">
            <a:noFill/>
            <a:miter lim="800000"/>
          </a:ln>
        </p:spPr>
        <p:txBody>
          <a:bodyPr wrap="square">
            <a:spAutoFit/>
          </a:bodyPr>
          <a:lstStyle/>
          <a:p>
            <a:pPr algn="ctr"/>
            <a:r>
              <a:rPr lang="zh-CN" altLang="en-US" sz="1400" b="1" dirty="0" smtClean="0">
                <a:solidFill>
                  <a:sysClr val="windowText" lastClr="000000"/>
                </a:solidFill>
                <a:latin typeface="微软雅黑" panose="020B0503020204020204" pitchFamily="34" charset="-122"/>
                <a:ea typeface="微软雅黑" panose="020B0503020204020204" pitchFamily="34" charset="-122"/>
              </a:rPr>
              <a:t>汤家汇村</a:t>
            </a:r>
            <a:endParaRPr lang="zh-CN" altLang="en-US" sz="1400" b="1" dirty="0">
              <a:solidFill>
                <a:sysClr val="windowText" lastClr="000000"/>
              </a:solidFill>
              <a:latin typeface="微软雅黑" panose="020B0503020204020204" pitchFamily="34" charset="-122"/>
              <a:ea typeface="微软雅黑" panose="020B0503020204020204" pitchFamily="34" charset="-122"/>
            </a:endParaRPr>
          </a:p>
        </p:txBody>
      </p:sp>
      <p:sp>
        <p:nvSpPr>
          <p:cNvPr id="26" name="椭圆 25"/>
          <p:cNvSpPr/>
          <p:nvPr/>
        </p:nvSpPr>
        <p:spPr>
          <a:xfrm>
            <a:off x="9380829" y="4464514"/>
            <a:ext cx="211525" cy="211525"/>
          </a:xfrm>
          <a:prstGeom prst="ellipse">
            <a:avLst/>
          </a:prstGeom>
          <a:solidFill>
            <a:srgbClr val="FF0000"/>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F:\六安旅游项目\六安旅游资料\国土空间规划县区资料\金寨\01金寨县旅游发展布局国土空间规划\03图件(1)\03旅游空间结构图.jpg"/>
          <p:cNvPicPr>
            <a:picLocks noChangeAspect="1" noChangeArrowheads="1"/>
          </p:cNvPicPr>
          <p:nvPr/>
        </p:nvPicPr>
        <p:blipFill>
          <a:blip r:embed="rId3" cstate="print"/>
          <a:srcRect l="7452" t="10584" r="24945" b="1900"/>
          <a:stretch>
            <a:fillRect/>
          </a:stretch>
        </p:blipFill>
        <p:spPr bwMode="auto">
          <a:xfrm>
            <a:off x="6119515" y="2340644"/>
            <a:ext cx="8782844" cy="8045822"/>
          </a:xfrm>
          <a:prstGeom prst="rect">
            <a:avLst/>
          </a:prstGeom>
          <a:noFill/>
        </p:spPr>
      </p:pic>
      <p:sp>
        <p:nvSpPr>
          <p:cNvPr id="13" name="矩形 12"/>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3.1</a:t>
            </a:r>
            <a:endParaRPr lang="en-US" altLang="zh-CN" sz="3200" b="1" dirty="0">
              <a:solidFill>
                <a:schemeClr val="bg1"/>
              </a:solidFill>
              <a:latin typeface="微软雅黑" panose="020B0503020204020204" charset="-122"/>
              <a:ea typeface="微软雅黑" panose="020B0503020204020204" charset="-122"/>
            </a:endParaRPr>
          </a:p>
        </p:txBody>
      </p:sp>
      <p:sp>
        <p:nvSpPr>
          <p:cNvPr id="14"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en-US" altLang="zh-CN" sz="3200" b="1" dirty="0" err="1" smtClean="0">
                <a:solidFill>
                  <a:srgbClr val="C00000"/>
                </a:solidFill>
                <a:latin typeface="微软雅黑" panose="020B0503020204020204" charset="-122"/>
                <a:ea typeface="微软雅黑" panose="020B0503020204020204" charset="-122"/>
                <a:sym typeface="+mn-ea"/>
              </a:rPr>
              <a:t>相关规划解读</a:t>
            </a:r>
            <a:endParaRPr lang="zh-CN" altLang="en-US" sz="3200" b="1" dirty="0" smtClean="0">
              <a:solidFill>
                <a:srgbClr val="C00000"/>
              </a:solidFill>
              <a:latin typeface="微软雅黑" panose="020B0503020204020204" charset="-122"/>
              <a:ea typeface="微软雅黑" panose="020B0503020204020204" charset="-122"/>
              <a:sym typeface="+mn-ea"/>
            </a:endParaRPr>
          </a:p>
        </p:txBody>
      </p:sp>
      <p:sp>
        <p:nvSpPr>
          <p:cNvPr id="15" name="TextBox 14"/>
          <p:cNvSpPr txBox="1"/>
          <p:nvPr/>
        </p:nvSpPr>
        <p:spPr>
          <a:xfrm>
            <a:off x="-1165" y="1798350"/>
            <a:ext cx="15120938" cy="581057"/>
          </a:xfrm>
          <a:prstGeom prst="rect">
            <a:avLst/>
          </a:prstGeom>
          <a:solidFill>
            <a:schemeClr val="accent2">
              <a:lumMod val="20000"/>
              <a:lumOff val="80000"/>
            </a:schemeClr>
          </a:solidFill>
        </p:spPr>
        <p:txBody>
          <a:bodyPr wrap="square">
            <a:spAutoFit/>
          </a:bodyPr>
          <a:lstStyle/>
          <a:p>
            <a:pPr indent="622300" algn="ctr" defTabSz="1475110" fontAlgn="auto">
              <a:lnSpc>
                <a:spcPct val="150000"/>
              </a:lnSpc>
              <a:spcBef>
                <a:spcPts val="0"/>
              </a:spcBef>
              <a:spcAft>
                <a:spcPts val="0"/>
              </a:spcAft>
              <a:defRPr/>
            </a:pPr>
            <a:r>
              <a:rPr lang="zh-CN" altLang="en-US" sz="2400" b="1" dirty="0" smtClean="0">
                <a:solidFill>
                  <a:srgbClr val="C52D67"/>
                </a:solidFill>
                <a:latin typeface="微软雅黑" pitchFamily="34" charset="-122"/>
                <a:ea typeface="微软雅黑" pitchFamily="34" charset="-122"/>
              </a:rPr>
              <a:t>汤家汇镇处于金刚台山地运动集聚区，打造汤家汇红色旅游小镇</a:t>
            </a:r>
          </a:p>
        </p:txBody>
      </p:sp>
      <p:sp>
        <p:nvSpPr>
          <p:cNvPr id="17" name="TextBox 12"/>
          <p:cNvSpPr txBox="1">
            <a:spLocks noChangeArrowheads="1"/>
          </p:cNvSpPr>
          <p:nvPr/>
        </p:nvSpPr>
        <p:spPr bwMode="auto">
          <a:xfrm>
            <a:off x="-145181" y="1025426"/>
            <a:ext cx="9793088" cy="637706"/>
          </a:xfrm>
          <a:prstGeom prst="rect">
            <a:avLst/>
          </a:prstGeom>
          <a:noFill/>
          <a:ln w="9525">
            <a:noFill/>
            <a:miter lim="800000"/>
          </a:ln>
        </p:spPr>
        <p:txBody>
          <a:bodyPr wrap="square" lIns="147541" tIns="73771" rIns="147541" bIns="73771">
            <a:spAutoFit/>
          </a:bodyPr>
          <a:lstStyle/>
          <a:p>
            <a:pPr indent="457200">
              <a:lnSpc>
                <a:spcPct val="150000"/>
              </a:lnSpc>
            </a:pPr>
            <a:r>
              <a:rPr lang="en-US" altLang="zh-CN" sz="2400" b="1" dirty="0" smtClean="0">
                <a:latin typeface="微软雅黑" panose="020B0503020204020204" pitchFamily="34" charset="-122"/>
                <a:ea typeface="微软雅黑" panose="020B0503020204020204" pitchFamily="34" charset="-122"/>
              </a:rPr>
              <a:t>——《 </a:t>
            </a:r>
            <a:r>
              <a:rPr lang="zh-CN" altLang="en-US" sz="2400" b="1" dirty="0" smtClean="0">
                <a:latin typeface="微软雅黑" pitchFamily="34" charset="-122"/>
                <a:ea typeface="微软雅黑" pitchFamily="34" charset="-122"/>
              </a:rPr>
              <a:t>金寨县旅游发展布局国土空间规划（</a:t>
            </a:r>
            <a:r>
              <a:rPr lang="en-US" altLang="zh-CN" sz="2400" b="1" dirty="0" smtClean="0">
                <a:latin typeface="微软雅黑" pitchFamily="34" charset="-122"/>
                <a:ea typeface="微软雅黑" pitchFamily="34" charset="-122"/>
              </a:rPr>
              <a:t>2021-2035</a:t>
            </a:r>
            <a:r>
              <a:rPr lang="zh-CN" altLang="en-US" sz="2400" b="1" dirty="0" smtClean="0">
                <a:latin typeface="微软雅黑" pitchFamily="34" charset="-122"/>
                <a:ea typeface="微软雅黑" pitchFamily="34" charset="-122"/>
              </a:rPr>
              <a:t>）</a:t>
            </a:r>
            <a:r>
              <a:rPr lang="en-US" altLang="zh-CN" sz="2400" b="1" dirty="0" smtClean="0">
                <a:latin typeface="微软雅黑" pitchFamily="34" charset="-122"/>
                <a:ea typeface="微软雅黑" pitchFamily="34" charset="-122"/>
              </a:rPr>
              <a:t>》</a:t>
            </a:r>
            <a:endParaRPr lang="zh-CN" altLang="en-US" sz="2400" b="1" dirty="0">
              <a:latin typeface="微软雅黑" pitchFamily="34" charset="-122"/>
              <a:ea typeface="微软雅黑" pitchFamily="34" charset="-122"/>
            </a:endParaRPr>
          </a:p>
        </p:txBody>
      </p:sp>
      <p:pic>
        <p:nvPicPr>
          <p:cNvPr id="251905" name="Picture 1"/>
          <p:cNvPicPr>
            <a:picLocks noChangeAspect="1" noChangeArrowheads="1"/>
          </p:cNvPicPr>
          <p:nvPr/>
        </p:nvPicPr>
        <p:blipFill>
          <a:blip r:embed="rId4" cstate="print"/>
          <a:srcRect l="8616" t="31085" r="8235"/>
          <a:stretch>
            <a:fillRect/>
          </a:stretch>
        </p:blipFill>
        <p:spPr bwMode="auto">
          <a:xfrm>
            <a:off x="143198" y="3185667"/>
            <a:ext cx="5904309" cy="4464496"/>
          </a:xfrm>
          <a:prstGeom prst="rect">
            <a:avLst/>
          </a:prstGeom>
          <a:noFill/>
          <a:ln w="9525">
            <a:noFill/>
            <a:miter lim="800000"/>
            <a:headEnd/>
            <a:tailEnd/>
          </a:ln>
        </p:spPr>
      </p:pic>
      <p:sp>
        <p:nvSpPr>
          <p:cNvPr id="18" name="矩形 17"/>
          <p:cNvSpPr/>
          <p:nvPr/>
        </p:nvSpPr>
        <p:spPr>
          <a:xfrm>
            <a:off x="142851" y="8442250"/>
            <a:ext cx="5905003" cy="1754326"/>
          </a:xfrm>
          <a:prstGeom prst="rect">
            <a:avLst/>
          </a:prstGeom>
        </p:spPr>
        <p:txBody>
          <a:bodyPr wrap="square">
            <a:spAutoFit/>
          </a:bodyPr>
          <a:lstStyle/>
          <a:p>
            <a:pPr indent="444500">
              <a:lnSpc>
                <a:spcPct val="150000"/>
              </a:lnSpc>
            </a:pPr>
            <a:r>
              <a:rPr lang="zh-CN" altLang="en-US" dirty="0" smtClean="0">
                <a:latin typeface="微软雅黑" pitchFamily="34" charset="-122"/>
                <a:ea typeface="微软雅黑" pitchFamily="34" charset="-122"/>
              </a:rPr>
              <a:t>以金刚台生态资源为依托，以汤家汇镇和汤家汇镇为两大辅助点，凸显山地资源优势和红色文化内涵，建设金寨西翼集合红色文化体验、山地户外休闲的国家级山地运动集聚地。</a:t>
            </a:r>
            <a:r>
              <a:rPr lang="zh-CN" altLang="en-US" b="1" dirty="0" smtClean="0">
                <a:solidFill>
                  <a:srgbClr val="FF0000"/>
                </a:solidFill>
                <a:latin typeface="微软雅黑" pitchFamily="34" charset="-122"/>
                <a:ea typeface="微软雅黑" pitchFamily="34" charset="-122"/>
              </a:rPr>
              <a:t>核心项目打造汤家汇红色旅游小镇。</a:t>
            </a:r>
            <a:endParaRPr lang="zh-CN" altLang="en-US" b="1" dirty="0">
              <a:solidFill>
                <a:srgbClr val="FF0000"/>
              </a:solidFill>
              <a:latin typeface="微软雅黑" pitchFamily="34" charset="-122"/>
              <a:ea typeface="微软雅黑" pitchFamily="34" charset="-122"/>
            </a:endParaRPr>
          </a:p>
        </p:txBody>
      </p:sp>
      <p:sp>
        <p:nvSpPr>
          <p:cNvPr id="19" name="矩形 18"/>
          <p:cNvSpPr/>
          <p:nvPr/>
        </p:nvSpPr>
        <p:spPr>
          <a:xfrm>
            <a:off x="1583011" y="2805881"/>
            <a:ext cx="2518638" cy="307777"/>
          </a:xfrm>
          <a:prstGeom prst="rect">
            <a:avLst/>
          </a:prstGeom>
        </p:spPr>
        <p:txBody>
          <a:bodyPr wrap="none">
            <a:spAutoFit/>
          </a:bodyPr>
          <a:lstStyle/>
          <a:p>
            <a:r>
              <a:rPr lang="zh-CN" altLang="en-US" sz="1400" b="1" dirty="0" smtClean="0">
                <a:latin typeface="微软雅黑" pitchFamily="34" charset="-122"/>
                <a:ea typeface="微软雅黑" pitchFamily="34" charset="-122"/>
              </a:rPr>
              <a:t>金刚台山地运动集聚区项目表</a:t>
            </a:r>
          </a:p>
        </p:txBody>
      </p:sp>
      <p:pic>
        <p:nvPicPr>
          <p:cNvPr id="251906" name="Picture 2"/>
          <p:cNvPicPr>
            <a:picLocks noChangeAspect="1" noChangeArrowheads="1"/>
          </p:cNvPicPr>
          <p:nvPr/>
        </p:nvPicPr>
        <p:blipFill>
          <a:blip r:embed="rId5" cstate="print"/>
          <a:srcRect t="17819"/>
          <a:stretch>
            <a:fillRect/>
          </a:stretch>
        </p:blipFill>
        <p:spPr bwMode="auto">
          <a:xfrm>
            <a:off x="142851" y="7578154"/>
            <a:ext cx="5928234" cy="792088"/>
          </a:xfrm>
          <a:prstGeom prst="rect">
            <a:avLst/>
          </a:prstGeom>
          <a:noFill/>
          <a:ln w="9525">
            <a:noFill/>
            <a:miter lim="800000"/>
            <a:headEnd/>
            <a:tailEnd/>
          </a:ln>
        </p:spPr>
      </p:pic>
      <p:sp>
        <p:nvSpPr>
          <p:cNvPr id="20" name="TextBox 33"/>
          <p:cNvSpPr txBox="1">
            <a:spLocks noChangeArrowheads="1"/>
          </p:cNvSpPr>
          <p:nvPr/>
        </p:nvSpPr>
        <p:spPr bwMode="auto">
          <a:xfrm>
            <a:off x="7775699" y="4337794"/>
            <a:ext cx="1329055" cy="307777"/>
          </a:xfrm>
          <a:prstGeom prst="rect">
            <a:avLst/>
          </a:prstGeom>
          <a:noFill/>
          <a:ln w="9525">
            <a:noFill/>
            <a:miter lim="800000"/>
          </a:ln>
        </p:spPr>
        <p:txBody>
          <a:bodyPr wrap="square">
            <a:spAutoFit/>
          </a:bodyPr>
          <a:lstStyle/>
          <a:p>
            <a:pPr algn="ctr"/>
            <a:r>
              <a:rPr lang="zh-CN" altLang="en-US" sz="1400" b="1" dirty="0" smtClean="0">
                <a:solidFill>
                  <a:sysClr val="windowText" lastClr="000000"/>
                </a:solidFill>
                <a:latin typeface="微软雅黑" panose="020B0503020204020204" pitchFamily="34" charset="-122"/>
                <a:ea typeface="微软雅黑" panose="020B0503020204020204" pitchFamily="34" charset="-122"/>
              </a:rPr>
              <a:t>汤家汇村</a:t>
            </a:r>
            <a:endParaRPr lang="zh-CN" altLang="en-US" sz="1400" b="1" dirty="0">
              <a:solidFill>
                <a:sysClr val="windowText" lastClr="000000"/>
              </a:solidFill>
              <a:latin typeface="微软雅黑" panose="020B0503020204020204" pitchFamily="34" charset="-122"/>
              <a:ea typeface="微软雅黑" panose="020B0503020204020204" pitchFamily="34" charset="-122"/>
            </a:endParaRPr>
          </a:p>
        </p:txBody>
      </p:sp>
      <p:sp>
        <p:nvSpPr>
          <p:cNvPr id="21" name="椭圆 20"/>
          <p:cNvSpPr/>
          <p:nvPr/>
        </p:nvSpPr>
        <p:spPr>
          <a:xfrm>
            <a:off x="8228701" y="4680538"/>
            <a:ext cx="211525" cy="211525"/>
          </a:xfrm>
          <a:prstGeom prst="ellipse">
            <a:avLst/>
          </a:prstGeom>
          <a:solidFill>
            <a:srgbClr val="FF0000"/>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xmlns="" val="37256702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1"/>
          <p:cNvPicPr>
            <a:picLocks noChangeAspect="1" noChangeArrowheads="1"/>
          </p:cNvPicPr>
          <p:nvPr/>
        </p:nvPicPr>
        <p:blipFill>
          <a:blip r:embed="rId4" cstate="print"/>
          <a:srcRect l="5587" r="749"/>
          <a:stretch>
            <a:fillRect/>
          </a:stretch>
        </p:blipFill>
        <p:spPr bwMode="auto">
          <a:xfrm>
            <a:off x="6047507" y="2969642"/>
            <a:ext cx="9001000" cy="7419550"/>
          </a:xfrm>
          <a:prstGeom prst="rect">
            <a:avLst/>
          </a:prstGeom>
          <a:noFill/>
          <a:ln w="9525">
            <a:noFill/>
            <a:miter lim="800000"/>
            <a:headEnd/>
            <a:tailEnd/>
          </a:ln>
          <a:effectLst/>
        </p:spPr>
      </p:pic>
      <p:sp>
        <p:nvSpPr>
          <p:cNvPr id="16"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en-US" altLang="zh-CN" sz="3200" b="1" dirty="0" err="1" smtClean="0">
                <a:solidFill>
                  <a:srgbClr val="C00000"/>
                </a:solidFill>
                <a:latin typeface="微软雅黑" panose="020B0503020204020204" charset="-122"/>
                <a:ea typeface="微软雅黑" panose="020B0503020204020204" charset="-122"/>
                <a:sym typeface="+mn-ea"/>
              </a:rPr>
              <a:t>相关规划解读</a:t>
            </a:r>
            <a:endParaRPr lang="zh-CN" altLang="en-US" sz="3200" b="1" dirty="0" smtClean="0">
              <a:solidFill>
                <a:srgbClr val="C00000"/>
              </a:solidFill>
              <a:latin typeface="微软雅黑" panose="020B0503020204020204" charset="-122"/>
              <a:ea typeface="微软雅黑" panose="020B0503020204020204" charset="-122"/>
              <a:sym typeface="+mn-ea"/>
            </a:endParaRPr>
          </a:p>
        </p:txBody>
      </p:sp>
      <p:sp>
        <p:nvSpPr>
          <p:cNvPr id="17" name="TextBox 16"/>
          <p:cNvSpPr txBox="1"/>
          <p:nvPr/>
        </p:nvSpPr>
        <p:spPr>
          <a:xfrm>
            <a:off x="-1165" y="1798350"/>
            <a:ext cx="15120938" cy="646331"/>
          </a:xfrm>
          <a:prstGeom prst="rect">
            <a:avLst/>
          </a:prstGeom>
          <a:solidFill>
            <a:schemeClr val="accent2">
              <a:lumMod val="20000"/>
              <a:lumOff val="80000"/>
            </a:schemeClr>
          </a:solidFill>
        </p:spPr>
        <p:txBody>
          <a:bodyPr wrap="square">
            <a:spAutoFit/>
          </a:bodyPr>
          <a:lstStyle/>
          <a:p>
            <a:pPr indent="622300" algn="ctr" defTabSz="1475110">
              <a:lnSpc>
                <a:spcPct val="150000"/>
              </a:lnSpc>
              <a:defRPr/>
            </a:pPr>
            <a:r>
              <a:rPr lang="zh-CN" altLang="en-US" sz="2400" b="1" dirty="0" smtClean="0">
                <a:solidFill>
                  <a:srgbClr val="C52D67"/>
                </a:solidFill>
                <a:latin typeface="微软雅黑" pitchFamily="34" charset="-122"/>
                <a:ea typeface="微软雅黑" pitchFamily="34" charset="-122"/>
              </a:rPr>
              <a:t>汤家汇村位于城镇开发边界内，合理规划行政村分类以及居民点分类</a:t>
            </a:r>
          </a:p>
        </p:txBody>
      </p:sp>
      <p:sp>
        <p:nvSpPr>
          <p:cNvPr id="18" name="TextBox 12"/>
          <p:cNvSpPr txBox="1">
            <a:spLocks noChangeArrowheads="1"/>
          </p:cNvSpPr>
          <p:nvPr/>
        </p:nvSpPr>
        <p:spPr bwMode="auto">
          <a:xfrm>
            <a:off x="-145181" y="1025426"/>
            <a:ext cx="9793088" cy="637706"/>
          </a:xfrm>
          <a:prstGeom prst="rect">
            <a:avLst/>
          </a:prstGeom>
          <a:noFill/>
          <a:ln w="9525">
            <a:noFill/>
            <a:miter lim="800000"/>
          </a:ln>
        </p:spPr>
        <p:txBody>
          <a:bodyPr wrap="square" lIns="147541" tIns="73771" rIns="147541" bIns="73771">
            <a:spAutoFit/>
          </a:bodyPr>
          <a:lstStyle/>
          <a:p>
            <a:pPr indent="457200">
              <a:lnSpc>
                <a:spcPct val="150000"/>
              </a:lnSpc>
            </a:pPr>
            <a:r>
              <a:rPr lang="en-US" altLang="zh-CN" sz="2400" b="1" dirty="0" smtClean="0">
                <a:latin typeface="微软雅黑" panose="020B0503020204020204" pitchFamily="34" charset="-122"/>
                <a:ea typeface="微软雅黑" panose="020B0503020204020204" pitchFamily="34" charset="-122"/>
              </a:rPr>
              <a:t>——《</a:t>
            </a:r>
            <a:r>
              <a:rPr lang="zh-CN" altLang="en-US" sz="2400" b="1" dirty="0" smtClean="0">
                <a:latin typeface="微软雅黑" pitchFamily="34" charset="-122"/>
                <a:ea typeface="微软雅黑" pitchFamily="34" charset="-122"/>
              </a:rPr>
              <a:t>金寨县域村庄分类和布局规划专题研究</a:t>
            </a:r>
            <a:r>
              <a:rPr lang="en-US" altLang="zh-CN" sz="2400" b="1" dirty="0" smtClean="0">
                <a:latin typeface="微软雅黑" pitchFamily="34" charset="-122"/>
                <a:ea typeface="微软雅黑" pitchFamily="34" charset="-122"/>
              </a:rPr>
              <a:t>》</a:t>
            </a:r>
            <a:endParaRPr lang="zh-CN" altLang="en-US" sz="2400" b="1" dirty="0">
              <a:latin typeface="微软雅黑" pitchFamily="34" charset="-122"/>
              <a:ea typeface="微软雅黑" pitchFamily="34" charset="-122"/>
            </a:endParaRPr>
          </a:p>
        </p:txBody>
      </p:sp>
      <p:sp>
        <p:nvSpPr>
          <p:cNvPr id="25" name="TextBox 33"/>
          <p:cNvSpPr txBox="1">
            <a:spLocks noChangeArrowheads="1"/>
          </p:cNvSpPr>
          <p:nvPr/>
        </p:nvSpPr>
        <p:spPr bwMode="auto">
          <a:xfrm>
            <a:off x="8423771" y="5273675"/>
            <a:ext cx="1329055" cy="307777"/>
          </a:xfrm>
          <a:prstGeom prst="rect">
            <a:avLst/>
          </a:prstGeom>
          <a:noFill/>
          <a:ln w="9525">
            <a:noFill/>
            <a:miter lim="800000"/>
          </a:ln>
        </p:spPr>
        <p:txBody>
          <a:bodyPr wrap="square">
            <a:spAutoFit/>
          </a:bodyPr>
          <a:lstStyle/>
          <a:p>
            <a:pPr algn="ctr"/>
            <a:r>
              <a:rPr lang="zh-CN" altLang="en-US" sz="1400" b="1" dirty="0" smtClean="0">
                <a:solidFill>
                  <a:sysClr val="windowText" lastClr="000000"/>
                </a:solidFill>
                <a:latin typeface="微软雅黑" panose="020B0503020204020204" pitchFamily="34" charset="-122"/>
                <a:ea typeface="微软雅黑" panose="020B0503020204020204" pitchFamily="34" charset="-122"/>
              </a:rPr>
              <a:t>汤家汇村</a:t>
            </a:r>
            <a:endParaRPr lang="zh-CN" altLang="en-US" sz="1400" b="1" dirty="0">
              <a:solidFill>
                <a:sysClr val="windowText" lastClr="000000"/>
              </a:solidFill>
              <a:latin typeface="微软雅黑" panose="020B0503020204020204" pitchFamily="34" charset="-122"/>
              <a:ea typeface="微软雅黑" panose="020B0503020204020204" pitchFamily="34" charset="-122"/>
            </a:endParaRPr>
          </a:p>
        </p:txBody>
      </p:sp>
      <p:sp>
        <p:nvSpPr>
          <p:cNvPr id="26" name="椭圆 25"/>
          <p:cNvSpPr/>
          <p:nvPr/>
        </p:nvSpPr>
        <p:spPr>
          <a:xfrm>
            <a:off x="8876773" y="5616419"/>
            <a:ext cx="211525" cy="211525"/>
          </a:xfrm>
          <a:prstGeom prst="ellipse">
            <a:avLst/>
          </a:prstGeom>
          <a:solidFill>
            <a:srgbClr val="FF0000"/>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矩形 28"/>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3.1</a:t>
            </a:r>
            <a:endParaRPr lang="en-US" altLang="zh-CN" sz="3200" b="1" dirty="0">
              <a:solidFill>
                <a:schemeClr val="bg1"/>
              </a:solidFill>
              <a:latin typeface="微软雅黑" panose="020B0503020204020204" charset="-122"/>
              <a:ea typeface="微软雅黑" panose="020B0503020204020204" charset="-122"/>
            </a:endParaRPr>
          </a:p>
        </p:txBody>
      </p:sp>
      <p:pic>
        <p:nvPicPr>
          <p:cNvPr id="443393" name="Picture 1"/>
          <p:cNvPicPr>
            <a:picLocks noChangeAspect="1" noChangeArrowheads="1"/>
          </p:cNvPicPr>
          <p:nvPr/>
        </p:nvPicPr>
        <p:blipFill>
          <a:blip r:embed="rId5" cstate="print"/>
          <a:srcRect/>
          <a:stretch>
            <a:fillRect/>
          </a:stretch>
        </p:blipFill>
        <p:spPr bwMode="auto">
          <a:xfrm>
            <a:off x="0" y="2792860"/>
            <a:ext cx="6019378" cy="2625053"/>
          </a:xfrm>
          <a:prstGeom prst="rect">
            <a:avLst/>
          </a:prstGeom>
          <a:noFill/>
          <a:ln w="9525">
            <a:noFill/>
            <a:miter lim="800000"/>
            <a:headEnd/>
            <a:tailEnd/>
          </a:ln>
        </p:spPr>
      </p:pic>
      <p:sp>
        <p:nvSpPr>
          <p:cNvPr id="23" name="矩形 22"/>
          <p:cNvSpPr/>
          <p:nvPr/>
        </p:nvSpPr>
        <p:spPr>
          <a:xfrm>
            <a:off x="503238" y="3401690"/>
            <a:ext cx="5544269" cy="267640"/>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574675" y="5417914"/>
            <a:ext cx="5184800" cy="4939605"/>
            <a:chOff x="142850" y="5417914"/>
            <a:chExt cx="5780015" cy="5506672"/>
          </a:xfrm>
        </p:grpSpPr>
        <p:pic>
          <p:nvPicPr>
            <p:cNvPr id="443394" name="Picture 2"/>
            <p:cNvPicPr>
              <a:picLocks noChangeAspect="1" noChangeArrowheads="1"/>
            </p:cNvPicPr>
            <p:nvPr/>
          </p:nvPicPr>
          <p:blipFill>
            <a:blip r:embed="rId6" cstate="print"/>
            <a:srcRect/>
            <a:stretch>
              <a:fillRect/>
            </a:stretch>
          </p:blipFill>
          <p:spPr bwMode="auto">
            <a:xfrm>
              <a:off x="142850" y="5417914"/>
              <a:ext cx="5780015" cy="2736304"/>
            </a:xfrm>
            <a:prstGeom prst="rect">
              <a:avLst/>
            </a:prstGeom>
            <a:noFill/>
            <a:ln w="9525">
              <a:noFill/>
              <a:miter lim="800000"/>
              <a:headEnd/>
              <a:tailEnd/>
            </a:ln>
          </p:spPr>
        </p:pic>
        <p:pic>
          <p:nvPicPr>
            <p:cNvPr id="443395" name="Picture 3"/>
            <p:cNvPicPr>
              <a:picLocks noChangeAspect="1" noChangeArrowheads="1"/>
            </p:cNvPicPr>
            <p:nvPr/>
          </p:nvPicPr>
          <p:blipFill>
            <a:blip r:embed="rId7" cstate="print"/>
            <a:srcRect/>
            <a:stretch>
              <a:fillRect/>
            </a:stretch>
          </p:blipFill>
          <p:spPr bwMode="auto">
            <a:xfrm>
              <a:off x="142851" y="8082209"/>
              <a:ext cx="5688632" cy="2842377"/>
            </a:xfrm>
            <a:prstGeom prst="rect">
              <a:avLst/>
            </a:prstGeom>
            <a:noFill/>
            <a:ln w="9525">
              <a:noFill/>
              <a:miter lim="800000"/>
              <a:headEnd/>
              <a:tailEnd/>
            </a:ln>
          </p:spPr>
        </p:pic>
      </p:grpSp>
    </p:spTree>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3.1</a:t>
            </a:r>
            <a:endParaRPr lang="en-US" altLang="zh-CN" sz="3200" b="1" dirty="0">
              <a:solidFill>
                <a:schemeClr val="bg1"/>
              </a:solidFill>
              <a:latin typeface="微软雅黑" panose="020B0503020204020204" charset="-122"/>
              <a:ea typeface="微软雅黑" panose="020B0503020204020204" charset="-122"/>
            </a:endParaRPr>
          </a:p>
        </p:txBody>
      </p:sp>
      <p:sp>
        <p:nvSpPr>
          <p:cNvPr id="6" name="TextBox 8"/>
          <p:cNvSpPr txBox="1"/>
          <p:nvPr/>
        </p:nvSpPr>
        <p:spPr>
          <a:xfrm>
            <a:off x="934939" y="233338"/>
            <a:ext cx="3744416" cy="703170"/>
          </a:xfrm>
          <a:prstGeom prst="rect">
            <a:avLst/>
          </a:prstGeom>
          <a:noFill/>
        </p:spPr>
        <p:txBody>
          <a:bodyPr wrap="square" lIns="208689" tIns="104345" rIns="208689" bIns="104345" rtlCol="0" anchor="ctr" anchorCtr="0">
            <a:spAutoFit/>
          </a:bodyPr>
          <a:lstStyle/>
          <a:p>
            <a:pPr algn="ctr"/>
            <a:r>
              <a:rPr lang="en-US" altLang="zh-CN" sz="3200" b="1" dirty="0" err="1" smtClean="0">
                <a:solidFill>
                  <a:srgbClr val="C00000"/>
                </a:solidFill>
                <a:latin typeface="微软雅黑" panose="020B0503020204020204" charset="-122"/>
                <a:ea typeface="微软雅黑" panose="020B0503020204020204" charset="-122"/>
                <a:sym typeface="+mn-ea"/>
              </a:rPr>
              <a:t>相关规划解读</a:t>
            </a:r>
            <a:endParaRPr lang="zh-CN" altLang="en-US" sz="3200" b="1" dirty="0" smtClean="0">
              <a:solidFill>
                <a:srgbClr val="C00000"/>
              </a:solidFill>
              <a:latin typeface="微软雅黑" panose="020B0503020204020204" charset="-122"/>
              <a:ea typeface="微软雅黑" panose="020B0503020204020204" charset="-122"/>
              <a:sym typeface="+mn-ea"/>
            </a:endParaRPr>
          </a:p>
        </p:txBody>
      </p:sp>
      <p:sp>
        <p:nvSpPr>
          <p:cNvPr id="7" name="TextBox 12"/>
          <p:cNvSpPr txBox="1">
            <a:spLocks noChangeArrowheads="1"/>
          </p:cNvSpPr>
          <p:nvPr/>
        </p:nvSpPr>
        <p:spPr bwMode="auto">
          <a:xfrm>
            <a:off x="-145181" y="1025426"/>
            <a:ext cx="9793088" cy="702981"/>
          </a:xfrm>
          <a:prstGeom prst="rect">
            <a:avLst/>
          </a:prstGeom>
          <a:noFill/>
          <a:ln w="9525">
            <a:noFill/>
            <a:miter lim="800000"/>
          </a:ln>
        </p:spPr>
        <p:txBody>
          <a:bodyPr wrap="square" lIns="147541" tIns="73771" rIns="147541" bIns="73771">
            <a:spAutoFit/>
          </a:bodyPr>
          <a:lstStyle/>
          <a:p>
            <a:pPr indent="457200">
              <a:lnSpc>
                <a:spcPct val="150000"/>
              </a:lnSpc>
            </a:pPr>
            <a:r>
              <a:rPr lang="en-US" altLang="zh-CN" sz="2400" b="1" dirty="0" smtClean="0">
                <a:latin typeface="微软雅黑" panose="020B0503020204020204" pitchFamily="34" charset="-122"/>
                <a:ea typeface="微软雅黑" panose="020B0503020204020204" pitchFamily="34" charset="-122"/>
              </a:rPr>
              <a:t>——《 </a:t>
            </a:r>
            <a:r>
              <a:rPr lang="zh-CN" altLang="en-US" sz="2400" b="1" dirty="0" smtClean="0">
                <a:latin typeface="微软雅黑" pitchFamily="34" charset="-122"/>
                <a:ea typeface="微软雅黑" pitchFamily="34" charset="-122"/>
              </a:rPr>
              <a:t>金寨县汤家汇镇国土空间规划（</a:t>
            </a:r>
            <a:r>
              <a:rPr lang="en-US" altLang="zh-CN" sz="2400" b="1" dirty="0" smtClean="0">
                <a:latin typeface="微软雅黑" pitchFamily="34" charset="-122"/>
                <a:ea typeface="微软雅黑" pitchFamily="34" charset="-122"/>
              </a:rPr>
              <a:t>2021-2035</a:t>
            </a:r>
            <a:r>
              <a:rPr lang="zh-CN" altLang="en-US" sz="2400" b="1" dirty="0" smtClean="0">
                <a:latin typeface="微软雅黑" pitchFamily="34" charset="-122"/>
                <a:ea typeface="微软雅黑" pitchFamily="34" charset="-122"/>
              </a:rPr>
              <a:t>）</a:t>
            </a:r>
            <a:r>
              <a:rPr lang="en-US" altLang="zh-CN" sz="2400" b="1" dirty="0" smtClean="0">
                <a:latin typeface="微软雅黑" pitchFamily="34" charset="-122"/>
                <a:ea typeface="微软雅黑" pitchFamily="34" charset="-122"/>
              </a:rPr>
              <a:t>》</a:t>
            </a:r>
            <a:endParaRPr lang="zh-CN" altLang="en-US" sz="2400" b="1" dirty="0">
              <a:latin typeface="微软雅黑" pitchFamily="34" charset="-122"/>
              <a:ea typeface="微软雅黑" pitchFamily="34" charset="-122"/>
            </a:endParaRPr>
          </a:p>
        </p:txBody>
      </p:sp>
      <p:grpSp>
        <p:nvGrpSpPr>
          <p:cNvPr id="11" name="组合 10"/>
          <p:cNvGrpSpPr/>
          <p:nvPr/>
        </p:nvGrpSpPr>
        <p:grpSpPr>
          <a:xfrm>
            <a:off x="1438995" y="2581324"/>
            <a:ext cx="12601399" cy="7877150"/>
            <a:chOff x="718915" y="2131200"/>
            <a:chExt cx="13321480" cy="8327274"/>
          </a:xfrm>
        </p:grpSpPr>
        <p:pic>
          <p:nvPicPr>
            <p:cNvPr id="8" name="图片 7"/>
            <p:cNvPicPr/>
            <p:nvPr/>
          </p:nvPicPr>
          <p:blipFill>
            <a:blip r:embed="rId3" cstate="print">
              <a:extLst>
                <a:ext uri="{28A0092B-C50C-407E-A947-70E740481C1C}">
                  <a14:useLocalDpi xmlns="" xmlns:wpc="http://schemas.microsoft.com/office/word/2010/wordprocessingCanvas" xmlns:mc="http://schemas.openxmlformats.org/markup-compatibility/2006" xmlns:o="urn:schemas-microsoft-com:office:office"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0="urn:schemas-microsoft-com:office:word"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xmlns:a14="http://schemas.microsoft.com/office/drawing/2010/main" xmlns:pic="http://schemas.openxmlformats.org/drawingml/2006/picture" xmlns:lc="http://schemas.openxmlformats.org/drawingml/2006/lockedCanvas" val="0"/>
                </a:ext>
              </a:extLst>
            </a:blip>
            <a:srcRect l="89" r="89"/>
            <a:stretch>
              <a:fillRect/>
            </a:stretch>
          </p:blipFill>
          <p:spPr>
            <a:xfrm>
              <a:off x="7991723" y="2131200"/>
              <a:ext cx="6048672" cy="8327274"/>
            </a:xfrm>
            <a:prstGeom prst="rect">
              <a:avLst/>
            </a:prstGeom>
          </p:spPr>
        </p:pic>
        <p:pic>
          <p:nvPicPr>
            <p:cNvPr id="10" name="图片 9"/>
            <p:cNvPicPr/>
            <p:nvPr/>
          </p:nvPicPr>
          <p:blipFill>
            <a:blip r:embed="rId4" cstate="print">
              <a:extLst>
                <a:ext uri="{28A0092B-C50C-407E-A947-70E740481C1C}">
                  <a14:useLocalDpi xmlns="" xmlns:wpc="http://schemas.microsoft.com/office/word/2010/wordprocessingCanvas" xmlns:mc="http://schemas.openxmlformats.org/markup-compatibility/2006" xmlns:o="urn:schemas-microsoft-com:office:office"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0="urn:schemas-microsoft-com:office:word"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xmlns:a14="http://schemas.microsoft.com/office/drawing/2010/main" xmlns:pic="http://schemas.openxmlformats.org/drawingml/2006/picture" xmlns:lc="http://schemas.openxmlformats.org/drawingml/2006/lockedCanvas" val="0"/>
                </a:ext>
              </a:extLst>
            </a:blip>
            <a:srcRect l="89" r="89"/>
            <a:stretch>
              <a:fillRect/>
            </a:stretch>
          </p:blipFill>
          <p:spPr>
            <a:xfrm>
              <a:off x="718915" y="2131201"/>
              <a:ext cx="6048672" cy="8327273"/>
            </a:xfrm>
            <a:prstGeom prst="rect">
              <a:avLst/>
            </a:prstGeom>
          </p:spPr>
        </p:pic>
      </p:grpSp>
      <p:sp>
        <p:nvSpPr>
          <p:cNvPr id="9" name="TextBox 8"/>
          <p:cNvSpPr txBox="1"/>
          <p:nvPr/>
        </p:nvSpPr>
        <p:spPr>
          <a:xfrm>
            <a:off x="-1165" y="1798350"/>
            <a:ext cx="15120938" cy="581057"/>
          </a:xfrm>
          <a:prstGeom prst="rect">
            <a:avLst/>
          </a:prstGeom>
          <a:solidFill>
            <a:schemeClr val="accent2">
              <a:lumMod val="20000"/>
              <a:lumOff val="80000"/>
            </a:schemeClr>
          </a:solidFill>
        </p:spPr>
        <p:txBody>
          <a:bodyPr wrap="square">
            <a:spAutoFit/>
          </a:bodyPr>
          <a:lstStyle/>
          <a:p>
            <a:pPr indent="622300" algn="ctr" defTabSz="1475110">
              <a:lnSpc>
                <a:spcPct val="150000"/>
              </a:lnSpc>
              <a:defRPr/>
            </a:pPr>
            <a:r>
              <a:rPr lang="zh-CN" altLang="en-US" sz="2400" b="1" dirty="0" smtClean="0">
                <a:solidFill>
                  <a:srgbClr val="C52D67"/>
                </a:solidFill>
                <a:latin typeface="微软雅黑" pitchFamily="34" charset="-122"/>
                <a:ea typeface="微软雅黑" pitchFamily="34" charset="-122"/>
              </a:rPr>
              <a:t>落实汤家汇镇国土空间规划中的项目</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9302" name="Picture 6" descr="http://n.sinaimg.cn/sinacn20110/769/w1004h565/20190114/8bd4-hrpcmqw5499262.jpg"/>
          <p:cNvPicPr>
            <a:picLocks noChangeAspect="1" noChangeArrowheads="1"/>
          </p:cNvPicPr>
          <p:nvPr/>
        </p:nvPicPr>
        <p:blipFill>
          <a:blip r:embed="rId3" cstate="print"/>
          <a:srcRect b="8317"/>
          <a:stretch>
            <a:fillRect/>
          </a:stretch>
        </p:blipFill>
        <p:spPr bwMode="auto">
          <a:xfrm>
            <a:off x="-1" y="1944142"/>
            <a:ext cx="15119351" cy="7938268"/>
          </a:xfrm>
          <a:prstGeom prst="rect">
            <a:avLst/>
          </a:prstGeom>
          <a:noFill/>
        </p:spPr>
      </p:pic>
      <p:sp>
        <p:nvSpPr>
          <p:cNvPr id="19" name="文本框 14"/>
          <p:cNvSpPr txBox="1"/>
          <p:nvPr/>
        </p:nvSpPr>
        <p:spPr>
          <a:xfrm>
            <a:off x="344436" y="1457460"/>
            <a:ext cx="14774913" cy="1323421"/>
          </a:xfrm>
          <a:prstGeom prst="rect">
            <a:avLst/>
          </a:prstGeom>
          <a:noFill/>
          <a:effectLst/>
        </p:spPr>
        <p:txBody>
          <a:bodyPr wrap="square" lIns="91422" tIns="45711" rIns="91422" bIns="45711">
            <a:spAutoFit/>
          </a:bodyPr>
          <a:lstStyle/>
          <a:p>
            <a:pPr algn="ctr">
              <a:lnSpc>
                <a:spcPct val="150000"/>
              </a:lnSpc>
              <a:defRPr/>
            </a:pPr>
            <a:endParaRPr lang="en-US" altLang="zh-CN" sz="3200" b="1" dirty="0" smtClean="0">
              <a:solidFill>
                <a:schemeClr val="accent1">
                  <a:lumMod val="75000"/>
                </a:schemeClr>
              </a:solidFill>
              <a:latin typeface="微软雅黑" pitchFamily="34" charset="-122"/>
              <a:ea typeface="微软雅黑" pitchFamily="34" charset="-122"/>
            </a:endParaRPr>
          </a:p>
          <a:p>
            <a:pPr algn="ctr">
              <a:defRPr/>
            </a:pPr>
            <a:endParaRPr lang="en-US" altLang="zh-CN" sz="3200" b="1" dirty="0" smtClean="0">
              <a:solidFill>
                <a:schemeClr val="accent1">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
        <p:nvSpPr>
          <p:cNvPr id="20" name="矩形 19"/>
          <p:cNvSpPr/>
          <p:nvPr/>
        </p:nvSpPr>
        <p:spPr>
          <a:xfrm>
            <a:off x="0" y="1956876"/>
            <a:ext cx="15117763" cy="5909310"/>
          </a:xfrm>
          <a:prstGeom prst="rect">
            <a:avLst/>
          </a:prstGeom>
          <a:solidFill>
            <a:schemeClr val="tx2">
              <a:lumMod val="20000"/>
              <a:lumOff val="80000"/>
              <a:alpha val="50196"/>
            </a:schemeClr>
          </a:solidFill>
          <a:effectLst/>
        </p:spPr>
        <p:txBody>
          <a:bodyPr wrap="square">
            <a:spAutoFit/>
          </a:bodyPr>
          <a:lstStyle/>
          <a:p>
            <a:pPr algn="ctr">
              <a:lnSpc>
                <a:spcPct val="150000"/>
              </a:lnSpc>
              <a:defRPr/>
            </a:pPr>
            <a:r>
              <a:rPr lang="zh-CN" altLang="en-US" sz="3200" b="1" dirty="0" smtClean="0">
                <a:solidFill>
                  <a:schemeClr val="accent3">
                    <a:lumMod val="50000"/>
                  </a:schemeClr>
                </a:solidFill>
                <a:latin typeface="微软雅黑" pitchFamily="34" charset="-122"/>
                <a:ea typeface="微软雅黑" pitchFamily="34" charset="-122"/>
              </a:rPr>
              <a:t>依托金寨县全域旅游带动以及汤家汇镇深厚的红色文化底蕴</a:t>
            </a:r>
            <a:endParaRPr lang="en-US" altLang="zh-CN" sz="3200" b="1" dirty="0" smtClean="0">
              <a:solidFill>
                <a:schemeClr val="accent3">
                  <a:lumMod val="50000"/>
                </a:schemeClr>
              </a:solidFill>
              <a:latin typeface="微软雅黑" pitchFamily="34" charset="-122"/>
              <a:ea typeface="微软雅黑" pitchFamily="34" charset="-122"/>
            </a:endParaRPr>
          </a:p>
          <a:p>
            <a:pPr algn="ctr">
              <a:lnSpc>
                <a:spcPct val="150000"/>
              </a:lnSpc>
              <a:defRPr/>
            </a:pPr>
            <a:r>
              <a:rPr lang="zh-CN" altLang="en-US" sz="3200" b="1" dirty="0" smtClean="0">
                <a:solidFill>
                  <a:schemeClr val="accent3">
                    <a:lumMod val="50000"/>
                  </a:schemeClr>
                </a:solidFill>
                <a:latin typeface="微软雅黑" pitchFamily="34" charset="-122"/>
                <a:ea typeface="微软雅黑" pitchFamily="34" charset="-122"/>
              </a:rPr>
              <a:t>发挥大别山区独特的生态基底优势</a:t>
            </a:r>
            <a:endParaRPr lang="en-US" altLang="zh-CN" sz="3200" b="1" dirty="0" smtClean="0">
              <a:solidFill>
                <a:schemeClr val="accent3">
                  <a:lumMod val="50000"/>
                </a:schemeClr>
              </a:solidFill>
              <a:latin typeface="微软雅黑" pitchFamily="34" charset="-122"/>
              <a:ea typeface="微软雅黑" pitchFamily="34" charset="-122"/>
            </a:endParaRPr>
          </a:p>
          <a:p>
            <a:pPr algn="ctr">
              <a:lnSpc>
                <a:spcPct val="150000"/>
              </a:lnSpc>
              <a:defRPr/>
            </a:pPr>
            <a:r>
              <a:rPr lang="zh-CN" altLang="en-US" sz="3200" b="1" dirty="0" smtClean="0">
                <a:solidFill>
                  <a:schemeClr val="accent3">
                    <a:lumMod val="50000"/>
                  </a:schemeClr>
                </a:solidFill>
                <a:latin typeface="微软雅黑" pitchFamily="34" charset="-122"/>
                <a:ea typeface="微软雅黑" pitchFamily="34" charset="-122"/>
              </a:rPr>
              <a:t>结合红色文化遗址等特色旅游资源和山清水秀的生态环境</a:t>
            </a:r>
            <a:endParaRPr lang="en-US" altLang="zh-CN" sz="3200" b="1" dirty="0" smtClean="0">
              <a:solidFill>
                <a:schemeClr val="accent3">
                  <a:lumMod val="50000"/>
                </a:schemeClr>
              </a:solidFill>
              <a:latin typeface="微软雅黑" pitchFamily="34" charset="-122"/>
              <a:ea typeface="微软雅黑" pitchFamily="34" charset="-122"/>
            </a:endParaRPr>
          </a:p>
          <a:p>
            <a:pPr algn="ctr">
              <a:lnSpc>
                <a:spcPct val="150000"/>
              </a:lnSpc>
              <a:defRPr/>
            </a:pPr>
            <a:r>
              <a:rPr lang="zh-CN" altLang="en-US" sz="3200" b="1" dirty="0" smtClean="0">
                <a:solidFill>
                  <a:schemeClr val="accent3">
                    <a:lumMod val="50000"/>
                  </a:schemeClr>
                </a:solidFill>
                <a:latin typeface="微软雅黑" pitchFamily="34" charset="-122"/>
                <a:ea typeface="微软雅黑" pitchFamily="34" charset="-122"/>
              </a:rPr>
              <a:t>通过乡村旅游、生态修复、人居环境改善、丰富特色种植</a:t>
            </a:r>
            <a:endParaRPr lang="en-US" altLang="zh-CN" sz="3200" b="1" dirty="0" smtClean="0">
              <a:solidFill>
                <a:schemeClr val="accent3">
                  <a:lumMod val="50000"/>
                </a:schemeClr>
              </a:solidFill>
              <a:latin typeface="微软雅黑" pitchFamily="34" charset="-122"/>
              <a:ea typeface="微软雅黑" pitchFamily="34" charset="-122"/>
            </a:endParaRPr>
          </a:p>
          <a:p>
            <a:pPr algn="ctr">
              <a:lnSpc>
                <a:spcPct val="150000"/>
              </a:lnSpc>
              <a:defRPr/>
            </a:pPr>
            <a:r>
              <a:rPr lang="zh-CN" altLang="en-US" sz="4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rPr>
              <a:t>优质一产，驱动二产以及三产</a:t>
            </a:r>
            <a:endParaRPr lang="en-US" altLang="zh-CN" sz="4400" b="1" dirty="0" smtClean="0">
              <a:solidFill>
                <a:schemeClr val="bg1"/>
              </a:solidFill>
              <a:effectLst>
                <a:outerShdw blurRad="50800" dist="50800" dir="5400000" algn="ctr" rotWithShape="0">
                  <a:srgbClr val="FF0000"/>
                </a:outerShdw>
              </a:effectLst>
              <a:latin typeface="微软雅黑" pitchFamily="34" charset="-122"/>
              <a:ea typeface="微软雅黑" pitchFamily="34" charset="-122"/>
            </a:endParaRPr>
          </a:p>
          <a:p>
            <a:pPr algn="ctr">
              <a:lnSpc>
                <a:spcPct val="150000"/>
              </a:lnSpc>
              <a:defRPr/>
            </a:pPr>
            <a:r>
              <a:rPr lang="zh-CN" altLang="en-US" sz="3600" b="1" dirty="0" smtClean="0">
                <a:solidFill>
                  <a:schemeClr val="bg1"/>
                </a:solidFill>
                <a:effectLst>
                  <a:outerShdw blurRad="50800" dist="50800" dir="5400000" algn="ctr" rotWithShape="0">
                    <a:srgbClr val="00B050"/>
                  </a:outerShdw>
                </a:effectLst>
                <a:latin typeface="微软雅黑" pitchFamily="34" charset="-122"/>
                <a:ea typeface="微软雅黑" pitchFamily="34" charset="-122"/>
              </a:rPr>
              <a:t>打造集</a:t>
            </a:r>
            <a:r>
              <a:rPr lang="zh-CN" altLang="en-US" sz="4400" b="1" dirty="0" smtClean="0">
                <a:solidFill>
                  <a:schemeClr val="bg1"/>
                </a:solidFill>
                <a:effectLst>
                  <a:outerShdw blurRad="50800" dist="50800" dir="5400000" algn="ctr" rotWithShape="0">
                    <a:srgbClr val="00B050"/>
                  </a:outerShdw>
                </a:effectLst>
                <a:latin typeface="微软雅黑" pitchFamily="34" charset="-122"/>
                <a:ea typeface="微软雅黑" pitchFamily="34" charset="-122"/>
              </a:rPr>
              <a:t>农业种植、文旅度假、康养休闲、美居愉业</a:t>
            </a:r>
            <a:r>
              <a:rPr lang="zh-CN" altLang="en-US" sz="3600" b="1" dirty="0" smtClean="0">
                <a:solidFill>
                  <a:schemeClr val="bg1"/>
                </a:solidFill>
                <a:effectLst>
                  <a:outerShdw blurRad="50800" dist="50800" dir="5400000" algn="ctr" rotWithShape="0">
                    <a:srgbClr val="00B050"/>
                  </a:outerShdw>
                </a:effectLst>
                <a:latin typeface="微软雅黑" pitchFamily="34" charset="-122"/>
                <a:ea typeface="微软雅黑" pitchFamily="34" charset="-122"/>
              </a:rPr>
              <a:t>等</a:t>
            </a:r>
            <a:endParaRPr lang="en-US" altLang="zh-CN" sz="3600" b="1" dirty="0" smtClean="0">
              <a:solidFill>
                <a:schemeClr val="bg1"/>
              </a:solidFill>
              <a:effectLst>
                <a:outerShdw blurRad="50800" dist="50800" dir="5400000" algn="ctr" rotWithShape="0">
                  <a:srgbClr val="00B050"/>
                </a:outerShdw>
              </a:effectLst>
              <a:latin typeface="微软雅黑" pitchFamily="34" charset="-122"/>
              <a:ea typeface="微软雅黑" pitchFamily="34" charset="-122"/>
            </a:endParaRPr>
          </a:p>
          <a:p>
            <a:pPr algn="ctr">
              <a:lnSpc>
                <a:spcPct val="150000"/>
              </a:lnSpc>
              <a:defRPr/>
            </a:pPr>
            <a:r>
              <a:rPr lang="zh-CN" altLang="en-US" sz="3600" b="1" dirty="0" smtClean="0">
                <a:solidFill>
                  <a:schemeClr val="bg1"/>
                </a:solidFill>
                <a:effectLst>
                  <a:outerShdw blurRad="50800" dist="50800" dir="5400000" algn="ctr" rotWithShape="0">
                    <a:srgbClr val="00B050"/>
                  </a:outerShdw>
                </a:effectLst>
                <a:latin typeface="微软雅黑" pitchFamily="34" charset="-122"/>
                <a:ea typeface="微软雅黑" pitchFamily="34" charset="-122"/>
              </a:rPr>
              <a:t>多元体验为一体的</a:t>
            </a:r>
            <a:endParaRPr lang="en-US" altLang="zh-CN" sz="3600" b="1" dirty="0" smtClean="0">
              <a:solidFill>
                <a:schemeClr val="bg1"/>
              </a:solidFill>
              <a:effectLst>
                <a:outerShdw blurRad="50800" dist="50800" dir="5400000" algn="ctr" rotWithShape="0">
                  <a:srgbClr val="00B050"/>
                </a:outerShdw>
              </a:effectLst>
              <a:latin typeface="微软雅黑" pitchFamily="34" charset="-122"/>
              <a:ea typeface="微软雅黑" pitchFamily="34" charset="-122"/>
            </a:endParaRPr>
          </a:p>
        </p:txBody>
      </p:sp>
      <p:sp>
        <p:nvSpPr>
          <p:cNvPr id="21" name="矩形 20"/>
          <p:cNvSpPr/>
          <p:nvPr/>
        </p:nvSpPr>
        <p:spPr>
          <a:xfrm>
            <a:off x="0" y="8226226"/>
            <a:ext cx="15119350" cy="1477328"/>
          </a:xfrm>
          <a:prstGeom prst="rect">
            <a:avLst/>
          </a:prstGeom>
          <a:solidFill>
            <a:schemeClr val="bg2">
              <a:alpha val="50196"/>
            </a:schemeClr>
          </a:solidFill>
        </p:spPr>
        <p:txBody>
          <a:bodyPr wrap="square">
            <a:spAutoFit/>
          </a:bodyPr>
          <a:lstStyle/>
          <a:p>
            <a:pPr algn="ctr">
              <a:lnSpc>
                <a:spcPct val="150000"/>
              </a:lnSpc>
              <a:defRPr/>
            </a:pPr>
            <a:r>
              <a:rPr lang="zh-CN" altLang="en-US" sz="6000" b="1" dirty="0" smtClean="0">
                <a:solidFill>
                  <a:srgbClr val="C00000"/>
                </a:solidFill>
                <a:effectLst>
                  <a:outerShdw blurRad="50800" dist="50800" dir="5400000" algn="ctr" rotWithShape="0">
                    <a:schemeClr val="bg1"/>
                  </a:outerShdw>
                </a:effectLst>
                <a:latin typeface="微软雅黑" pitchFamily="34" charset="-122"/>
                <a:ea typeface="微软雅黑" pitchFamily="34" charset="-122"/>
              </a:rPr>
              <a:t>生态型红色文旅示范村</a:t>
            </a:r>
            <a:endParaRPr lang="en-US" altLang="zh-CN" sz="7200" b="1" dirty="0" smtClean="0">
              <a:solidFill>
                <a:srgbClr val="C00000"/>
              </a:solidFill>
              <a:effectLst>
                <a:outerShdw blurRad="50800" dist="50800" dir="5400000" algn="ctr" rotWithShape="0">
                  <a:schemeClr val="bg1"/>
                </a:outerShdw>
              </a:effectLst>
              <a:latin typeface="微软雅黑" pitchFamily="34" charset="-122"/>
              <a:ea typeface="微软雅黑" pitchFamily="34" charset="-122"/>
            </a:endParaRPr>
          </a:p>
        </p:txBody>
      </p:sp>
      <p:sp>
        <p:nvSpPr>
          <p:cNvPr id="22" name="矩形 21"/>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3.2</a:t>
            </a:r>
            <a:endParaRPr lang="en-US" altLang="zh-CN" sz="3200" b="1" dirty="0">
              <a:solidFill>
                <a:schemeClr val="bg1"/>
              </a:solidFill>
              <a:latin typeface="微软雅黑" panose="020B0503020204020204" charset="-122"/>
              <a:ea typeface="微软雅黑" panose="020B0503020204020204" charset="-122"/>
            </a:endParaRPr>
          </a:p>
        </p:txBody>
      </p:sp>
      <p:sp>
        <p:nvSpPr>
          <p:cNvPr id="23" name="TextBox 8"/>
          <p:cNvSpPr txBox="1"/>
          <p:nvPr/>
        </p:nvSpPr>
        <p:spPr>
          <a:xfrm>
            <a:off x="1222971" y="233338"/>
            <a:ext cx="2952328"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sym typeface="+mn-ea"/>
              </a:rPr>
              <a:t>村庄总体定位</a:t>
            </a:r>
          </a:p>
        </p:txBody>
      </p:sp>
      <p:sp>
        <p:nvSpPr>
          <p:cNvPr id="25" name="矩形 24"/>
          <p:cNvSpPr/>
          <p:nvPr/>
        </p:nvSpPr>
        <p:spPr>
          <a:xfrm>
            <a:off x="0" y="1169442"/>
            <a:ext cx="280714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总体定位</a:t>
            </a:r>
            <a:endParaRPr lang="zh-CN" altLang="zh-CN" sz="2800" b="1" dirty="0">
              <a:latin typeface="微软雅黑" panose="020B0503020204020204" charset="-122"/>
              <a:ea typeface="微软雅黑" panose="020B0503020204020204" charset="-122"/>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7250" name="Picture 2" descr="https://5b0988e595225.cdn.sohucs.com/images/20180711/841fa8ea6d764fdc9e6cbeec3f9d3263.jpeg"/>
          <p:cNvPicPr>
            <a:picLocks noChangeAspect="1" noChangeArrowheads="1"/>
          </p:cNvPicPr>
          <p:nvPr/>
        </p:nvPicPr>
        <p:blipFill>
          <a:blip r:embed="rId3" cstate="print"/>
          <a:srcRect/>
          <a:stretch>
            <a:fillRect/>
          </a:stretch>
        </p:blipFill>
        <p:spPr bwMode="auto">
          <a:xfrm>
            <a:off x="-1" y="1889522"/>
            <a:ext cx="15118741" cy="7992887"/>
          </a:xfrm>
          <a:prstGeom prst="rect">
            <a:avLst/>
          </a:prstGeom>
          <a:noFill/>
        </p:spPr>
      </p:pic>
      <p:sp>
        <p:nvSpPr>
          <p:cNvPr id="16" name="矩形 15"/>
          <p:cNvSpPr/>
          <p:nvPr/>
        </p:nvSpPr>
        <p:spPr>
          <a:xfrm>
            <a:off x="0" y="1889522"/>
            <a:ext cx="15119350" cy="8280920"/>
          </a:xfrm>
          <a:prstGeom prst="rect">
            <a:avLst/>
          </a:prstGeom>
          <a:solidFill>
            <a:schemeClr val="accent5">
              <a:lumMod val="20000"/>
              <a:lumOff val="8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0" y="8370242"/>
            <a:ext cx="15119350" cy="86409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8" name="圆角矩形 7"/>
          <p:cNvSpPr/>
          <p:nvPr/>
        </p:nvSpPr>
        <p:spPr>
          <a:xfrm>
            <a:off x="472305" y="8518661"/>
            <a:ext cx="4857784" cy="571504"/>
          </a:xfrm>
          <a:prstGeom prst="roundRect">
            <a:avLst/>
          </a:prstGeom>
          <a:solidFill>
            <a:schemeClr val="accent5">
              <a:lumMod val="75000"/>
            </a:schemeClr>
          </a:solidFill>
          <a:ln>
            <a:noFill/>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5400" b="1" dirty="0" smtClean="0">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生态宜居之所 </a:t>
            </a:r>
            <a:endParaRPr lang="zh-CN" altLang="en-US" sz="5400" dirty="0">
              <a:solidFill>
                <a:schemeClr val="bg1"/>
              </a:solidFill>
              <a:effectLst>
                <a:outerShdw blurRad="38100" dist="38100" dir="2700000" algn="tl">
                  <a:srgbClr val="000000">
                    <a:alpha val="43137"/>
                  </a:srgbClr>
                </a:outerShdw>
              </a:effectLst>
              <a:latin typeface="微软雅黑" pitchFamily="34" charset="-122"/>
              <a:ea typeface="微软雅黑" pitchFamily="34" charset="-122"/>
            </a:endParaRPr>
          </a:p>
        </p:txBody>
      </p:sp>
      <p:sp>
        <p:nvSpPr>
          <p:cNvPr id="9" name="圆角矩形 8"/>
          <p:cNvSpPr/>
          <p:nvPr/>
        </p:nvSpPr>
        <p:spPr>
          <a:xfrm>
            <a:off x="5044337" y="8518661"/>
            <a:ext cx="4857784" cy="571504"/>
          </a:xfrm>
          <a:prstGeom prst="roundRect">
            <a:avLst/>
          </a:prstGeom>
          <a:solidFill>
            <a:schemeClr val="accent5">
              <a:lumMod val="75000"/>
            </a:schemeClr>
          </a:solidFill>
          <a:ln>
            <a:noFill/>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5400" b="1" dirty="0" smtClean="0">
                <a:solidFill>
                  <a:srgbClr val="EFA139"/>
                </a:solidFill>
                <a:effectLst>
                  <a:outerShdw blurRad="38100" dist="38100" dir="2700000" algn="tl">
                    <a:srgbClr val="000000">
                      <a:alpha val="43137"/>
                    </a:srgbClr>
                  </a:outerShdw>
                </a:effectLst>
                <a:latin typeface="微软雅黑" pitchFamily="34" charset="-122"/>
                <a:ea typeface="微软雅黑" pitchFamily="34" charset="-122"/>
              </a:rPr>
              <a:t>红色文旅乡村</a:t>
            </a:r>
            <a:endParaRPr lang="zh-CN" altLang="en-US" sz="5400" dirty="0">
              <a:solidFill>
                <a:srgbClr val="EFA139"/>
              </a:solidFill>
              <a:effectLst>
                <a:outerShdw blurRad="38100" dist="38100" dir="2700000" algn="tl">
                  <a:srgbClr val="000000">
                    <a:alpha val="43137"/>
                  </a:srgbClr>
                </a:outerShdw>
              </a:effectLst>
              <a:latin typeface="微软雅黑" pitchFamily="34" charset="-122"/>
              <a:ea typeface="微软雅黑" pitchFamily="34" charset="-122"/>
            </a:endParaRPr>
          </a:p>
        </p:txBody>
      </p:sp>
      <p:sp>
        <p:nvSpPr>
          <p:cNvPr id="10" name="圆角矩形 9"/>
          <p:cNvSpPr/>
          <p:nvPr/>
        </p:nvSpPr>
        <p:spPr>
          <a:xfrm>
            <a:off x="9830683" y="8518818"/>
            <a:ext cx="4857784" cy="571504"/>
          </a:xfrm>
          <a:prstGeom prst="roundRect">
            <a:avLst/>
          </a:prstGeom>
          <a:solidFill>
            <a:schemeClr val="accent5">
              <a:lumMod val="75000"/>
            </a:schemeClr>
          </a:solidFill>
          <a:ln>
            <a:noFill/>
          </a:ln>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5400" b="1" dirty="0" smtClean="0">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康养休闲之地</a:t>
            </a:r>
            <a:endParaRPr lang="zh-CN" altLang="en-US" sz="5400" b="1" dirty="0">
              <a:solidFill>
                <a:schemeClr val="bg1"/>
              </a:solidFill>
              <a:effectLst>
                <a:outerShdw blurRad="38100" dist="38100" dir="2700000" algn="tl">
                  <a:srgbClr val="000000">
                    <a:alpha val="43137"/>
                  </a:srgbClr>
                </a:outerShdw>
              </a:effectLst>
              <a:latin typeface="微软雅黑" pitchFamily="34" charset="-122"/>
              <a:ea typeface="微软雅黑" pitchFamily="34" charset="-122"/>
            </a:endParaRPr>
          </a:p>
        </p:txBody>
      </p:sp>
      <p:sp>
        <p:nvSpPr>
          <p:cNvPr id="14" name="矩形 13"/>
          <p:cNvSpPr/>
          <p:nvPr/>
        </p:nvSpPr>
        <p:spPr>
          <a:xfrm>
            <a:off x="1164" y="2710641"/>
            <a:ext cx="15119351" cy="3139321"/>
          </a:xfrm>
          <a:prstGeom prst="rect">
            <a:avLst/>
          </a:prstGeom>
          <a:solidFill>
            <a:schemeClr val="accent5">
              <a:lumMod val="20000"/>
              <a:lumOff val="80000"/>
              <a:alpha val="49804"/>
            </a:schemeClr>
          </a:solidFill>
          <a:effectLst/>
        </p:spPr>
        <p:txBody>
          <a:bodyPr wrap="square">
            <a:spAutoFit/>
          </a:bodyPr>
          <a:lstStyle/>
          <a:p>
            <a:pPr algn="ctr">
              <a:lnSpc>
                <a:spcPct val="150000"/>
              </a:lnSpc>
            </a:pPr>
            <a:r>
              <a:rPr lang="zh-CN" altLang="en-US" sz="6600" b="1" dirty="0" smtClean="0">
                <a:solidFill>
                  <a:srgbClr val="32ABB8"/>
                </a:solidFill>
                <a:effectLst>
                  <a:outerShdw blurRad="50800" dist="50800" dir="5400000" algn="ctr" rotWithShape="0">
                    <a:schemeClr val="bg1"/>
                  </a:outerShdw>
                </a:effectLst>
                <a:latin typeface="微软雅黑" pitchFamily="34" charset="-122"/>
                <a:ea typeface="微软雅黑" pitchFamily="34" charset="-122"/>
              </a:rPr>
              <a:t>天麻茯苓，生态中药乡</a:t>
            </a:r>
            <a:endParaRPr lang="en-US" altLang="zh-CN" sz="6600" b="1" dirty="0" smtClean="0">
              <a:solidFill>
                <a:srgbClr val="32ABB8"/>
              </a:solidFill>
              <a:effectLst>
                <a:outerShdw blurRad="50800" dist="50800" dir="5400000" algn="ctr" rotWithShape="0">
                  <a:schemeClr val="bg1"/>
                </a:outerShdw>
              </a:effectLst>
              <a:latin typeface="微软雅黑" pitchFamily="34" charset="-122"/>
              <a:ea typeface="微软雅黑" pitchFamily="34" charset="-122"/>
            </a:endParaRPr>
          </a:p>
          <a:p>
            <a:pPr algn="ctr">
              <a:lnSpc>
                <a:spcPct val="150000"/>
              </a:lnSpc>
            </a:pPr>
            <a:r>
              <a:rPr lang="zh-CN" altLang="en-US" sz="6600" b="1" dirty="0" smtClean="0">
                <a:solidFill>
                  <a:srgbClr val="C00000"/>
                </a:solidFill>
                <a:effectLst>
                  <a:outerShdw blurRad="50800" dist="50800" dir="5400000" algn="ctr" rotWithShape="0">
                    <a:schemeClr val="bg1"/>
                  </a:outerShdw>
                </a:effectLst>
                <a:latin typeface="微软雅黑" pitchFamily="34" charset="-122"/>
                <a:ea typeface="微软雅黑" pitchFamily="34" charset="-122"/>
              </a:rPr>
              <a:t>群英荟萃，红色汤家汇</a:t>
            </a:r>
            <a:endParaRPr lang="zh-CN" altLang="en-US" sz="6600" b="1" dirty="0">
              <a:solidFill>
                <a:srgbClr val="C00000"/>
              </a:solidFill>
              <a:effectLst>
                <a:outerShdw blurRad="50800" dist="50800" dir="5400000" algn="ctr" rotWithShape="0">
                  <a:schemeClr val="bg1"/>
                </a:outerShdw>
              </a:effectLst>
              <a:latin typeface="微软雅黑" pitchFamily="34" charset="-122"/>
              <a:ea typeface="微软雅黑" pitchFamily="34" charset="-122"/>
            </a:endParaRPr>
          </a:p>
        </p:txBody>
      </p:sp>
      <p:sp>
        <p:nvSpPr>
          <p:cNvPr id="22" name="矩形 21"/>
          <p:cNvSpPr/>
          <p:nvPr/>
        </p:nvSpPr>
        <p:spPr>
          <a:xfrm>
            <a:off x="0" y="1169442"/>
            <a:ext cx="2807147" cy="576064"/>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形象定位</a:t>
            </a:r>
            <a:endParaRPr lang="zh-CN" altLang="zh-CN" sz="2800" b="1" dirty="0">
              <a:latin typeface="微软雅黑" panose="020B0503020204020204" charset="-122"/>
              <a:ea typeface="微软雅黑" panose="020B0503020204020204" charset="-122"/>
            </a:endParaRPr>
          </a:p>
        </p:txBody>
      </p:sp>
      <p:sp>
        <p:nvSpPr>
          <p:cNvPr id="11" name="矩形 10"/>
          <p:cNvSpPr/>
          <p:nvPr/>
        </p:nvSpPr>
        <p:spPr>
          <a:xfrm>
            <a:off x="0" y="7578154"/>
            <a:ext cx="2807147" cy="576064"/>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发展定位</a:t>
            </a:r>
            <a:endParaRPr lang="zh-CN" altLang="zh-CN" sz="2800" b="1" dirty="0">
              <a:latin typeface="微软雅黑" panose="020B0503020204020204" charset="-122"/>
              <a:ea typeface="微软雅黑" panose="020B0503020204020204" charset="-122"/>
            </a:endParaRPr>
          </a:p>
        </p:txBody>
      </p:sp>
      <p:sp>
        <p:nvSpPr>
          <p:cNvPr id="17" name="TextBox 8"/>
          <p:cNvSpPr txBox="1"/>
          <p:nvPr/>
        </p:nvSpPr>
        <p:spPr>
          <a:xfrm>
            <a:off x="1222971" y="233338"/>
            <a:ext cx="2952328"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sym typeface="+mn-ea"/>
              </a:rPr>
              <a:t>村庄总体定位</a:t>
            </a:r>
          </a:p>
        </p:txBody>
      </p:sp>
      <p:sp>
        <p:nvSpPr>
          <p:cNvPr id="18" name="矩形 1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3.2</a:t>
            </a:r>
            <a:endParaRPr lang="en-US" altLang="zh-CN" sz="3200" b="1" dirty="0">
              <a:solidFill>
                <a:schemeClr val="bg1"/>
              </a:solidFill>
              <a:latin typeface="微软雅黑" panose="020B0503020204020204" charset="-122"/>
              <a:ea typeface="微软雅黑" panose="020B0503020204020204" charset="-122"/>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6"/>
          <p:cNvSpPr txBox="1">
            <a:spLocks noChangeArrowheads="1"/>
          </p:cNvSpPr>
          <p:nvPr/>
        </p:nvSpPr>
        <p:spPr bwMode="auto">
          <a:xfrm>
            <a:off x="-73173" y="3041650"/>
            <a:ext cx="14833648" cy="4857904"/>
          </a:xfrm>
          <a:prstGeom prst="rect">
            <a:avLst/>
          </a:prstGeom>
          <a:noFill/>
          <a:ln w="9525">
            <a:noFill/>
            <a:miter lim="800000"/>
            <a:headEnd/>
            <a:tailEnd/>
          </a:ln>
        </p:spPr>
        <p:txBody>
          <a:bodyPr wrap="square" lIns="147481" tIns="73741" rIns="147481" bIns="73741">
            <a:spAutoFit/>
          </a:bodyPr>
          <a:lstStyle/>
          <a:p>
            <a:pPr indent="457109" algn="just">
              <a:lnSpc>
                <a:spcPct val="150000"/>
              </a:lnSpc>
            </a:pPr>
            <a:r>
              <a:rPr lang="zh-CN" altLang="en-US" dirty="0" smtClean="0">
                <a:latin typeface="微软雅黑" pitchFamily="34" charset="-122"/>
                <a:ea typeface="微软雅黑" pitchFamily="34" charset="-122"/>
              </a:rPr>
              <a:t>根据乡镇总体规划以及实际调研，汤家汇村户籍人口呈现逐年增加的趋势，</a:t>
            </a:r>
            <a:r>
              <a:rPr lang="zh-CN" altLang="en-US" b="1" dirty="0" smtClean="0">
                <a:solidFill>
                  <a:srgbClr val="C52D67"/>
                </a:solidFill>
                <a:latin typeface="微软雅黑" panose="020B0503020204020204" pitchFamily="34" charset="-122"/>
                <a:ea typeface="微软雅黑" panose="020B0503020204020204" pitchFamily="34" charset="-122"/>
              </a:rPr>
              <a:t>汤家汇村户籍人口综合增长率为</a:t>
            </a:r>
            <a:r>
              <a:rPr lang="en-US" altLang="zh-CN" b="1" dirty="0" smtClean="0">
                <a:solidFill>
                  <a:srgbClr val="C52D67"/>
                </a:solidFill>
                <a:latin typeface="微软雅黑" panose="020B0503020204020204" pitchFamily="34" charset="-122"/>
                <a:ea typeface="微软雅黑" panose="020B0503020204020204" pitchFamily="34" charset="-122"/>
              </a:rPr>
              <a:t>-1‰</a:t>
            </a:r>
            <a:r>
              <a:rPr lang="zh-CN" altLang="en-US" b="1" dirty="0" smtClean="0">
                <a:solidFill>
                  <a:srgbClr val="C52D67"/>
                </a:solidFill>
                <a:latin typeface="微软雅黑" panose="020B0503020204020204" pitchFamily="34" charset="-122"/>
                <a:ea typeface="微软雅黑" panose="020B0503020204020204" pitchFamily="34" charset="-122"/>
              </a:rPr>
              <a:t>左右。</a:t>
            </a:r>
            <a:endParaRPr lang="en-US" altLang="zh-CN" b="1" dirty="0" smtClean="0">
              <a:solidFill>
                <a:srgbClr val="C52D67"/>
              </a:solidFill>
              <a:latin typeface="微软雅黑" panose="020B0503020204020204" pitchFamily="34" charset="-122"/>
              <a:ea typeface="微软雅黑" panose="020B0503020204020204" pitchFamily="34" charset="-122"/>
            </a:endParaRPr>
          </a:p>
          <a:p>
            <a:pPr indent="457109" algn="just">
              <a:lnSpc>
                <a:spcPct val="150000"/>
              </a:lnSpc>
            </a:pPr>
            <a:r>
              <a:rPr lang="zh-CN" altLang="en-US" dirty="0" smtClean="0">
                <a:latin typeface="微软雅黑" pitchFamily="34" charset="-122"/>
                <a:ea typeface="微软雅黑" pitchFamily="34" charset="-122"/>
              </a:rPr>
              <a:t>根据实际调研，规划采用综合增长率分析法测算村域户籍人口规模，公式如下：</a:t>
            </a:r>
            <a:endParaRPr lang="en-US" altLang="zh-CN" b="1" dirty="0" smtClean="0">
              <a:solidFill>
                <a:srgbClr val="C00000"/>
              </a:solidFill>
              <a:latin typeface="微软雅黑" pitchFamily="34" charset="-122"/>
              <a:ea typeface="微软雅黑" pitchFamily="34" charset="-122"/>
            </a:endParaRPr>
          </a:p>
          <a:p>
            <a:pPr indent="457109" algn="just">
              <a:lnSpc>
                <a:spcPct val="150000"/>
              </a:lnSpc>
            </a:pPr>
            <a:r>
              <a:rPr lang="en-US" altLang="zh-CN" b="1" dirty="0" smtClean="0">
                <a:solidFill>
                  <a:srgbClr val="C52D67"/>
                </a:solidFill>
                <a:latin typeface="微软雅黑" panose="020B0503020204020204" pitchFamily="34" charset="-122"/>
                <a:ea typeface="微软雅黑" panose="020B0503020204020204" pitchFamily="34" charset="-122"/>
              </a:rPr>
              <a:t>P</a:t>
            </a:r>
            <a:r>
              <a:rPr lang="en-US" altLang="zh-CN" b="1" dirty="0">
                <a:solidFill>
                  <a:srgbClr val="C52D67"/>
                </a:solidFill>
                <a:latin typeface="微软雅黑" panose="020B0503020204020204" pitchFamily="34" charset="-122"/>
                <a:ea typeface="微软雅黑" panose="020B0503020204020204" pitchFamily="34" charset="-122"/>
              </a:rPr>
              <a:t>= P0</a:t>
            </a:r>
            <a:r>
              <a:rPr lang="zh-CN" altLang="zh-CN" b="1" dirty="0">
                <a:solidFill>
                  <a:srgbClr val="C52D67"/>
                </a:solidFill>
                <a:latin typeface="微软雅黑" panose="020B0503020204020204" pitchFamily="34" charset="-122"/>
                <a:ea typeface="微软雅黑" panose="020B0503020204020204" pitchFamily="34" charset="-122"/>
              </a:rPr>
              <a:t>（</a:t>
            </a:r>
            <a:r>
              <a:rPr lang="en-US" altLang="zh-CN" b="1" dirty="0">
                <a:solidFill>
                  <a:srgbClr val="C52D67"/>
                </a:solidFill>
                <a:latin typeface="微软雅黑" panose="020B0503020204020204" pitchFamily="34" charset="-122"/>
                <a:ea typeface="微软雅黑" panose="020B0503020204020204" pitchFamily="34" charset="-122"/>
              </a:rPr>
              <a:t>1+A</a:t>
            </a:r>
            <a:r>
              <a:rPr lang="zh-CN" altLang="zh-CN" b="1" dirty="0">
                <a:solidFill>
                  <a:srgbClr val="C52D67"/>
                </a:solidFill>
                <a:latin typeface="微软雅黑" panose="020B0503020204020204" pitchFamily="34" charset="-122"/>
                <a:ea typeface="微软雅黑" panose="020B0503020204020204" pitchFamily="34" charset="-122"/>
              </a:rPr>
              <a:t>）</a:t>
            </a:r>
            <a:r>
              <a:rPr lang="en-US" altLang="zh-CN" b="1" dirty="0">
                <a:solidFill>
                  <a:srgbClr val="C52D67"/>
                </a:solidFill>
                <a:latin typeface="微软雅黑" panose="020B0503020204020204" pitchFamily="34" charset="-122"/>
                <a:ea typeface="微软雅黑" panose="020B0503020204020204" pitchFamily="34" charset="-122"/>
              </a:rPr>
              <a:t>n </a:t>
            </a:r>
            <a:endParaRPr lang="zh-CN" altLang="zh-CN" b="1" dirty="0">
              <a:solidFill>
                <a:srgbClr val="C52D67"/>
              </a:solidFill>
              <a:latin typeface="微软雅黑" panose="020B0503020204020204" pitchFamily="34" charset="-122"/>
              <a:ea typeface="微软雅黑" panose="020B0503020204020204" pitchFamily="34" charset="-122"/>
            </a:endParaRPr>
          </a:p>
          <a:p>
            <a:pPr indent="457109">
              <a:lnSpc>
                <a:spcPct val="150000"/>
              </a:lnSpc>
            </a:pPr>
            <a:r>
              <a:rPr lang="zh-CN" altLang="zh-CN" dirty="0">
                <a:latin typeface="微软雅黑" pitchFamily="34" charset="-122"/>
                <a:ea typeface="微软雅黑" pitchFamily="34" charset="-122"/>
              </a:rPr>
              <a:t>式中：</a:t>
            </a:r>
            <a:r>
              <a:rPr lang="en-US" altLang="zh-CN" dirty="0">
                <a:latin typeface="微软雅黑" pitchFamily="34" charset="-122"/>
                <a:ea typeface="微软雅黑" pitchFamily="34" charset="-122"/>
              </a:rPr>
              <a:t>P</a:t>
            </a:r>
            <a:r>
              <a:rPr lang="zh-CN" altLang="zh-CN" dirty="0">
                <a:latin typeface="微软雅黑" pitchFamily="34" charset="-122"/>
                <a:ea typeface="微软雅黑" pitchFamily="34" charset="-122"/>
              </a:rPr>
              <a:t>为规划期末镇域户籍总人口</a:t>
            </a:r>
          </a:p>
          <a:p>
            <a:pPr indent="457109">
              <a:lnSpc>
                <a:spcPct val="150000"/>
              </a:lnSpc>
            </a:pPr>
            <a:r>
              <a:rPr lang="en-US" altLang="zh-CN" dirty="0">
                <a:latin typeface="微软雅黑" pitchFamily="34" charset="-122"/>
                <a:ea typeface="微软雅黑" pitchFamily="34" charset="-122"/>
              </a:rPr>
              <a:t>      P0</a:t>
            </a:r>
            <a:r>
              <a:rPr lang="zh-CN" altLang="zh-CN" dirty="0">
                <a:latin typeface="微软雅黑" pitchFamily="34" charset="-122"/>
                <a:ea typeface="微软雅黑" pitchFamily="34" charset="-122"/>
              </a:rPr>
              <a:t>为现状镇域总人口；</a:t>
            </a:r>
          </a:p>
          <a:p>
            <a:pPr indent="457109">
              <a:lnSpc>
                <a:spcPct val="150000"/>
              </a:lnSpc>
            </a:pPr>
            <a:r>
              <a:rPr lang="en-US" altLang="zh-CN" dirty="0">
                <a:latin typeface="微软雅黑" pitchFamily="34" charset="-122"/>
                <a:ea typeface="微软雅黑" pitchFamily="34" charset="-122"/>
              </a:rPr>
              <a:t>      A</a:t>
            </a:r>
            <a:r>
              <a:rPr lang="zh-CN" altLang="zh-CN" dirty="0">
                <a:latin typeface="微软雅黑" pitchFamily="34" charset="-122"/>
                <a:ea typeface="微软雅黑" pitchFamily="34" charset="-122"/>
              </a:rPr>
              <a:t>为人口的综合增长率；</a:t>
            </a:r>
          </a:p>
          <a:p>
            <a:pPr indent="457109">
              <a:lnSpc>
                <a:spcPct val="150000"/>
              </a:lnSpc>
            </a:pPr>
            <a:r>
              <a:rPr lang="en-US" altLang="zh-CN" dirty="0">
                <a:latin typeface="微软雅黑" pitchFamily="34" charset="-122"/>
                <a:ea typeface="微软雅黑" pitchFamily="34" charset="-122"/>
              </a:rPr>
              <a:t>      n</a:t>
            </a:r>
            <a:r>
              <a:rPr lang="zh-CN" altLang="zh-CN" dirty="0">
                <a:latin typeface="微软雅黑" pitchFamily="34" charset="-122"/>
                <a:ea typeface="微软雅黑" pitchFamily="34" charset="-122"/>
              </a:rPr>
              <a:t>为规划年限；</a:t>
            </a:r>
            <a:endParaRPr lang="en-US" altLang="zh-CN" dirty="0">
              <a:latin typeface="微软雅黑" pitchFamily="34" charset="-122"/>
              <a:ea typeface="微软雅黑" pitchFamily="34" charset="-122"/>
            </a:endParaRPr>
          </a:p>
          <a:p>
            <a:pPr indent="457109">
              <a:lnSpc>
                <a:spcPct val="150000"/>
              </a:lnSpc>
            </a:pPr>
            <a:endParaRPr lang="en-US" altLang="zh-CN" dirty="0">
              <a:latin typeface="微软雅黑" pitchFamily="34" charset="-122"/>
              <a:ea typeface="微软雅黑" pitchFamily="34" charset="-122"/>
            </a:endParaRPr>
          </a:p>
          <a:p>
            <a:pPr indent="457109">
              <a:lnSpc>
                <a:spcPct val="150000"/>
              </a:lnSpc>
            </a:pPr>
            <a:r>
              <a:rPr lang="zh-CN" altLang="en-US" dirty="0">
                <a:latin typeface="微软雅黑" pitchFamily="34" charset="-122"/>
                <a:ea typeface="微软雅黑" pitchFamily="34" charset="-122"/>
              </a:rPr>
              <a:t>计算可得，近期</a:t>
            </a:r>
            <a:r>
              <a:rPr lang="en-US" altLang="zh-CN" dirty="0">
                <a:latin typeface="微软雅黑" pitchFamily="34" charset="-122"/>
                <a:ea typeface="微软雅黑" pitchFamily="34" charset="-122"/>
              </a:rPr>
              <a:t>2025</a:t>
            </a:r>
            <a:r>
              <a:rPr lang="zh-CN" altLang="en-US" dirty="0" smtClean="0">
                <a:latin typeface="微软雅黑" pitchFamily="34" charset="-122"/>
                <a:ea typeface="微软雅黑" pitchFamily="34" charset="-122"/>
              </a:rPr>
              <a:t>年户籍人口</a:t>
            </a:r>
            <a:r>
              <a:rPr lang="zh-CN" altLang="en-US" dirty="0">
                <a:latin typeface="微软雅黑" pitchFamily="34" charset="-122"/>
                <a:ea typeface="微软雅黑" pitchFamily="34" charset="-122"/>
              </a:rPr>
              <a:t>约为</a:t>
            </a:r>
            <a:r>
              <a:rPr lang="zh-CN" altLang="en-US" dirty="0" smtClean="0">
                <a:latin typeface="微软雅黑" pitchFamily="34" charset="-122"/>
                <a:ea typeface="微软雅黑" pitchFamily="34" charset="-122"/>
              </a:rPr>
              <a:t>：</a:t>
            </a:r>
            <a:r>
              <a:rPr lang="en-US" altLang="zh-CN" b="1" dirty="0" smtClean="0">
                <a:latin typeface="微软雅黑" pitchFamily="34" charset="-122"/>
                <a:ea typeface="微软雅黑" pitchFamily="34" charset="-122"/>
              </a:rPr>
              <a:t>4086</a:t>
            </a:r>
            <a:r>
              <a:rPr lang="zh-CN" altLang="en-US" sz="2000" b="1" dirty="0" smtClean="0">
                <a:latin typeface="微软雅黑" pitchFamily="34" charset="-122"/>
                <a:ea typeface="微软雅黑" pitchFamily="34" charset="-122"/>
              </a:rPr>
              <a:t>人；</a:t>
            </a:r>
            <a:endParaRPr lang="en-US" altLang="zh-CN" sz="2000" b="1" dirty="0">
              <a:latin typeface="微软雅黑" pitchFamily="34" charset="-122"/>
              <a:ea typeface="微软雅黑" pitchFamily="34" charset="-122"/>
            </a:endParaRPr>
          </a:p>
          <a:p>
            <a:pPr indent="457109" algn="just">
              <a:lnSpc>
                <a:spcPct val="150000"/>
              </a:lnSpc>
            </a:pPr>
            <a:r>
              <a:rPr lang="zh-CN" altLang="en-US" dirty="0">
                <a:latin typeface="微软雅黑" pitchFamily="34" charset="-122"/>
                <a:ea typeface="微软雅黑" pitchFamily="34" charset="-122"/>
              </a:rPr>
              <a:t>规划目标年</a:t>
            </a:r>
            <a:r>
              <a:rPr lang="en-US" altLang="zh-CN" dirty="0">
                <a:latin typeface="微软雅黑" pitchFamily="34" charset="-122"/>
                <a:ea typeface="微软雅黑" pitchFamily="34" charset="-122"/>
              </a:rPr>
              <a:t>2035</a:t>
            </a:r>
            <a:r>
              <a:rPr lang="zh-CN" altLang="en-US" dirty="0" smtClean="0">
                <a:latin typeface="微软雅黑" pitchFamily="34" charset="-122"/>
                <a:ea typeface="微软雅黑" pitchFamily="34" charset="-122"/>
              </a:rPr>
              <a:t>年户籍人口</a:t>
            </a:r>
            <a:r>
              <a:rPr lang="zh-CN" altLang="en-US" dirty="0">
                <a:latin typeface="微软雅黑" pitchFamily="34" charset="-122"/>
                <a:ea typeface="微软雅黑" pitchFamily="34" charset="-122"/>
              </a:rPr>
              <a:t>约为</a:t>
            </a:r>
            <a:r>
              <a:rPr lang="zh-CN" altLang="en-US" dirty="0" smtClean="0">
                <a:latin typeface="微软雅黑" pitchFamily="34" charset="-122"/>
                <a:ea typeface="微软雅黑" pitchFamily="34" charset="-122"/>
              </a:rPr>
              <a:t>：</a:t>
            </a:r>
            <a:r>
              <a:rPr lang="en-US" altLang="zh-CN" b="1" dirty="0" smtClean="0">
                <a:latin typeface="微软雅黑" pitchFamily="34" charset="-122"/>
                <a:ea typeface="微软雅黑" pitchFamily="34" charset="-122"/>
              </a:rPr>
              <a:t>4050</a:t>
            </a:r>
            <a:r>
              <a:rPr lang="zh-CN" altLang="en-US" sz="2000" b="1" dirty="0" smtClean="0">
                <a:latin typeface="微软雅黑" pitchFamily="34" charset="-122"/>
                <a:ea typeface="微软雅黑" pitchFamily="34" charset="-122"/>
              </a:rPr>
              <a:t>人；</a:t>
            </a:r>
            <a:endParaRPr lang="en-US" altLang="zh-CN" sz="2000" b="1" dirty="0" smtClean="0">
              <a:latin typeface="微软雅黑" pitchFamily="34" charset="-122"/>
              <a:ea typeface="微软雅黑" pitchFamily="34" charset="-122"/>
            </a:endParaRPr>
          </a:p>
          <a:p>
            <a:pPr indent="457109" algn="just">
              <a:lnSpc>
                <a:spcPct val="150000"/>
              </a:lnSpc>
            </a:pPr>
            <a:r>
              <a:rPr lang="zh-CN" altLang="en-US" sz="2000" b="1" dirty="0" smtClean="0">
                <a:latin typeface="微软雅黑" pitchFamily="34" charset="-122"/>
                <a:ea typeface="微软雅黑" pitchFamily="34" charset="-122"/>
              </a:rPr>
              <a:t>因汤家汇镇农业基础较好，旅游资源丰富，汤家汇村为镇政府驻地，未来增加产业人口</a:t>
            </a:r>
            <a:r>
              <a:rPr lang="en-US" altLang="zh-CN" sz="2000" b="1" dirty="0" smtClean="0">
                <a:latin typeface="微软雅黑" pitchFamily="34" charset="-122"/>
                <a:ea typeface="微软雅黑" pitchFamily="34" charset="-122"/>
              </a:rPr>
              <a:t>350</a:t>
            </a:r>
            <a:r>
              <a:rPr lang="zh-CN" altLang="en-US" sz="2000" b="1" dirty="0" smtClean="0">
                <a:latin typeface="微软雅黑" pitchFamily="34" charset="-122"/>
                <a:ea typeface="微软雅黑" pitchFamily="34" charset="-122"/>
              </a:rPr>
              <a:t>人，预测规划期常住人口为</a:t>
            </a:r>
            <a:r>
              <a:rPr lang="en-US" altLang="zh-CN" sz="2000" b="1" dirty="0" smtClean="0">
                <a:latin typeface="微软雅黑" pitchFamily="34" charset="-122"/>
                <a:ea typeface="微软雅黑" pitchFamily="34" charset="-122"/>
              </a:rPr>
              <a:t>4400</a:t>
            </a:r>
            <a:r>
              <a:rPr lang="zh-CN" altLang="en-US" sz="2000" b="1" dirty="0" smtClean="0">
                <a:latin typeface="微软雅黑" pitchFamily="34" charset="-122"/>
                <a:ea typeface="微软雅黑" pitchFamily="34" charset="-122"/>
              </a:rPr>
              <a:t>人。</a:t>
            </a:r>
            <a:endParaRPr lang="zh-CN" altLang="zh-CN" sz="2000" b="1" dirty="0">
              <a:latin typeface="微软雅黑" pitchFamily="34" charset="-122"/>
              <a:ea typeface="微软雅黑" pitchFamily="34" charset="-122"/>
            </a:endParaRPr>
          </a:p>
        </p:txBody>
      </p:sp>
      <p:sp>
        <p:nvSpPr>
          <p:cNvPr id="20" name="矩形 19"/>
          <p:cNvSpPr/>
          <p:nvPr/>
        </p:nvSpPr>
        <p:spPr>
          <a:xfrm>
            <a:off x="0" y="1169442"/>
            <a:ext cx="280714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现状人口</a:t>
            </a:r>
            <a:endParaRPr lang="zh-CN" altLang="zh-CN" sz="2800" b="1" dirty="0">
              <a:latin typeface="微软雅黑" panose="020B0503020204020204" charset="-122"/>
              <a:ea typeface="微软雅黑" panose="020B0503020204020204" charset="-122"/>
            </a:endParaRPr>
          </a:p>
        </p:txBody>
      </p:sp>
      <p:sp>
        <p:nvSpPr>
          <p:cNvPr id="14" name="TextBox 9"/>
          <p:cNvSpPr txBox="1">
            <a:spLocks noChangeArrowheads="1"/>
          </p:cNvSpPr>
          <p:nvPr/>
        </p:nvSpPr>
        <p:spPr bwMode="auto">
          <a:xfrm>
            <a:off x="532806" y="8802290"/>
            <a:ext cx="13969552" cy="1487750"/>
          </a:xfrm>
          <a:prstGeom prst="rect">
            <a:avLst/>
          </a:prstGeom>
          <a:solidFill>
            <a:schemeClr val="accent2">
              <a:lumMod val="20000"/>
              <a:lumOff val="80000"/>
            </a:schemeClr>
          </a:solidFill>
          <a:ln w="9525">
            <a:noFill/>
            <a:miter lim="800000"/>
            <a:headEnd/>
            <a:tailEnd/>
          </a:ln>
        </p:spPr>
        <p:txBody>
          <a:bodyPr wrap="square" lIns="147481" tIns="73741" rIns="147481" bIns="73741">
            <a:spAutoFit/>
          </a:bodyPr>
          <a:lstStyle/>
          <a:p>
            <a:pPr indent="457109" algn="just">
              <a:lnSpc>
                <a:spcPct val="150000"/>
              </a:lnSpc>
            </a:pPr>
            <a:r>
              <a:rPr lang="zh-CN" altLang="en-US" dirty="0">
                <a:latin typeface="微软雅黑" pitchFamily="34" charset="-122"/>
                <a:ea typeface="微软雅黑" pitchFamily="34" charset="-122"/>
              </a:rPr>
              <a:t>根据</a:t>
            </a:r>
            <a:r>
              <a:rPr lang="en-US" altLang="zh-CN" dirty="0">
                <a:latin typeface="微软雅黑" pitchFamily="34" charset="-122"/>
                <a:ea typeface="微软雅黑" pitchFamily="34" charset="-122"/>
              </a:rPr>
              <a:t>《</a:t>
            </a:r>
            <a:r>
              <a:rPr lang="zh-CN" altLang="en-US" dirty="0">
                <a:latin typeface="微软雅黑" pitchFamily="34" charset="-122"/>
                <a:ea typeface="微软雅黑" pitchFamily="34" charset="-122"/>
              </a:rPr>
              <a:t>安徽省村庄规划编制</a:t>
            </a:r>
            <a:r>
              <a:rPr lang="zh-CN" altLang="en-US" dirty="0" smtClean="0">
                <a:latin typeface="微软雅黑" pitchFamily="34" charset="-122"/>
                <a:ea typeface="微软雅黑" pitchFamily="34" charset="-122"/>
              </a:rPr>
              <a:t>指南</a:t>
            </a:r>
            <a:r>
              <a:rPr lang="en-US" altLang="zh-CN" dirty="0" smtClean="0">
                <a:latin typeface="微软雅黑" pitchFamily="34" charset="-122"/>
                <a:ea typeface="微软雅黑" pitchFamily="34" charset="-122"/>
              </a:rPr>
              <a:t>》</a:t>
            </a:r>
            <a:r>
              <a:rPr lang="zh-CN" altLang="en-US" dirty="0">
                <a:latin typeface="微软雅黑" pitchFamily="34" charset="-122"/>
                <a:ea typeface="微软雅黑" pitchFamily="34" charset="-122"/>
              </a:rPr>
              <a:t>规划人均村庄建设用地面积</a:t>
            </a:r>
            <a:r>
              <a:rPr lang="zh-CN" altLang="en-US" dirty="0" smtClean="0">
                <a:latin typeface="微软雅黑" pitchFamily="34" charset="-122"/>
                <a:ea typeface="微软雅黑" pitchFamily="34" charset="-122"/>
              </a:rPr>
              <a:t>指标，</a:t>
            </a:r>
            <a:endParaRPr lang="en-US" altLang="zh-CN" dirty="0" smtClean="0">
              <a:latin typeface="微软雅黑" pitchFamily="34" charset="-122"/>
              <a:ea typeface="微软雅黑" pitchFamily="34" charset="-122"/>
            </a:endParaRPr>
          </a:p>
          <a:p>
            <a:pPr indent="457109" algn="just">
              <a:lnSpc>
                <a:spcPct val="150000"/>
              </a:lnSpc>
            </a:pPr>
            <a:r>
              <a:rPr lang="zh-CN" altLang="en-US" dirty="0" smtClean="0">
                <a:latin typeface="微软雅黑" pitchFamily="34" charset="-122"/>
                <a:ea typeface="微软雅黑" pitchFamily="34" charset="-122"/>
              </a:rPr>
              <a:t>根据</a:t>
            </a:r>
            <a:r>
              <a:rPr lang="zh-CN" altLang="en-US" dirty="0">
                <a:latin typeface="微软雅黑" pitchFamily="34" charset="-122"/>
                <a:ea typeface="微软雅黑" pitchFamily="34" charset="-122"/>
              </a:rPr>
              <a:t>前期数据整理及人口规模预测</a:t>
            </a:r>
            <a:r>
              <a:rPr lang="zh-CN" altLang="en-US" dirty="0" smtClean="0">
                <a:latin typeface="微软雅黑" pitchFamily="34" charset="-122"/>
                <a:ea typeface="微软雅黑" pitchFamily="34" charset="-122"/>
              </a:rPr>
              <a:t>，</a:t>
            </a:r>
            <a:r>
              <a:rPr lang="zh-CN" altLang="en-US" sz="2000" b="1" dirty="0" smtClean="0">
                <a:latin typeface="微软雅黑" pitchFamily="34" charset="-122"/>
                <a:ea typeface="微软雅黑" pitchFamily="34" charset="-122"/>
              </a:rPr>
              <a:t>综合考虑汤家汇镇完善</a:t>
            </a:r>
            <a:r>
              <a:rPr lang="zh-CN" altLang="en-US" sz="2000" b="1" dirty="0">
                <a:latin typeface="微软雅黑" pitchFamily="34" charset="-122"/>
                <a:ea typeface="微软雅黑" pitchFamily="34" charset="-122"/>
              </a:rPr>
              <a:t>功能区</a:t>
            </a:r>
            <a:r>
              <a:rPr lang="zh-CN" altLang="en-US" sz="2000" b="1" dirty="0" smtClean="0">
                <a:latin typeface="微软雅黑" pitchFamily="34" charset="-122"/>
                <a:ea typeface="微软雅黑" pitchFamily="34" charset="-122"/>
              </a:rPr>
              <a:t>建设，</a:t>
            </a:r>
            <a:r>
              <a:rPr lang="zh-CN" altLang="en-US" sz="2000" b="1" dirty="0">
                <a:latin typeface="微软雅黑" pitchFamily="34" charset="-122"/>
                <a:ea typeface="微软雅黑" pitchFamily="34" charset="-122"/>
              </a:rPr>
              <a:t>和村庄自身部分区域的撤并</a:t>
            </a:r>
            <a:r>
              <a:rPr lang="zh-CN" altLang="en-US" sz="2000" b="1" dirty="0" smtClean="0">
                <a:latin typeface="微软雅黑" pitchFamily="34" charset="-122"/>
                <a:ea typeface="微软雅黑" pitchFamily="34" charset="-122"/>
              </a:rPr>
              <a:t>需求，</a:t>
            </a:r>
            <a:endParaRPr lang="en-US" altLang="zh-CN" sz="2000" b="1" dirty="0" smtClean="0">
              <a:latin typeface="微软雅黑" pitchFamily="34" charset="-122"/>
              <a:ea typeface="微软雅黑" pitchFamily="34" charset="-122"/>
            </a:endParaRPr>
          </a:p>
          <a:p>
            <a:pPr indent="457109" algn="just">
              <a:lnSpc>
                <a:spcPct val="150000"/>
              </a:lnSpc>
            </a:pPr>
            <a:r>
              <a:rPr lang="zh-CN" altLang="en-US" sz="2000" b="1" dirty="0" smtClean="0">
                <a:latin typeface="微软雅黑" pitchFamily="34" charset="-122"/>
                <a:ea typeface="微软雅黑" pitchFamily="34" charset="-122"/>
              </a:rPr>
              <a:t>总村庄</a:t>
            </a:r>
            <a:r>
              <a:rPr lang="zh-CN" altLang="en-US" sz="2000" b="1" dirty="0">
                <a:latin typeface="微软雅黑" pitchFamily="34" charset="-122"/>
                <a:ea typeface="微软雅黑" pitchFamily="34" charset="-122"/>
              </a:rPr>
              <a:t>建设用地规模控制为</a:t>
            </a:r>
            <a:r>
              <a:rPr lang="zh-CN" altLang="en-US" sz="2000" b="1" dirty="0" smtClean="0">
                <a:solidFill>
                  <a:srgbClr val="FF0000"/>
                </a:solidFill>
                <a:latin typeface="微软雅黑" pitchFamily="34" charset="-122"/>
                <a:ea typeface="微软雅黑" pitchFamily="34" charset="-122"/>
              </a:rPr>
              <a:t>≤</a:t>
            </a:r>
            <a:r>
              <a:rPr lang="en-US" altLang="zh-CN" sz="2000" b="1" dirty="0" smtClean="0">
                <a:solidFill>
                  <a:srgbClr val="FF0000"/>
                </a:solidFill>
                <a:latin typeface="微软雅黑" pitchFamily="34" charset="-122"/>
                <a:ea typeface="微软雅黑" pitchFamily="34" charset="-122"/>
              </a:rPr>
              <a:t>72.16</a:t>
            </a:r>
            <a:r>
              <a:rPr lang="zh-CN" altLang="en-US" sz="2000" b="1" dirty="0" smtClean="0">
                <a:solidFill>
                  <a:srgbClr val="FF0000"/>
                </a:solidFill>
                <a:latin typeface="微软雅黑" pitchFamily="34" charset="-122"/>
                <a:ea typeface="微软雅黑" pitchFamily="34" charset="-122"/>
              </a:rPr>
              <a:t>公顷。</a:t>
            </a:r>
            <a:endParaRPr lang="en-US" altLang="zh-CN" sz="2000" b="1" dirty="0">
              <a:solidFill>
                <a:srgbClr val="FF0000"/>
              </a:solidFill>
              <a:latin typeface="微软雅黑" pitchFamily="34" charset="-122"/>
              <a:ea typeface="微软雅黑" pitchFamily="34" charset="-122"/>
            </a:endParaRPr>
          </a:p>
        </p:txBody>
      </p:sp>
      <p:sp>
        <p:nvSpPr>
          <p:cNvPr id="16" name="TextBox 15"/>
          <p:cNvSpPr txBox="1"/>
          <p:nvPr/>
        </p:nvSpPr>
        <p:spPr>
          <a:xfrm>
            <a:off x="892846" y="1880230"/>
            <a:ext cx="4414991" cy="369332"/>
          </a:xfrm>
          <a:prstGeom prst="rect">
            <a:avLst/>
          </a:prstGeom>
          <a:noFill/>
        </p:spPr>
        <p:txBody>
          <a:bodyPr wrap="none" rtlCol="0">
            <a:spAutoFit/>
          </a:bodyPr>
          <a:lstStyle/>
          <a:p>
            <a:r>
              <a:rPr lang="zh-CN" altLang="en-US" b="1" dirty="0" smtClean="0">
                <a:solidFill>
                  <a:srgbClr val="C52D67"/>
                </a:solidFill>
                <a:latin typeface="微软雅黑" panose="020B0503020204020204" pitchFamily="34" charset="-122"/>
                <a:ea typeface="微软雅黑" panose="020B0503020204020204" pitchFamily="34" charset="-122"/>
              </a:rPr>
              <a:t>汤家汇村现状户籍人口</a:t>
            </a:r>
            <a:r>
              <a:rPr lang="en-US" altLang="zh-CN" b="1" dirty="0" smtClean="0">
                <a:solidFill>
                  <a:srgbClr val="C52D67"/>
                </a:solidFill>
                <a:latin typeface="微软雅黑" panose="020B0503020204020204" pitchFamily="34" charset="-122"/>
                <a:ea typeface="微软雅黑" panose="020B0503020204020204" pitchFamily="34" charset="-122"/>
              </a:rPr>
              <a:t>4107</a:t>
            </a:r>
            <a:r>
              <a:rPr lang="zh-CN" altLang="en-US" b="1" dirty="0" smtClean="0">
                <a:solidFill>
                  <a:srgbClr val="C52D67"/>
                </a:solidFill>
                <a:latin typeface="微软雅黑" panose="020B0503020204020204" pitchFamily="34" charset="-122"/>
                <a:ea typeface="微软雅黑" panose="020B0503020204020204" pitchFamily="34" charset="-122"/>
              </a:rPr>
              <a:t>人，</a:t>
            </a:r>
            <a:r>
              <a:rPr lang="en-US" altLang="zh-CN" b="1" dirty="0" smtClean="0">
                <a:solidFill>
                  <a:srgbClr val="C52D67"/>
                </a:solidFill>
                <a:latin typeface="微软雅黑" panose="020B0503020204020204" pitchFamily="34" charset="-122"/>
                <a:ea typeface="微软雅黑" panose="020B0503020204020204" pitchFamily="34" charset="-122"/>
              </a:rPr>
              <a:t>995</a:t>
            </a:r>
            <a:r>
              <a:rPr lang="zh-CN" altLang="en-US" b="1" dirty="0" smtClean="0">
                <a:solidFill>
                  <a:srgbClr val="C52D67"/>
                </a:solidFill>
                <a:latin typeface="微软雅黑" panose="020B0503020204020204" pitchFamily="34" charset="-122"/>
                <a:ea typeface="微软雅黑" panose="020B0503020204020204" pitchFamily="34" charset="-122"/>
              </a:rPr>
              <a:t>户。</a:t>
            </a:r>
            <a:endParaRPr lang="zh-CN" altLang="en-US" b="1" dirty="0">
              <a:solidFill>
                <a:srgbClr val="C52D67"/>
              </a:solidFill>
              <a:latin typeface="微软雅黑" panose="020B0503020204020204" pitchFamily="34" charset="-122"/>
              <a:ea typeface="微软雅黑" panose="020B0503020204020204" pitchFamily="34" charset="-122"/>
            </a:endParaRPr>
          </a:p>
        </p:txBody>
      </p:sp>
      <p:sp>
        <p:nvSpPr>
          <p:cNvPr id="17" name="矩形 1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3.3</a:t>
            </a:r>
            <a:endParaRPr lang="en-US" altLang="zh-CN" sz="3200" b="1" dirty="0">
              <a:solidFill>
                <a:schemeClr val="bg1"/>
              </a:solidFill>
              <a:latin typeface="微软雅黑" panose="020B0503020204020204" charset="-122"/>
              <a:ea typeface="微软雅黑" panose="020B0503020204020204" charset="-122"/>
            </a:endParaRPr>
          </a:p>
        </p:txBody>
      </p:sp>
      <p:sp>
        <p:nvSpPr>
          <p:cNvPr id="18" name="TextBox 8"/>
          <p:cNvSpPr txBox="1"/>
          <p:nvPr/>
        </p:nvSpPr>
        <p:spPr>
          <a:xfrm>
            <a:off x="934939" y="233338"/>
            <a:ext cx="2952328"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规模预测</a:t>
            </a:r>
          </a:p>
        </p:txBody>
      </p:sp>
      <p:sp>
        <p:nvSpPr>
          <p:cNvPr id="21" name="矩形 20"/>
          <p:cNvSpPr/>
          <p:nvPr/>
        </p:nvSpPr>
        <p:spPr>
          <a:xfrm>
            <a:off x="0" y="2465586"/>
            <a:ext cx="280714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人口规模预测</a:t>
            </a:r>
            <a:endParaRPr lang="zh-CN" altLang="zh-CN" sz="2800" b="1" dirty="0">
              <a:latin typeface="微软雅黑" panose="020B0503020204020204" charset="-122"/>
              <a:ea typeface="微软雅黑" panose="020B0503020204020204" charset="-122"/>
            </a:endParaRPr>
          </a:p>
        </p:txBody>
      </p:sp>
      <p:sp>
        <p:nvSpPr>
          <p:cNvPr id="22" name="矩形 21"/>
          <p:cNvSpPr/>
          <p:nvPr/>
        </p:nvSpPr>
        <p:spPr>
          <a:xfrm>
            <a:off x="0" y="8010202"/>
            <a:ext cx="3239195"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r>
              <a:rPr lang="zh-CN" altLang="en-US" sz="2800" b="1" dirty="0" smtClean="0">
                <a:latin typeface="微软雅黑" panose="020B0503020204020204" charset="-122"/>
                <a:ea typeface="微软雅黑" panose="020B0503020204020204" charset="-122"/>
              </a:rPr>
              <a:t>建设用地规模预测</a:t>
            </a:r>
            <a:endParaRPr lang="zh-CN" altLang="zh-CN" sz="2800" b="1" dirty="0">
              <a:latin typeface="微软雅黑" panose="020B0503020204020204" charset="-122"/>
              <a:ea typeface="微软雅黑" panose="020B0503020204020204" charset="-122"/>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6"/>
          <p:cNvSpPr txBox="1">
            <a:spLocks noChangeArrowheads="1"/>
          </p:cNvSpPr>
          <p:nvPr/>
        </p:nvSpPr>
        <p:spPr bwMode="auto">
          <a:xfrm>
            <a:off x="336839" y="1811244"/>
            <a:ext cx="6357982" cy="4904070"/>
          </a:xfrm>
          <a:prstGeom prst="rect">
            <a:avLst/>
          </a:prstGeom>
          <a:noFill/>
          <a:ln w="9525">
            <a:noFill/>
            <a:miter lim="800000"/>
            <a:headEnd/>
            <a:tailEnd/>
          </a:ln>
        </p:spPr>
        <p:txBody>
          <a:bodyPr wrap="square" lIns="147481" tIns="73741" rIns="147481" bIns="73741">
            <a:spAutoFit/>
          </a:bodyPr>
          <a:lstStyle/>
          <a:p>
            <a:pPr indent="457109" algn="just">
              <a:lnSpc>
                <a:spcPct val="150000"/>
              </a:lnSpc>
            </a:pPr>
            <a:r>
              <a:rPr lang="zh-CN" altLang="en-US" sz="2000" b="1" dirty="0">
                <a:solidFill>
                  <a:srgbClr val="FF0000"/>
                </a:solidFill>
                <a:latin typeface="微软雅黑" pitchFamily="34" charset="-122"/>
                <a:ea typeface="微软雅黑" pitchFamily="34" charset="-122"/>
              </a:rPr>
              <a:t>控底线，强管控</a:t>
            </a:r>
            <a:r>
              <a:rPr lang="en-US" altLang="zh-CN" dirty="0">
                <a:latin typeface="微软雅黑" pitchFamily="34" charset="-122"/>
                <a:ea typeface="微软雅黑" pitchFamily="34" charset="-122"/>
              </a:rPr>
              <a:t>——</a:t>
            </a:r>
            <a:r>
              <a:rPr lang="zh-CN" altLang="en-US" dirty="0">
                <a:latin typeface="微软雅黑" pitchFamily="34" charset="-122"/>
                <a:ea typeface="微软雅黑" pitchFamily="34" charset="-122"/>
              </a:rPr>
              <a:t>落实国土空间规划，坚持保护生态优先，明确生态、农业空间管制规则；</a:t>
            </a:r>
            <a:endParaRPr lang="en-US" altLang="zh-CN" dirty="0">
              <a:latin typeface="微软雅黑" pitchFamily="34" charset="-122"/>
              <a:ea typeface="微软雅黑" pitchFamily="34" charset="-122"/>
            </a:endParaRPr>
          </a:p>
          <a:p>
            <a:pPr indent="457109" algn="just">
              <a:lnSpc>
                <a:spcPct val="150000"/>
              </a:lnSpc>
            </a:pPr>
            <a:r>
              <a:rPr lang="zh-CN" altLang="en-US" sz="2000" b="1" dirty="0">
                <a:solidFill>
                  <a:srgbClr val="FF0000"/>
                </a:solidFill>
                <a:latin typeface="微软雅黑" pitchFamily="34" charset="-122"/>
                <a:ea typeface="微软雅黑" pitchFamily="34" charset="-122"/>
              </a:rPr>
              <a:t>节用地、优空间</a:t>
            </a:r>
            <a:r>
              <a:rPr lang="en-US" altLang="zh-CN" dirty="0">
                <a:latin typeface="微软雅黑" pitchFamily="34" charset="-122"/>
                <a:ea typeface="微软雅黑" pitchFamily="34" charset="-122"/>
              </a:rPr>
              <a:t>——</a:t>
            </a:r>
            <a:r>
              <a:rPr lang="zh-CN" altLang="en-US" dirty="0">
                <a:latin typeface="微软雅黑" pitchFamily="34" charset="-122"/>
                <a:ea typeface="微软雅黑" pitchFamily="34" charset="-122"/>
              </a:rPr>
              <a:t>结合各自然村组具体情况，合理确定拆迁撤并、集聚提升等空间发展策略，优化建设用地结构、集约节约用地；</a:t>
            </a:r>
            <a:endParaRPr lang="en-US" altLang="zh-CN" dirty="0">
              <a:latin typeface="微软雅黑" pitchFamily="34" charset="-122"/>
              <a:ea typeface="微软雅黑" pitchFamily="34" charset="-122"/>
            </a:endParaRPr>
          </a:p>
          <a:p>
            <a:pPr indent="457109" algn="just">
              <a:lnSpc>
                <a:spcPct val="150000"/>
              </a:lnSpc>
            </a:pPr>
            <a:r>
              <a:rPr lang="zh-CN" altLang="en-US" sz="2000" b="1" dirty="0">
                <a:solidFill>
                  <a:srgbClr val="FF0000"/>
                </a:solidFill>
                <a:latin typeface="微软雅黑" pitchFamily="34" charset="-122"/>
                <a:ea typeface="微软雅黑" pitchFamily="34" charset="-122"/>
              </a:rPr>
              <a:t>谋发展、强经济</a:t>
            </a:r>
            <a:r>
              <a:rPr lang="en-US" altLang="zh-CN" dirty="0">
                <a:latin typeface="微软雅黑" pitchFamily="34" charset="-122"/>
                <a:ea typeface="微软雅黑" pitchFamily="34" charset="-122"/>
              </a:rPr>
              <a:t>——</a:t>
            </a:r>
            <a:r>
              <a:rPr lang="zh-CN" altLang="en-US" dirty="0">
                <a:latin typeface="微软雅黑" pitchFamily="34" charset="-122"/>
                <a:ea typeface="微软雅黑" pitchFamily="34" charset="-122"/>
              </a:rPr>
              <a:t>依托村庄特色资源禀赋，明确产业发展方向，引导、优化产业空间高效集聚利用，为农民生活富裕创造更多途径；</a:t>
            </a:r>
            <a:endParaRPr lang="en-US" altLang="zh-CN" dirty="0">
              <a:latin typeface="微软雅黑" pitchFamily="34" charset="-122"/>
              <a:ea typeface="微软雅黑" pitchFamily="34" charset="-122"/>
            </a:endParaRPr>
          </a:p>
          <a:p>
            <a:pPr indent="457109" algn="just">
              <a:lnSpc>
                <a:spcPct val="150000"/>
              </a:lnSpc>
            </a:pPr>
            <a:r>
              <a:rPr lang="zh-CN" altLang="en-US" sz="2000" b="1" dirty="0">
                <a:solidFill>
                  <a:srgbClr val="FF0000"/>
                </a:solidFill>
                <a:latin typeface="微软雅黑" pitchFamily="34" charset="-122"/>
                <a:ea typeface="微软雅黑" pitchFamily="34" charset="-122"/>
              </a:rPr>
              <a:t>重人居、强品质</a:t>
            </a:r>
            <a:r>
              <a:rPr lang="en-US" altLang="zh-CN" dirty="0">
                <a:latin typeface="微软雅黑" pitchFamily="34" charset="-122"/>
                <a:ea typeface="微软雅黑" pitchFamily="34" charset="-122"/>
              </a:rPr>
              <a:t>——</a:t>
            </a:r>
            <a:r>
              <a:rPr lang="zh-CN" altLang="en-US" dirty="0">
                <a:latin typeface="微软雅黑" pitchFamily="34" charset="-122"/>
                <a:ea typeface="微软雅黑" pitchFamily="34" charset="-122"/>
              </a:rPr>
              <a:t>针对农民、新农人、旅游等不同的人群特征配套不同设施，</a:t>
            </a:r>
            <a:r>
              <a:rPr lang="zh-CN" altLang="en-US" dirty="0" smtClean="0">
                <a:latin typeface="微软雅黑" pitchFamily="34" charset="-122"/>
                <a:ea typeface="微软雅黑" pitchFamily="34" charset="-122"/>
              </a:rPr>
              <a:t>推进汤家汇村</a:t>
            </a:r>
            <a:r>
              <a:rPr lang="zh-CN" altLang="en-US" dirty="0">
                <a:latin typeface="微软雅黑" pitchFamily="34" charset="-122"/>
                <a:ea typeface="微软雅黑" pitchFamily="34" charset="-122"/>
              </a:rPr>
              <a:t>村庄村容村貌整治、农房整治、绿化美化提升；</a:t>
            </a:r>
            <a:endParaRPr lang="en-US" altLang="zh-CN" dirty="0">
              <a:latin typeface="微软雅黑" pitchFamily="34" charset="-122"/>
              <a:ea typeface="微软雅黑" pitchFamily="34" charset="-122"/>
            </a:endParaRPr>
          </a:p>
        </p:txBody>
      </p:sp>
      <p:sp>
        <p:nvSpPr>
          <p:cNvPr id="22" name="object 10"/>
          <p:cNvSpPr txBox="1"/>
          <p:nvPr/>
        </p:nvSpPr>
        <p:spPr>
          <a:xfrm>
            <a:off x="502891" y="8230742"/>
            <a:ext cx="2963240" cy="277772"/>
          </a:xfrm>
          <a:prstGeom prst="rect">
            <a:avLst/>
          </a:prstGeom>
          <a:solidFill>
            <a:schemeClr val="accent2">
              <a:lumMod val="60000"/>
              <a:lumOff val="40000"/>
            </a:schemeClr>
          </a:solidFill>
          <a:ln w="25400">
            <a:solidFill>
              <a:schemeClr val="bg1"/>
            </a:solidFill>
          </a:ln>
        </p:spPr>
        <p:txBody>
          <a:bodyPr lIns="0" tIns="0" rIns="0" bIns="0" anchor="ctr">
            <a:spAutoFit/>
          </a:bodyPr>
          <a:lstStyle/>
          <a:p>
            <a:pPr algn="ctr">
              <a:defRPr/>
            </a:pPr>
            <a:r>
              <a:rPr b="1" dirty="0">
                <a:solidFill>
                  <a:schemeClr val="bg1"/>
                </a:solidFill>
                <a:latin typeface="微软雅黑" pitchFamily="34" charset="-122"/>
                <a:ea typeface="微软雅黑" pitchFamily="34" charset="-122"/>
                <a:cs typeface="微软雅黑"/>
              </a:rPr>
              <a:t>国土空间开发保护目标</a:t>
            </a:r>
          </a:p>
        </p:txBody>
      </p:sp>
      <p:sp>
        <p:nvSpPr>
          <p:cNvPr id="23" name="object 13"/>
          <p:cNvSpPr txBox="1"/>
          <p:nvPr/>
        </p:nvSpPr>
        <p:spPr>
          <a:xfrm>
            <a:off x="4537468" y="7948209"/>
            <a:ext cx="1947453" cy="277772"/>
          </a:xfrm>
          <a:prstGeom prst="rect">
            <a:avLst/>
          </a:prstGeom>
          <a:solidFill>
            <a:schemeClr val="accent2">
              <a:lumMod val="60000"/>
              <a:lumOff val="40000"/>
            </a:schemeClr>
          </a:solidFill>
          <a:ln w="25400">
            <a:solidFill>
              <a:schemeClr val="bg1"/>
            </a:solidFill>
          </a:ln>
        </p:spPr>
        <p:txBody>
          <a:bodyPr lIns="0" tIns="0" rIns="0" bIns="0" anchor="ctr">
            <a:spAutoFit/>
          </a:bodyPr>
          <a:lstStyle/>
          <a:p>
            <a:pPr algn="ctr">
              <a:defRPr/>
            </a:pPr>
            <a:r>
              <a:rPr lang="zh-CN" altLang="en-US" b="1" dirty="0">
                <a:solidFill>
                  <a:schemeClr val="bg1"/>
                </a:solidFill>
                <a:latin typeface="微软雅黑" pitchFamily="34" charset="-122"/>
                <a:ea typeface="微软雅黑" pitchFamily="34" charset="-122"/>
                <a:cs typeface="微软雅黑"/>
              </a:rPr>
              <a:t>约束性指标</a:t>
            </a:r>
          </a:p>
        </p:txBody>
      </p:sp>
      <p:sp>
        <p:nvSpPr>
          <p:cNvPr id="24" name="object 14"/>
          <p:cNvSpPr txBox="1"/>
          <p:nvPr/>
        </p:nvSpPr>
        <p:spPr>
          <a:xfrm>
            <a:off x="4537468" y="8686287"/>
            <a:ext cx="1947453" cy="276184"/>
          </a:xfrm>
          <a:prstGeom prst="rect">
            <a:avLst/>
          </a:prstGeom>
          <a:solidFill>
            <a:schemeClr val="accent2">
              <a:lumMod val="60000"/>
              <a:lumOff val="40000"/>
            </a:schemeClr>
          </a:solidFill>
          <a:ln w="25400">
            <a:solidFill>
              <a:schemeClr val="bg1"/>
            </a:solidFill>
          </a:ln>
        </p:spPr>
        <p:txBody>
          <a:bodyPr lIns="0" tIns="0" rIns="0" bIns="0" anchor="ctr">
            <a:spAutoFit/>
          </a:bodyPr>
          <a:lstStyle/>
          <a:p>
            <a:pPr marL="4762" algn="ctr">
              <a:defRPr/>
            </a:pPr>
            <a:r>
              <a:rPr lang="zh-CN" altLang="en-US" b="1" dirty="0">
                <a:solidFill>
                  <a:schemeClr val="bg1"/>
                </a:solidFill>
                <a:latin typeface="微软雅黑" pitchFamily="34" charset="-122"/>
                <a:ea typeface="微软雅黑" pitchFamily="34" charset="-122"/>
                <a:cs typeface="微软雅黑"/>
              </a:rPr>
              <a:t>预期性指标</a:t>
            </a:r>
          </a:p>
        </p:txBody>
      </p:sp>
      <p:sp>
        <p:nvSpPr>
          <p:cNvPr id="25" name="object 10"/>
          <p:cNvSpPr txBox="1"/>
          <p:nvPr/>
        </p:nvSpPr>
        <p:spPr>
          <a:xfrm>
            <a:off x="502891" y="7454570"/>
            <a:ext cx="2963240" cy="276184"/>
          </a:xfrm>
          <a:prstGeom prst="rect">
            <a:avLst/>
          </a:prstGeom>
          <a:solidFill>
            <a:schemeClr val="accent2">
              <a:lumMod val="60000"/>
              <a:lumOff val="40000"/>
            </a:schemeClr>
          </a:solidFill>
          <a:ln w="25400">
            <a:solidFill>
              <a:schemeClr val="bg1"/>
            </a:solidFill>
          </a:ln>
        </p:spPr>
        <p:txBody>
          <a:bodyPr lIns="0" tIns="0" rIns="0" bIns="0" anchor="ctr">
            <a:spAutoFit/>
          </a:bodyPr>
          <a:lstStyle/>
          <a:p>
            <a:pPr algn="ctr">
              <a:defRPr/>
            </a:pPr>
            <a:r>
              <a:rPr lang="zh-CN" altLang="en-US" b="1" dirty="0">
                <a:solidFill>
                  <a:schemeClr val="bg1"/>
                </a:solidFill>
                <a:latin typeface="微软雅黑" pitchFamily="34" charset="-122"/>
                <a:ea typeface="微软雅黑" pitchFamily="34" charset="-122"/>
                <a:cs typeface="微软雅黑"/>
              </a:rPr>
              <a:t>村庄发展目标</a:t>
            </a:r>
            <a:endParaRPr b="1" dirty="0">
              <a:solidFill>
                <a:schemeClr val="bg1"/>
              </a:solidFill>
              <a:latin typeface="微软雅黑" pitchFamily="34" charset="-122"/>
              <a:ea typeface="微软雅黑" pitchFamily="34" charset="-122"/>
              <a:cs typeface="微软雅黑"/>
            </a:endParaRPr>
          </a:p>
        </p:txBody>
      </p:sp>
      <p:sp>
        <p:nvSpPr>
          <p:cNvPr id="26" name="object 10"/>
          <p:cNvSpPr txBox="1"/>
          <p:nvPr/>
        </p:nvSpPr>
        <p:spPr>
          <a:xfrm>
            <a:off x="502891" y="9008501"/>
            <a:ext cx="2963240" cy="276184"/>
          </a:xfrm>
          <a:prstGeom prst="rect">
            <a:avLst/>
          </a:prstGeom>
          <a:solidFill>
            <a:schemeClr val="accent2">
              <a:lumMod val="60000"/>
              <a:lumOff val="40000"/>
            </a:schemeClr>
          </a:solidFill>
          <a:ln w="25400">
            <a:solidFill>
              <a:schemeClr val="bg1"/>
            </a:solidFill>
          </a:ln>
        </p:spPr>
        <p:txBody>
          <a:bodyPr lIns="0" tIns="0" rIns="0" bIns="0" anchor="ctr">
            <a:spAutoFit/>
          </a:bodyPr>
          <a:lstStyle/>
          <a:p>
            <a:pPr algn="ctr">
              <a:defRPr/>
            </a:pPr>
            <a:r>
              <a:rPr lang="zh-CN" altLang="en-US" b="1" dirty="0">
                <a:solidFill>
                  <a:schemeClr val="bg1"/>
                </a:solidFill>
                <a:latin typeface="微软雅黑" pitchFamily="34" charset="-122"/>
                <a:ea typeface="微软雅黑" pitchFamily="34" charset="-122"/>
                <a:cs typeface="微软雅黑"/>
              </a:rPr>
              <a:t>人居环境整治目标</a:t>
            </a:r>
            <a:endParaRPr b="1" dirty="0">
              <a:solidFill>
                <a:schemeClr val="bg1"/>
              </a:solidFill>
              <a:latin typeface="微软雅黑" pitchFamily="34" charset="-122"/>
              <a:ea typeface="微软雅黑" pitchFamily="34" charset="-122"/>
              <a:cs typeface="微软雅黑"/>
            </a:endParaRPr>
          </a:p>
        </p:txBody>
      </p:sp>
      <p:sp>
        <p:nvSpPr>
          <p:cNvPr id="27" name="加号 26"/>
          <p:cNvSpPr/>
          <p:nvPr/>
        </p:nvSpPr>
        <p:spPr>
          <a:xfrm>
            <a:off x="3753301" y="8097411"/>
            <a:ext cx="571380" cy="642843"/>
          </a:xfrm>
          <a:prstGeom prst="mathPlus">
            <a:avLst/>
          </a:prstGeom>
          <a:solidFill>
            <a:schemeClr val="accent2">
              <a:lumMod val="60000"/>
              <a:lumOff val="4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22" tIns="45711" rIns="91422" bIns="45711" anchor="ctr"/>
          <a:lstStyle/>
          <a:p>
            <a:pPr algn="ctr">
              <a:defRPr/>
            </a:pPr>
            <a:endParaRPr lang="zh-CN" altLang="en-US">
              <a:latin typeface="微软雅黑" pitchFamily="34" charset="-122"/>
              <a:ea typeface="微软雅黑" pitchFamily="34" charset="-122"/>
            </a:endParaRPr>
          </a:p>
        </p:txBody>
      </p:sp>
      <p:sp>
        <p:nvSpPr>
          <p:cNvPr id="28" name="TextBox 7"/>
          <p:cNvSpPr txBox="1">
            <a:spLocks noChangeArrowheads="1"/>
          </p:cNvSpPr>
          <p:nvPr/>
        </p:nvSpPr>
        <p:spPr bwMode="auto">
          <a:xfrm>
            <a:off x="6831427" y="1132392"/>
            <a:ext cx="8001056" cy="307929"/>
          </a:xfrm>
          <a:prstGeom prst="rect">
            <a:avLst/>
          </a:prstGeom>
          <a:noFill/>
          <a:ln w="9525">
            <a:noFill/>
            <a:miter lim="800000"/>
            <a:headEnd/>
            <a:tailEnd/>
          </a:ln>
        </p:spPr>
        <p:txBody>
          <a:bodyPr wrap="square" lIns="91422" tIns="45711" rIns="91422" bIns="45711">
            <a:spAutoFit/>
          </a:bodyPr>
          <a:lstStyle/>
          <a:p>
            <a:pPr algn="ctr"/>
            <a:r>
              <a:rPr lang="zh-CN" altLang="en-US" sz="1400" b="1" dirty="0" smtClean="0">
                <a:latin typeface="微软雅黑" pitchFamily="34" charset="-122"/>
                <a:ea typeface="微软雅黑" pitchFamily="34" charset="-122"/>
              </a:rPr>
              <a:t>汤家汇村</a:t>
            </a:r>
            <a:r>
              <a:rPr lang="zh-CN" altLang="en-US" sz="1400" b="1" dirty="0">
                <a:latin typeface="微软雅黑" pitchFamily="34" charset="-122"/>
                <a:ea typeface="微软雅黑" pitchFamily="34" charset="-122"/>
              </a:rPr>
              <a:t>规划指标表</a:t>
            </a:r>
          </a:p>
        </p:txBody>
      </p:sp>
      <p:sp>
        <p:nvSpPr>
          <p:cNvPr id="31" name="矩形 30"/>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3.3</a:t>
            </a:r>
            <a:endParaRPr lang="en-US" altLang="zh-CN" sz="3200" b="1" dirty="0">
              <a:solidFill>
                <a:schemeClr val="bg1"/>
              </a:solidFill>
              <a:latin typeface="微软雅黑" panose="020B0503020204020204" charset="-122"/>
              <a:ea typeface="微软雅黑" panose="020B0503020204020204" charset="-122"/>
            </a:endParaRPr>
          </a:p>
        </p:txBody>
      </p:sp>
      <p:sp>
        <p:nvSpPr>
          <p:cNvPr id="32" name="TextBox 8"/>
          <p:cNvSpPr txBox="1"/>
          <p:nvPr/>
        </p:nvSpPr>
        <p:spPr>
          <a:xfrm>
            <a:off x="790923" y="233338"/>
            <a:ext cx="2952328"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规划目标</a:t>
            </a:r>
          </a:p>
        </p:txBody>
      </p:sp>
      <p:graphicFrame>
        <p:nvGraphicFramePr>
          <p:cNvPr id="13" name="表格 12"/>
          <p:cNvGraphicFramePr>
            <a:graphicFrameLocks noGrp="1"/>
          </p:cNvGraphicFramePr>
          <p:nvPr/>
        </p:nvGraphicFramePr>
        <p:xfrm>
          <a:off x="6911603" y="1673498"/>
          <a:ext cx="7633073" cy="8424941"/>
        </p:xfrm>
        <a:graphic>
          <a:graphicData uri="http://schemas.openxmlformats.org/drawingml/2006/table">
            <a:tbl>
              <a:tblPr/>
              <a:tblGrid>
                <a:gridCol w="2232248"/>
                <a:gridCol w="999497"/>
                <a:gridCol w="1056729"/>
                <a:gridCol w="1231141"/>
                <a:gridCol w="1056729"/>
                <a:gridCol w="1056729"/>
              </a:tblGrid>
              <a:tr h="240713">
                <a:tc>
                  <a:txBody>
                    <a:bodyPr/>
                    <a:lstStyle/>
                    <a:p>
                      <a:pPr algn="ctr" rtl="0" fontAlgn="ctr"/>
                      <a:r>
                        <a:rPr lang="zh-CN" altLang="en-US" sz="1400" b="1" i="0" u="none" strike="noStrike" dirty="0">
                          <a:solidFill>
                            <a:srgbClr val="000000"/>
                          </a:solidFill>
                          <a:latin typeface="微软雅黑" pitchFamily="34" charset="-122"/>
                          <a:ea typeface="微软雅黑" pitchFamily="34" charset="-122"/>
                        </a:rPr>
                        <a:t>指标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基期年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目标年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变化量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属性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zh-CN" altLang="en-US" sz="1400" b="1" i="0" u="none" strike="noStrike">
                          <a:solidFill>
                            <a:srgbClr val="000000"/>
                          </a:solidFill>
                          <a:latin typeface="微软雅黑" pitchFamily="34" charset="-122"/>
                          <a:ea typeface="微软雅黑" pitchFamily="34" charset="-122"/>
                        </a:rPr>
                        <a:t>备注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722138">
                <a:tc>
                  <a:txBody>
                    <a:bodyPr/>
                    <a:lstStyle/>
                    <a:p>
                      <a:pPr algn="ctr" fontAlgn="ctr"/>
                      <a:r>
                        <a:rPr lang="zh-CN" altLang="en-US" sz="1400" b="0" i="0" u="none" strike="noStrike">
                          <a:solidFill>
                            <a:srgbClr val="000000"/>
                          </a:solidFill>
                          <a:latin typeface="微软雅黑" pitchFamily="34" charset="-122"/>
                          <a:ea typeface="微软雅黑" pitchFamily="34" charset="-122"/>
                        </a:rPr>
                        <a:t>永久基本农田保护面积（公顷）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223.44</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223.44</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dirty="0" smtClean="0">
                          <a:solidFill>
                            <a:srgbClr val="C52D67"/>
                          </a:solidFill>
                          <a:latin typeface="微软雅黑" pitchFamily="34" charset="-122"/>
                          <a:ea typeface="微软雅黑" pitchFamily="34" charset="-122"/>
                        </a:rPr>
                        <a:t>0.00</a:t>
                      </a:r>
                      <a:endParaRPr lang="en-US" altLang="zh-CN" sz="1400" b="1" i="0" u="none" strike="noStrike" dirty="0">
                        <a:solidFill>
                          <a:srgbClr val="C52D67"/>
                        </a:solidFill>
                        <a:latin typeface="微软雅黑" pitchFamily="34" charset="-122"/>
                        <a:ea typeface="微软雅黑" pitchFamily="34" charset="-122"/>
                      </a:endParaRP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约束性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耕地保有量（公顷）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279.87</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260.27</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-19.6</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约束性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生态保护红线（公顷）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181.97</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a:solidFill>
                            <a:srgbClr val="C52D67"/>
                          </a:solidFill>
                          <a:latin typeface="微软雅黑" pitchFamily="34" charset="-122"/>
                          <a:ea typeface="微软雅黑" pitchFamily="34" charset="-122"/>
                        </a:rPr>
                        <a:t>181.97</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1" i="0" u="none" strike="noStrike" dirty="0" smtClean="0">
                          <a:solidFill>
                            <a:srgbClr val="C52D67"/>
                          </a:solidFill>
                          <a:latin typeface="微软雅黑" pitchFamily="34" charset="-122"/>
                          <a:ea typeface="微软雅黑" pitchFamily="34" charset="-122"/>
                        </a:rPr>
                        <a:t>0.00</a:t>
                      </a:r>
                      <a:endParaRPr lang="en-US" altLang="zh-CN" sz="1400" b="1" i="0" u="none" strike="noStrike" dirty="0">
                        <a:solidFill>
                          <a:srgbClr val="C52D67"/>
                        </a:solidFill>
                        <a:latin typeface="微软雅黑" pitchFamily="34" charset="-122"/>
                        <a:ea typeface="微软雅黑" pitchFamily="34" charset="-122"/>
                      </a:endParaRP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约束性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建设用地总规模（公顷）</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98.71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70.62</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-28.09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村庄建设用地（公顷）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41.52</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130.79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89.27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约束性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户籍户数（户）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995</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980</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-15</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962851">
                <a:tc>
                  <a:txBody>
                    <a:bodyPr/>
                    <a:lstStyle/>
                    <a:p>
                      <a:pPr algn="ctr" fontAlgn="ctr"/>
                      <a:r>
                        <a:rPr lang="zh-CN" altLang="en-US" sz="1400" b="0" i="0" u="none" strike="noStrike">
                          <a:solidFill>
                            <a:srgbClr val="000000"/>
                          </a:solidFill>
                          <a:latin typeface="微软雅黑" pitchFamily="34" charset="-122"/>
                          <a:ea typeface="微软雅黑" pitchFamily="34" charset="-122"/>
                        </a:rPr>
                        <a:t>户籍人口规模（人）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4107</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4050</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-57</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新增产业人口</a:t>
                      </a:r>
                      <a:r>
                        <a:rPr lang="en-US" altLang="zh-CN" sz="1400" b="0" i="0" u="none" strike="noStrike">
                          <a:solidFill>
                            <a:srgbClr val="000000"/>
                          </a:solidFill>
                          <a:latin typeface="微软雅黑" pitchFamily="34" charset="-122"/>
                          <a:ea typeface="微软雅黑" pitchFamily="34" charset="-122"/>
                        </a:rPr>
                        <a:t>350</a:t>
                      </a:r>
                      <a:r>
                        <a:rPr lang="zh-CN" altLang="en-US" sz="1400" b="0" i="0" u="none" strike="noStrike">
                          <a:solidFill>
                            <a:srgbClr val="000000"/>
                          </a:solidFill>
                          <a:latin typeface="微软雅黑" pitchFamily="34" charset="-122"/>
                          <a:ea typeface="微软雅黑" pitchFamily="34" charset="-122"/>
                        </a:rPr>
                        <a:t>人，常住人口为</a:t>
                      </a:r>
                      <a:r>
                        <a:rPr lang="en-US" altLang="zh-CN" sz="1400" b="0" i="0" u="none" strike="noStrike">
                          <a:solidFill>
                            <a:srgbClr val="000000"/>
                          </a:solidFill>
                          <a:latin typeface="微软雅黑" pitchFamily="34" charset="-122"/>
                          <a:ea typeface="微软雅黑" pitchFamily="34" charset="-122"/>
                        </a:rPr>
                        <a:t>4400</a:t>
                      </a:r>
                      <a:r>
                        <a:rPr lang="zh-CN" altLang="en-US" sz="1400" b="0" i="0" u="none" strike="noStrike">
                          <a:solidFill>
                            <a:srgbClr val="000000"/>
                          </a:solidFill>
                          <a:latin typeface="微软雅黑" pitchFamily="34" charset="-122"/>
                          <a:ea typeface="微软雅黑" pitchFamily="34" charset="-122"/>
                        </a:rPr>
                        <a:t>人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722138">
                <a:tc>
                  <a:txBody>
                    <a:bodyPr/>
                    <a:lstStyle/>
                    <a:p>
                      <a:pPr algn="ctr" fontAlgn="ctr"/>
                      <a:r>
                        <a:rPr lang="zh-CN" altLang="en-US" sz="1400" b="0" i="0" u="none" strike="noStrike">
                          <a:solidFill>
                            <a:srgbClr val="000000"/>
                          </a:solidFill>
                          <a:latin typeface="微软雅黑" pitchFamily="34" charset="-122"/>
                          <a:ea typeface="微软雅黑" pitchFamily="34" charset="-122"/>
                        </a:rPr>
                        <a:t>人均村庄建设用地面积（㎡</a:t>
                      </a:r>
                      <a:r>
                        <a:rPr lang="en-US" altLang="zh-CN" sz="1400" b="0" i="0" u="none" strike="noStrike">
                          <a:solidFill>
                            <a:srgbClr val="000000"/>
                          </a:solidFill>
                          <a:latin typeface="微软雅黑" pitchFamily="34" charset="-122"/>
                          <a:ea typeface="微软雅黑" pitchFamily="34" charset="-122"/>
                        </a:rPr>
                        <a:t>/</a:t>
                      </a:r>
                      <a:r>
                        <a:rPr lang="zh-CN" altLang="en-US" sz="1400" b="0" i="0" u="none" strike="noStrike">
                          <a:solidFill>
                            <a:srgbClr val="000000"/>
                          </a:solidFill>
                          <a:latin typeface="微软雅黑" pitchFamily="34" charset="-122"/>
                          <a:ea typeface="微软雅黑" pitchFamily="34" charset="-122"/>
                        </a:rPr>
                        <a:t>人）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101.11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160.49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59.38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722138">
                <a:tc>
                  <a:txBody>
                    <a:bodyPr/>
                    <a:lstStyle/>
                    <a:p>
                      <a:pPr algn="ctr" fontAlgn="ctr"/>
                      <a:r>
                        <a:rPr lang="zh-CN" altLang="en-US" sz="1400" b="0" i="0" u="none" strike="noStrike">
                          <a:solidFill>
                            <a:srgbClr val="000000"/>
                          </a:solidFill>
                          <a:latin typeface="微软雅黑" pitchFamily="34" charset="-122"/>
                          <a:ea typeface="微软雅黑" pitchFamily="34" charset="-122"/>
                        </a:rPr>
                        <a:t>村庄建设用地机动指标（公顷）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0.00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2.99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2.99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722138">
                <a:tc>
                  <a:txBody>
                    <a:bodyPr/>
                    <a:lstStyle/>
                    <a:p>
                      <a:pPr algn="ctr" fontAlgn="ctr"/>
                      <a:r>
                        <a:rPr lang="zh-CN" altLang="en-US" sz="1400" b="0" i="0" u="none" strike="noStrike">
                          <a:solidFill>
                            <a:srgbClr val="000000"/>
                          </a:solidFill>
                          <a:latin typeface="微软雅黑" pitchFamily="34" charset="-122"/>
                          <a:ea typeface="微软雅黑" pitchFamily="34" charset="-122"/>
                        </a:rPr>
                        <a:t>集体经营性建设用地规模（公顷）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0.42</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26.57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26.15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饮用水供水率（</a:t>
                      </a:r>
                      <a:r>
                        <a:rPr lang="en-US" altLang="zh-CN" sz="1400" b="0" i="0" u="none" strike="noStrike">
                          <a:solidFill>
                            <a:srgbClr val="000000"/>
                          </a:solidFill>
                          <a:latin typeface="微软雅黑" pitchFamily="34" charset="-122"/>
                          <a:ea typeface="微软雅黑" pitchFamily="34" charset="-122"/>
                        </a:rPr>
                        <a:t>%</a:t>
                      </a:r>
                      <a:r>
                        <a:rPr lang="zh-CN" altLang="en-US" sz="1400" b="0" i="0" u="none" strike="noStrike">
                          <a:solidFill>
                            <a:srgbClr val="000000"/>
                          </a:solidFill>
                          <a:latin typeface="微软雅黑" pitchFamily="34" charset="-122"/>
                          <a:ea typeface="微软雅黑" pitchFamily="34" charset="-122"/>
                        </a:rPr>
                        <a:t>）</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100</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生活垃圾收集处理率（</a:t>
                      </a:r>
                      <a:r>
                        <a:rPr lang="en-US" altLang="zh-CN" sz="1400" b="0" i="0" u="none" strike="noStrike">
                          <a:solidFill>
                            <a:srgbClr val="000000"/>
                          </a:solidFill>
                          <a:latin typeface="微软雅黑" pitchFamily="34" charset="-122"/>
                          <a:ea typeface="微软雅黑" pitchFamily="34" charset="-122"/>
                        </a:rPr>
                        <a:t>%</a:t>
                      </a: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100</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生活污水处理率（</a:t>
                      </a:r>
                      <a:r>
                        <a:rPr lang="en-US" altLang="zh-CN" sz="1400" b="0" i="0" u="none" strike="noStrike">
                          <a:solidFill>
                            <a:srgbClr val="000000"/>
                          </a:solidFill>
                          <a:latin typeface="微软雅黑" pitchFamily="34" charset="-122"/>
                          <a:ea typeface="微软雅黑" pitchFamily="34" charset="-122"/>
                        </a:rPr>
                        <a:t>%</a:t>
                      </a: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80</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1425">
                <a:tc>
                  <a:txBody>
                    <a:bodyPr/>
                    <a:lstStyle/>
                    <a:p>
                      <a:pPr algn="ctr" fontAlgn="ctr"/>
                      <a:r>
                        <a:rPr lang="zh-CN" altLang="en-US" sz="1400" b="0" i="0" u="none" strike="noStrike">
                          <a:solidFill>
                            <a:srgbClr val="000000"/>
                          </a:solidFill>
                          <a:latin typeface="微软雅黑" pitchFamily="34" charset="-122"/>
                          <a:ea typeface="微软雅黑" pitchFamily="34" charset="-122"/>
                        </a:rPr>
                        <a:t>无线网络覆盖率（</a:t>
                      </a:r>
                      <a:r>
                        <a:rPr lang="en-US" altLang="zh-CN" sz="1400" b="0" i="0" u="none" strike="noStrike">
                          <a:solidFill>
                            <a:srgbClr val="000000"/>
                          </a:solidFill>
                          <a:latin typeface="微软雅黑" pitchFamily="34" charset="-122"/>
                          <a:ea typeface="微软雅黑" pitchFamily="34" charset="-122"/>
                        </a:rPr>
                        <a:t>%</a:t>
                      </a:r>
                      <a:r>
                        <a:rPr lang="zh-CN" altLang="en-US"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100</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400" b="0" i="0" u="none" strike="noStrike">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a:solidFill>
                            <a:srgbClr val="000000"/>
                          </a:solidFill>
                          <a:latin typeface="微软雅黑" pitchFamily="34" charset="-122"/>
                          <a:ea typeface="微软雅黑" pitchFamily="34" charset="-122"/>
                        </a:rPr>
                        <a:t>预期性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400" b="0" i="0" u="none" strike="noStrike" dirty="0">
                          <a:solidFill>
                            <a:srgbClr val="000000"/>
                          </a:solidFill>
                          <a:latin typeface="微软雅黑" pitchFamily="34" charset="-122"/>
                          <a:ea typeface="微软雅黑" pitchFamily="34" charset="-122"/>
                        </a:rPr>
                        <a:t>　 </a:t>
                      </a:r>
                    </a:p>
                  </a:txBody>
                  <a:tcPr marL="6400" marR="6400" marT="640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F:\2024年项目\金寨项目\分析图5月\现状道路图.jpg"/>
          <p:cNvPicPr>
            <a:picLocks noChangeAspect="1" noChangeArrowheads="1"/>
          </p:cNvPicPr>
          <p:nvPr/>
        </p:nvPicPr>
        <p:blipFill>
          <a:blip r:embed="rId3" cstate="print"/>
          <a:srcRect l="6452" t="12633" r="32505" b="3147"/>
          <a:stretch>
            <a:fillRect/>
          </a:stretch>
        </p:blipFill>
        <p:spPr bwMode="auto">
          <a:xfrm>
            <a:off x="5831259" y="1097434"/>
            <a:ext cx="8857208" cy="8640960"/>
          </a:xfrm>
          <a:prstGeom prst="rect">
            <a:avLst/>
          </a:prstGeom>
          <a:noFill/>
        </p:spPr>
      </p:pic>
      <p:sp>
        <p:nvSpPr>
          <p:cNvPr id="56" name="TextBox 7"/>
          <p:cNvSpPr txBox="1">
            <a:spLocks noChangeArrowheads="1"/>
          </p:cNvSpPr>
          <p:nvPr/>
        </p:nvSpPr>
        <p:spPr bwMode="auto">
          <a:xfrm>
            <a:off x="535381" y="2537594"/>
            <a:ext cx="5224094" cy="307929"/>
          </a:xfrm>
          <a:prstGeom prst="rect">
            <a:avLst/>
          </a:prstGeom>
          <a:noFill/>
          <a:ln w="9525">
            <a:noFill/>
            <a:miter lim="800000"/>
            <a:headEnd/>
            <a:tailEnd/>
          </a:ln>
        </p:spPr>
        <p:txBody>
          <a:bodyPr wrap="square" lIns="91422" tIns="45711" rIns="91422" bIns="45711">
            <a:spAutoFit/>
          </a:bodyPr>
          <a:lstStyle/>
          <a:p>
            <a:pPr algn="ctr"/>
            <a:r>
              <a:rPr lang="zh-CN" altLang="en-US" sz="1400" b="1" dirty="0">
                <a:latin typeface="微软雅黑" pitchFamily="34" charset="-122"/>
                <a:ea typeface="微软雅黑" pitchFamily="34" charset="-122"/>
              </a:rPr>
              <a:t>居民点分类统计表</a:t>
            </a:r>
          </a:p>
        </p:txBody>
      </p:sp>
      <p:sp>
        <p:nvSpPr>
          <p:cNvPr id="57" name="TextBox 7"/>
          <p:cNvSpPr txBox="1">
            <a:spLocks noChangeArrowheads="1"/>
          </p:cNvSpPr>
          <p:nvPr/>
        </p:nvSpPr>
        <p:spPr bwMode="auto">
          <a:xfrm>
            <a:off x="5404947" y="9934692"/>
            <a:ext cx="9715568" cy="307758"/>
          </a:xfrm>
          <a:prstGeom prst="rect">
            <a:avLst/>
          </a:prstGeom>
          <a:noFill/>
          <a:ln w="9525">
            <a:noFill/>
            <a:miter lim="800000"/>
            <a:headEnd/>
            <a:tailEnd/>
          </a:ln>
        </p:spPr>
        <p:txBody>
          <a:bodyPr wrap="square" lIns="91422" tIns="45711" rIns="91422" bIns="45711">
            <a:spAutoFit/>
          </a:bodyPr>
          <a:lstStyle/>
          <a:p>
            <a:pPr algn="ctr"/>
            <a:r>
              <a:rPr lang="zh-CN" altLang="en-US" sz="1400" b="1" dirty="0">
                <a:latin typeface="微软雅黑" pitchFamily="34" charset="-122"/>
                <a:ea typeface="微软雅黑" pitchFamily="34" charset="-122"/>
              </a:rPr>
              <a:t>居民点分类指引图</a:t>
            </a:r>
          </a:p>
        </p:txBody>
      </p:sp>
      <p:sp>
        <p:nvSpPr>
          <p:cNvPr id="59" name="TextBox 6"/>
          <p:cNvSpPr txBox="1">
            <a:spLocks noChangeArrowheads="1"/>
          </p:cNvSpPr>
          <p:nvPr/>
        </p:nvSpPr>
        <p:spPr bwMode="auto">
          <a:xfrm>
            <a:off x="415875" y="1169442"/>
            <a:ext cx="5487616" cy="1395417"/>
          </a:xfrm>
          <a:prstGeom prst="rect">
            <a:avLst/>
          </a:prstGeom>
          <a:noFill/>
          <a:ln w="9525">
            <a:noFill/>
            <a:miter lim="800000"/>
            <a:headEnd/>
            <a:tailEnd/>
          </a:ln>
        </p:spPr>
        <p:txBody>
          <a:bodyPr wrap="square" lIns="147481" tIns="73741" rIns="147481" bIns="73741">
            <a:spAutoFit/>
          </a:bodyPr>
          <a:lstStyle/>
          <a:p>
            <a:pPr indent="355600">
              <a:lnSpc>
                <a:spcPct val="150000"/>
              </a:lnSpc>
            </a:pPr>
            <a:r>
              <a:rPr lang="zh-CN" altLang="zh-CN" dirty="0" smtClean="0">
                <a:latin typeface="微软雅黑" pitchFamily="34" charset="-122"/>
                <a:ea typeface="微软雅黑" pitchFamily="34" charset="-122"/>
              </a:rPr>
              <a:t>结合技术分析和村民意愿调查，综合评价</a:t>
            </a:r>
            <a:r>
              <a:rPr lang="en-US" altLang="zh-CN" dirty="0" smtClean="0">
                <a:latin typeface="微软雅黑" pitchFamily="34" charset="-122"/>
                <a:ea typeface="微软雅黑" pitchFamily="34" charset="-122"/>
              </a:rPr>
              <a:t>13</a:t>
            </a:r>
            <a:r>
              <a:rPr lang="zh-CN" altLang="zh-CN" dirty="0" smtClean="0">
                <a:latin typeface="微软雅黑" pitchFamily="34" charset="-122"/>
                <a:ea typeface="微软雅黑" pitchFamily="34" charset="-122"/>
              </a:rPr>
              <a:t>个村民组，最终确定</a:t>
            </a:r>
            <a:r>
              <a:rPr lang="en-US" altLang="zh-CN" dirty="0" smtClean="0">
                <a:latin typeface="微软雅黑" pitchFamily="34" charset="-122"/>
                <a:ea typeface="微软雅黑" pitchFamily="34" charset="-122"/>
              </a:rPr>
              <a:t>4</a:t>
            </a:r>
            <a:r>
              <a:rPr lang="zh-CN" altLang="zh-CN" dirty="0" smtClean="0">
                <a:latin typeface="微软雅黑" pitchFamily="34" charset="-122"/>
                <a:ea typeface="微软雅黑" pitchFamily="34" charset="-122"/>
              </a:rPr>
              <a:t>个提升型、</a:t>
            </a:r>
            <a:r>
              <a:rPr lang="en-US" altLang="zh-CN" dirty="0" smtClean="0">
                <a:latin typeface="微软雅黑" pitchFamily="34" charset="-122"/>
                <a:ea typeface="微软雅黑" pitchFamily="34" charset="-122"/>
              </a:rPr>
              <a:t>5</a:t>
            </a:r>
            <a:r>
              <a:rPr lang="zh-CN" altLang="zh-CN" dirty="0" smtClean="0">
                <a:latin typeface="微软雅黑" pitchFamily="34" charset="-122"/>
                <a:ea typeface="微软雅黑" pitchFamily="34" charset="-122"/>
              </a:rPr>
              <a:t>个稳定型、</a:t>
            </a:r>
            <a:r>
              <a:rPr lang="en-US" altLang="zh-CN" dirty="0" smtClean="0">
                <a:latin typeface="微软雅黑" pitchFamily="34" charset="-122"/>
                <a:ea typeface="微软雅黑" pitchFamily="34" charset="-122"/>
              </a:rPr>
              <a:t>4</a:t>
            </a:r>
            <a:r>
              <a:rPr lang="zh-CN" altLang="zh-CN" dirty="0" smtClean="0">
                <a:latin typeface="微软雅黑" pitchFamily="34" charset="-122"/>
                <a:ea typeface="微软雅黑" pitchFamily="34" charset="-122"/>
              </a:rPr>
              <a:t>个收缩型。</a:t>
            </a:r>
            <a:endParaRPr lang="zh-CN" altLang="zh-CN" dirty="0">
              <a:latin typeface="微软雅黑" pitchFamily="34" charset="-122"/>
              <a:ea typeface="微软雅黑" pitchFamily="34" charset="-122"/>
            </a:endParaRPr>
          </a:p>
        </p:txBody>
      </p:sp>
      <p:sp>
        <p:nvSpPr>
          <p:cNvPr id="61" name="矩形 60"/>
          <p:cNvSpPr/>
          <p:nvPr/>
        </p:nvSpPr>
        <p:spPr>
          <a:xfrm>
            <a:off x="503238" y="5921970"/>
            <a:ext cx="5328245" cy="1107996"/>
          </a:xfrm>
          <a:prstGeom prst="rect">
            <a:avLst/>
          </a:prstGeom>
        </p:spPr>
        <p:txBody>
          <a:bodyPr wrap="square">
            <a:spAutoFit/>
          </a:bodyPr>
          <a:lstStyle/>
          <a:p>
            <a:pPr indent="457200">
              <a:lnSpc>
                <a:spcPct val="150000"/>
              </a:lnSpc>
            </a:pPr>
            <a:r>
              <a:rPr lang="zh-CN" altLang="en-US" sz="2000" b="1" dirty="0" smtClean="0">
                <a:latin typeface="微软雅黑" pitchFamily="34" charset="-122"/>
                <a:ea typeface="微软雅黑" pitchFamily="34" charset="-122"/>
              </a:rPr>
              <a:t>结合安徽省村庄规划编制，汤家汇村行政村为</a:t>
            </a:r>
            <a:r>
              <a:rPr lang="zh-CN" altLang="en-US" sz="2400" b="1" dirty="0" smtClean="0">
                <a:solidFill>
                  <a:srgbClr val="C00000"/>
                </a:solidFill>
                <a:latin typeface="微软雅黑" pitchFamily="34" charset="-122"/>
                <a:ea typeface="微软雅黑" pitchFamily="34" charset="-122"/>
              </a:rPr>
              <a:t>城郊融合型类村庄</a:t>
            </a:r>
            <a:r>
              <a:rPr lang="zh-CN" altLang="en-US" sz="2000" b="1" dirty="0" smtClean="0">
                <a:solidFill>
                  <a:srgbClr val="C00000"/>
                </a:solidFill>
                <a:latin typeface="微软雅黑" pitchFamily="34" charset="-122"/>
                <a:ea typeface="微软雅黑" pitchFamily="34" charset="-122"/>
              </a:rPr>
              <a:t>。</a:t>
            </a:r>
            <a:endParaRPr lang="en-US" altLang="zh-CN" sz="2000" b="1" dirty="0">
              <a:solidFill>
                <a:srgbClr val="C00000"/>
              </a:solidFill>
              <a:latin typeface="微软雅黑" pitchFamily="34" charset="-122"/>
              <a:ea typeface="微软雅黑" pitchFamily="34" charset="-122"/>
            </a:endParaRPr>
          </a:p>
        </p:txBody>
      </p:sp>
      <p:graphicFrame>
        <p:nvGraphicFramePr>
          <p:cNvPr id="63" name="表格 62"/>
          <p:cNvGraphicFramePr>
            <a:graphicFrameLocks noGrp="1"/>
          </p:cNvGraphicFramePr>
          <p:nvPr/>
        </p:nvGraphicFramePr>
        <p:xfrm>
          <a:off x="545082" y="2897633"/>
          <a:ext cx="5142385" cy="3077211"/>
        </p:xfrm>
        <a:graphic>
          <a:graphicData uri="http://schemas.openxmlformats.org/drawingml/2006/table">
            <a:tbl>
              <a:tblPr/>
              <a:tblGrid>
                <a:gridCol w="1150723"/>
                <a:gridCol w="798332"/>
                <a:gridCol w="2315164"/>
                <a:gridCol w="878166"/>
              </a:tblGrid>
              <a:tr h="738082">
                <a:tc>
                  <a:txBody>
                    <a:bodyPr/>
                    <a:lstStyle/>
                    <a:p>
                      <a:pPr indent="306070" algn="l">
                        <a:spcAft>
                          <a:spcPts val="0"/>
                        </a:spcAft>
                      </a:pPr>
                      <a:r>
                        <a:rPr lang="zh-CN" sz="1400" b="1" kern="100" dirty="0">
                          <a:latin typeface="微软雅黑" pitchFamily="34" charset="-122"/>
                          <a:ea typeface="微软雅黑" pitchFamily="34" charset="-122"/>
                          <a:cs typeface="Times New Roman"/>
                        </a:rPr>
                        <a:t>类型</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6070" algn="l">
                        <a:spcAft>
                          <a:spcPts val="0"/>
                        </a:spcAft>
                      </a:pPr>
                      <a:r>
                        <a:rPr lang="zh-CN" sz="1400" b="1" kern="100" dirty="0">
                          <a:latin typeface="微软雅黑" pitchFamily="34" charset="-122"/>
                          <a:ea typeface="微软雅黑" pitchFamily="34" charset="-122"/>
                          <a:cs typeface="Times New Roman"/>
                        </a:rPr>
                        <a:t>数量</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6070" algn="l">
                        <a:spcAft>
                          <a:spcPts val="0"/>
                        </a:spcAft>
                      </a:pPr>
                      <a:r>
                        <a:rPr lang="zh-CN" sz="1400" b="1" kern="100" dirty="0">
                          <a:latin typeface="微软雅黑" pitchFamily="34" charset="-122"/>
                          <a:ea typeface="微软雅黑" pitchFamily="34" charset="-122"/>
                          <a:cs typeface="Times New Roman"/>
                        </a:rPr>
                        <a:t>居民点名称</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6070" algn="l">
                        <a:spcAft>
                          <a:spcPts val="0"/>
                        </a:spcAft>
                      </a:pPr>
                      <a:r>
                        <a:rPr lang="zh-CN" sz="1400" b="1" kern="100" dirty="0">
                          <a:latin typeface="微软雅黑" pitchFamily="34" charset="-122"/>
                          <a:ea typeface="微软雅黑" pitchFamily="34" charset="-122"/>
                          <a:cs typeface="Times New Roman"/>
                        </a:rPr>
                        <a:t>备注</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38082">
                <a:tc>
                  <a:txBody>
                    <a:bodyPr/>
                    <a:lstStyle/>
                    <a:p>
                      <a:pPr indent="304800" algn="ctr">
                        <a:spcAft>
                          <a:spcPts val="0"/>
                        </a:spcAft>
                      </a:pPr>
                      <a:r>
                        <a:rPr lang="zh-CN" sz="1400" kern="100" dirty="0">
                          <a:latin typeface="微软雅黑" pitchFamily="34" charset="-122"/>
                          <a:ea typeface="微软雅黑" pitchFamily="34" charset="-122"/>
                          <a:cs typeface="Times New Roman"/>
                        </a:rPr>
                        <a:t>提升型</a:t>
                      </a: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4800" algn="l">
                        <a:spcAft>
                          <a:spcPts val="0"/>
                        </a:spcAft>
                      </a:pPr>
                      <a:r>
                        <a:rPr lang="en-US" sz="1400" kern="100" dirty="0" smtClean="0">
                          <a:latin typeface="微软雅黑" pitchFamily="34" charset="-122"/>
                          <a:ea typeface="微软雅黑" pitchFamily="34" charset="-122"/>
                          <a:cs typeface="Times New Roman"/>
                        </a:rPr>
                        <a:t>4</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4800" algn="ctr">
                        <a:spcAft>
                          <a:spcPts val="0"/>
                        </a:spcAft>
                      </a:pPr>
                      <a:r>
                        <a:rPr lang="zh-CN" altLang="en-US" sz="1400" kern="100" dirty="0" smtClean="0">
                          <a:latin typeface="微软雅黑" pitchFamily="34" charset="-122"/>
                          <a:ea typeface="微软雅黑" pitchFamily="34" charset="-122"/>
                          <a:cs typeface="Times New Roman"/>
                        </a:rPr>
                        <a:t>孙榜、清塘、红星、济堂</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38082">
                <a:tc>
                  <a:txBody>
                    <a:bodyPr/>
                    <a:lstStyle/>
                    <a:p>
                      <a:pPr indent="304800" algn="ctr">
                        <a:spcAft>
                          <a:spcPts val="0"/>
                        </a:spcAft>
                      </a:pPr>
                      <a:r>
                        <a:rPr lang="zh-CN" sz="1400" kern="100">
                          <a:latin typeface="微软雅黑" pitchFamily="34" charset="-122"/>
                          <a:ea typeface="微软雅黑" pitchFamily="34" charset="-122"/>
                          <a:cs typeface="Times New Roman"/>
                        </a:rPr>
                        <a:t>稳定型</a:t>
                      </a: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4800" algn="l">
                        <a:spcAft>
                          <a:spcPts val="0"/>
                        </a:spcAft>
                      </a:pPr>
                      <a:r>
                        <a:rPr lang="en-US" sz="1400" kern="100" dirty="0" smtClean="0">
                          <a:latin typeface="微软雅黑" pitchFamily="34" charset="-122"/>
                          <a:ea typeface="微软雅黑" pitchFamily="34" charset="-122"/>
                          <a:cs typeface="Times New Roman"/>
                        </a:rPr>
                        <a:t>5</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4800" algn="ctr">
                        <a:spcAft>
                          <a:spcPts val="0"/>
                        </a:spcAft>
                      </a:pPr>
                      <a:r>
                        <a:rPr lang="zh-CN" altLang="en-US" sz="1400" kern="100" dirty="0" smtClean="0">
                          <a:latin typeface="微软雅黑" pitchFamily="34" charset="-122"/>
                          <a:ea typeface="微软雅黑" pitchFamily="34" charset="-122"/>
                          <a:cs typeface="Times New Roman"/>
                        </a:rPr>
                        <a:t>船舱、上黄湾、下黄湾、新街、长岭</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zh-CN" sz="1400" kern="10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38082">
                <a:tc>
                  <a:txBody>
                    <a:bodyPr/>
                    <a:lstStyle/>
                    <a:p>
                      <a:pPr indent="304800" algn="ctr">
                        <a:spcAft>
                          <a:spcPts val="0"/>
                        </a:spcAft>
                      </a:pPr>
                      <a:r>
                        <a:rPr lang="zh-CN" sz="1400" kern="100">
                          <a:latin typeface="微软雅黑" pitchFamily="34" charset="-122"/>
                          <a:ea typeface="微软雅黑" pitchFamily="34" charset="-122"/>
                          <a:cs typeface="Times New Roman"/>
                        </a:rPr>
                        <a:t>收缩型</a:t>
                      </a: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4800" algn="l">
                        <a:spcAft>
                          <a:spcPts val="0"/>
                        </a:spcAft>
                      </a:pPr>
                      <a:r>
                        <a:rPr lang="en-US" sz="1400" kern="100" dirty="0" smtClean="0">
                          <a:latin typeface="微软雅黑" pitchFamily="34" charset="-122"/>
                          <a:ea typeface="微软雅黑" pitchFamily="34" charset="-122"/>
                          <a:cs typeface="Times New Roman"/>
                        </a:rPr>
                        <a:t>4</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304800" algn="ctr">
                        <a:spcAft>
                          <a:spcPts val="0"/>
                        </a:spcAft>
                      </a:pPr>
                      <a:r>
                        <a:rPr lang="zh-CN" altLang="en-US" sz="1400" kern="100" dirty="0" smtClean="0">
                          <a:latin typeface="微软雅黑" pitchFamily="34" charset="-122"/>
                          <a:ea typeface="微软雅黑" pitchFamily="34" charset="-122"/>
                          <a:cs typeface="Times New Roman"/>
                        </a:rPr>
                        <a:t>河湾、大铺、大冲、小河</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zh-CN" altLang="en-US" sz="1400" kern="100" dirty="0" smtClean="0">
                          <a:latin typeface="微软雅黑" pitchFamily="34" charset="-122"/>
                          <a:ea typeface="微软雅黑" pitchFamily="34" charset="-122"/>
                          <a:cs typeface="Times New Roman"/>
                        </a:rPr>
                        <a:t>部分宅基地因和襄高速建设腾退</a:t>
                      </a:r>
                      <a:endParaRPr lang="zh-CN" sz="1400" kern="100" dirty="0">
                        <a:latin typeface="微软雅黑" pitchFamily="34" charset="-122"/>
                        <a:ea typeface="微软雅黑" pitchFamily="34" charset="-122"/>
                        <a:cs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5" name="TextBox 8"/>
          <p:cNvSpPr txBox="1"/>
          <p:nvPr/>
        </p:nvSpPr>
        <p:spPr>
          <a:xfrm>
            <a:off x="934939" y="233338"/>
            <a:ext cx="2952328"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居民点分类</a:t>
            </a:r>
          </a:p>
        </p:txBody>
      </p:sp>
      <p:sp>
        <p:nvSpPr>
          <p:cNvPr id="66" name="矩形 65"/>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latin typeface="微软雅黑" panose="020B0503020204020204" charset="-122"/>
                <a:ea typeface="微软雅黑" panose="020B0503020204020204" charset="-122"/>
              </a:rPr>
              <a:t>3.3</a:t>
            </a:r>
            <a:endParaRPr lang="en-US" altLang="zh-CN" sz="3200" b="1" dirty="0">
              <a:solidFill>
                <a:schemeClr val="bg1"/>
              </a:solidFill>
              <a:latin typeface="微软雅黑" panose="020B0503020204020204" charset="-122"/>
              <a:ea typeface="微软雅黑" panose="020B0503020204020204" charset="-122"/>
            </a:endParaRPr>
          </a:p>
        </p:txBody>
      </p:sp>
      <p:sp>
        <p:nvSpPr>
          <p:cNvPr id="14" name="矩形 13"/>
          <p:cNvSpPr/>
          <p:nvPr/>
        </p:nvSpPr>
        <p:spPr>
          <a:xfrm>
            <a:off x="6053222" y="8766735"/>
            <a:ext cx="467360" cy="23241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15" name="矩形 14"/>
          <p:cNvSpPr/>
          <p:nvPr/>
        </p:nvSpPr>
        <p:spPr>
          <a:xfrm>
            <a:off x="6053222" y="9380636"/>
            <a:ext cx="467360" cy="23241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16" name="椭圆 15"/>
          <p:cNvSpPr/>
          <p:nvPr/>
        </p:nvSpPr>
        <p:spPr>
          <a:xfrm flipV="1">
            <a:off x="6214512" y="9417466"/>
            <a:ext cx="165100" cy="165100"/>
          </a:xfrm>
          <a:prstGeom prst="ellipse">
            <a:avLst/>
          </a:prstGeom>
          <a:solidFill>
            <a:srgbClr val="00FF0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17" name="文本框 7"/>
          <p:cNvSpPr txBox="1"/>
          <p:nvPr/>
        </p:nvSpPr>
        <p:spPr>
          <a:xfrm>
            <a:off x="6649487" y="8738795"/>
            <a:ext cx="723265" cy="307975"/>
          </a:xfrm>
          <a:prstGeom prst="rect">
            <a:avLst/>
          </a:prstGeom>
          <a:noFill/>
        </p:spPr>
        <p:txBody>
          <a:bodyPr wrap="none" rtlCol="0">
            <a:spAutoFit/>
          </a:bodyPr>
          <a:lstStyle/>
          <a:p>
            <a:r>
              <a:rPr lang="zh-CN" altLang="en-US" sz="1400" dirty="0">
                <a:latin typeface="微软雅黑" panose="020B0503020204020204" pitchFamily="34" charset="-122"/>
                <a:ea typeface="微软雅黑" panose="020B0503020204020204" pitchFamily="34" charset="-122"/>
              </a:rPr>
              <a:t>提升型</a:t>
            </a:r>
          </a:p>
        </p:txBody>
      </p:sp>
      <p:sp>
        <p:nvSpPr>
          <p:cNvPr id="18" name="文本框 8"/>
          <p:cNvSpPr txBox="1"/>
          <p:nvPr/>
        </p:nvSpPr>
        <p:spPr>
          <a:xfrm>
            <a:off x="6649487" y="9358411"/>
            <a:ext cx="723265" cy="307975"/>
          </a:xfrm>
          <a:prstGeom prst="rect">
            <a:avLst/>
          </a:prstGeom>
          <a:noFill/>
        </p:spPr>
        <p:txBody>
          <a:bodyPr wrap="none" rtlCol="0">
            <a:spAutoFit/>
          </a:bodyPr>
          <a:lstStyle/>
          <a:p>
            <a:r>
              <a:rPr lang="zh-CN" altLang="en-US" sz="1400" dirty="0">
                <a:latin typeface="微软雅黑" panose="020B0503020204020204" pitchFamily="34" charset="-122"/>
                <a:ea typeface="微软雅黑" panose="020B0503020204020204" pitchFamily="34" charset="-122"/>
              </a:rPr>
              <a:t>收缩型</a:t>
            </a:r>
          </a:p>
        </p:txBody>
      </p:sp>
      <p:sp>
        <p:nvSpPr>
          <p:cNvPr id="19" name="椭圆 18"/>
          <p:cNvSpPr/>
          <p:nvPr/>
        </p:nvSpPr>
        <p:spPr>
          <a:xfrm flipV="1">
            <a:off x="6204987" y="8808010"/>
            <a:ext cx="165100" cy="165100"/>
          </a:xfrm>
          <a:prstGeom prst="ellipse">
            <a:avLst/>
          </a:prstGeom>
          <a:solidFill>
            <a:srgbClr val="FE0F0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20" name="文本框 10"/>
          <p:cNvSpPr txBox="1"/>
          <p:nvPr/>
        </p:nvSpPr>
        <p:spPr>
          <a:xfrm>
            <a:off x="6053222" y="8277150"/>
            <a:ext cx="589280" cy="337185"/>
          </a:xfrm>
          <a:prstGeom prst="rect">
            <a:avLst/>
          </a:prstGeom>
          <a:noFill/>
        </p:spPr>
        <p:txBody>
          <a:bodyPr wrap="none" rtlCol="0">
            <a:spAutoFit/>
          </a:bodyPr>
          <a:lstStyle/>
          <a:p>
            <a:r>
              <a:rPr lang="zh-CN" altLang="en-US" sz="1600" b="1" dirty="0">
                <a:latin typeface="微软雅黑" panose="020B0503020204020204" pitchFamily="34" charset="-122"/>
                <a:ea typeface="微软雅黑" panose="020B0503020204020204" pitchFamily="34" charset="-122"/>
              </a:rPr>
              <a:t>图例</a:t>
            </a:r>
          </a:p>
        </p:txBody>
      </p:sp>
      <p:sp>
        <p:nvSpPr>
          <p:cNvPr id="21" name="矩形 20"/>
          <p:cNvSpPr/>
          <p:nvPr/>
        </p:nvSpPr>
        <p:spPr>
          <a:xfrm>
            <a:off x="6053222" y="9096156"/>
            <a:ext cx="469900" cy="23241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23" name="文本框 13"/>
          <p:cNvSpPr txBox="1"/>
          <p:nvPr/>
        </p:nvSpPr>
        <p:spPr>
          <a:xfrm>
            <a:off x="6654567" y="9073931"/>
            <a:ext cx="723265" cy="307975"/>
          </a:xfrm>
          <a:prstGeom prst="rect">
            <a:avLst/>
          </a:prstGeom>
          <a:noFill/>
        </p:spPr>
        <p:txBody>
          <a:bodyPr wrap="none" rtlCol="0">
            <a:spAutoFit/>
          </a:bodyPr>
          <a:lstStyle/>
          <a:p>
            <a:r>
              <a:rPr lang="zh-CN" altLang="en-US" sz="1400" dirty="0">
                <a:latin typeface="微软雅黑" panose="020B0503020204020204" pitchFamily="34" charset="-122"/>
                <a:ea typeface="微软雅黑" panose="020B0503020204020204" pitchFamily="34" charset="-122"/>
              </a:rPr>
              <a:t>稳定型</a:t>
            </a:r>
          </a:p>
        </p:txBody>
      </p:sp>
      <p:sp>
        <p:nvSpPr>
          <p:cNvPr id="25" name="椭圆 24"/>
          <p:cNvSpPr/>
          <p:nvPr/>
        </p:nvSpPr>
        <p:spPr>
          <a:xfrm flipV="1">
            <a:off x="6204987" y="9141246"/>
            <a:ext cx="165100" cy="165100"/>
          </a:xfrm>
          <a:prstGeom prst="ellipse">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p>
        </p:txBody>
      </p:sp>
      <p:sp>
        <p:nvSpPr>
          <p:cNvPr id="28" name="椭圆 27"/>
          <p:cNvSpPr/>
          <p:nvPr/>
        </p:nvSpPr>
        <p:spPr>
          <a:xfrm>
            <a:off x="9143851" y="3113658"/>
            <a:ext cx="144016" cy="144016"/>
          </a:xfrm>
          <a:prstGeom prst="ellipse">
            <a:avLst/>
          </a:prstGeom>
          <a:solidFill>
            <a:srgbClr val="FF00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椭圆 28"/>
          <p:cNvSpPr/>
          <p:nvPr/>
        </p:nvSpPr>
        <p:spPr>
          <a:xfrm>
            <a:off x="12064851" y="6580758"/>
            <a:ext cx="144016" cy="144016"/>
          </a:xfrm>
          <a:prstGeom prst="ellipse">
            <a:avLst/>
          </a:prstGeom>
          <a:solidFill>
            <a:srgbClr val="FF00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椭圆 29"/>
          <p:cNvSpPr/>
          <p:nvPr/>
        </p:nvSpPr>
        <p:spPr>
          <a:xfrm>
            <a:off x="11448107" y="5417914"/>
            <a:ext cx="144016" cy="144016"/>
          </a:xfrm>
          <a:prstGeom prst="ellipse">
            <a:avLst/>
          </a:prstGeom>
          <a:solidFill>
            <a:srgbClr val="FF00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a:off x="10944051" y="4121770"/>
            <a:ext cx="144016" cy="144016"/>
          </a:xfrm>
          <a:prstGeom prst="ellipse">
            <a:avLst/>
          </a:prstGeom>
          <a:solidFill>
            <a:srgbClr val="FF00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nvSpPr>
        <p:spPr>
          <a:xfrm>
            <a:off x="11160075" y="3329682"/>
            <a:ext cx="144016" cy="144016"/>
          </a:xfrm>
          <a:prstGeom prst="ellipse">
            <a:avLst/>
          </a:prstGeom>
          <a:solidFill>
            <a:schemeClr val="tx2">
              <a:lumMod val="60000"/>
              <a:lumOff val="4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椭圆 32"/>
          <p:cNvSpPr/>
          <p:nvPr/>
        </p:nvSpPr>
        <p:spPr>
          <a:xfrm>
            <a:off x="11160075" y="2321570"/>
            <a:ext cx="144016" cy="144016"/>
          </a:xfrm>
          <a:prstGeom prst="ellipse">
            <a:avLst/>
          </a:prstGeom>
          <a:solidFill>
            <a:schemeClr val="tx2">
              <a:lumMod val="60000"/>
              <a:lumOff val="4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椭圆 33"/>
          <p:cNvSpPr/>
          <p:nvPr/>
        </p:nvSpPr>
        <p:spPr>
          <a:xfrm>
            <a:off x="10007947" y="2177554"/>
            <a:ext cx="144016" cy="144016"/>
          </a:xfrm>
          <a:prstGeom prst="ellipse">
            <a:avLst/>
          </a:prstGeom>
          <a:solidFill>
            <a:schemeClr val="tx2">
              <a:lumMod val="60000"/>
              <a:lumOff val="4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椭圆 34"/>
          <p:cNvSpPr/>
          <p:nvPr/>
        </p:nvSpPr>
        <p:spPr>
          <a:xfrm>
            <a:off x="7847707" y="3257674"/>
            <a:ext cx="144016" cy="144016"/>
          </a:xfrm>
          <a:prstGeom prst="ellipse">
            <a:avLst/>
          </a:prstGeom>
          <a:solidFill>
            <a:srgbClr val="00FF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椭圆 35"/>
          <p:cNvSpPr/>
          <p:nvPr/>
        </p:nvSpPr>
        <p:spPr>
          <a:xfrm>
            <a:off x="8855819" y="4769842"/>
            <a:ext cx="144016" cy="144016"/>
          </a:xfrm>
          <a:prstGeom prst="ellipse">
            <a:avLst/>
          </a:prstGeom>
          <a:solidFill>
            <a:srgbClr val="00FF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椭圆 36"/>
          <p:cNvSpPr/>
          <p:nvPr/>
        </p:nvSpPr>
        <p:spPr>
          <a:xfrm>
            <a:off x="10007947" y="6137994"/>
            <a:ext cx="144016" cy="144016"/>
          </a:xfrm>
          <a:prstGeom prst="ellipse">
            <a:avLst/>
          </a:prstGeom>
          <a:solidFill>
            <a:schemeClr val="tx2">
              <a:lumMod val="60000"/>
              <a:lumOff val="4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椭圆 37"/>
          <p:cNvSpPr/>
          <p:nvPr/>
        </p:nvSpPr>
        <p:spPr>
          <a:xfrm>
            <a:off x="8927827" y="6498034"/>
            <a:ext cx="144016" cy="144016"/>
          </a:xfrm>
          <a:prstGeom prst="ellipse">
            <a:avLst/>
          </a:prstGeom>
          <a:solidFill>
            <a:srgbClr val="00FF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椭圆 38"/>
          <p:cNvSpPr/>
          <p:nvPr/>
        </p:nvSpPr>
        <p:spPr>
          <a:xfrm>
            <a:off x="10151963" y="7722170"/>
            <a:ext cx="144016" cy="144016"/>
          </a:xfrm>
          <a:prstGeom prst="ellipse">
            <a:avLst/>
          </a:prstGeom>
          <a:solidFill>
            <a:srgbClr val="00FF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椭圆 39"/>
          <p:cNvSpPr/>
          <p:nvPr/>
        </p:nvSpPr>
        <p:spPr>
          <a:xfrm>
            <a:off x="11376099" y="7578154"/>
            <a:ext cx="144016" cy="144016"/>
          </a:xfrm>
          <a:prstGeom prst="ellipse">
            <a:avLst/>
          </a:prstGeom>
          <a:solidFill>
            <a:schemeClr val="tx2">
              <a:lumMod val="60000"/>
              <a:lumOff val="4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0"/>
            <a:ext cx="15119350" cy="106918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Picture 1" descr="F:\2024年项目\金寨航拍\1\汤加汇\DJI_0063.JPG"/>
          <p:cNvPicPr>
            <a:picLocks noChangeAspect="1" noChangeArrowheads="1"/>
          </p:cNvPicPr>
          <p:nvPr/>
        </p:nvPicPr>
        <p:blipFill>
          <a:blip r:embed="rId3" cstate="print">
            <a:lum contrast="-10000"/>
          </a:blip>
          <a:srcRect l="56810"/>
          <a:stretch>
            <a:fillRect/>
          </a:stretch>
        </p:blipFill>
        <p:spPr bwMode="auto">
          <a:xfrm>
            <a:off x="0" y="-1"/>
            <a:ext cx="8209467" cy="10691813"/>
          </a:xfrm>
          <a:prstGeom prst="rect">
            <a:avLst/>
          </a:prstGeom>
          <a:noFill/>
        </p:spPr>
      </p:pic>
      <p:sp>
        <p:nvSpPr>
          <p:cNvPr id="17" name="TextBox 16"/>
          <p:cNvSpPr txBox="1"/>
          <p:nvPr/>
        </p:nvSpPr>
        <p:spPr>
          <a:xfrm>
            <a:off x="9431883" y="3593465"/>
            <a:ext cx="4807357" cy="641615"/>
          </a:xfrm>
          <a:prstGeom prst="rect">
            <a:avLst/>
          </a:prstGeom>
          <a:solidFill>
            <a:schemeClr val="accent2">
              <a:lumMod val="60000"/>
              <a:lumOff val="40000"/>
            </a:schemeClr>
          </a:solidFill>
          <a:ln>
            <a:noFill/>
          </a:ln>
        </p:spPr>
        <p:txBody>
          <a:bodyPr wrap="square" lIns="208689" tIns="104345" rIns="208689" bIns="104345" rtlCol="0">
            <a:spAutoFit/>
          </a:bodyPr>
          <a:lstStyle/>
          <a:p>
            <a:pPr algn="ctr"/>
            <a:r>
              <a:rPr lang="zh-CN" altLang="en-US" sz="2800" b="1" dirty="0" smtClean="0">
                <a:solidFill>
                  <a:srgbClr val="C00000"/>
                </a:solidFill>
                <a:latin typeface="微软雅黑" panose="020B0503020204020204" charset="-122"/>
                <a:ea typeface="微软雅黑" panose="020B0503020204020204" charset="-122"/>
                <a:sym typeface="+mn-ea"/>
              </a:rPr>
              <a:t>四、国土空间规划格局</a:t>
            </a:r>
            <a:endParaRPr lang="zh-CN" altLang="en-US" sz="2800" b="1" dirty="0">
              <a:solidFill>
                <a:srgbClr val="C00000"/>
              </a:solidFill>
              <a:latin typeface="微软雅黑" panose="020B0503020204020204" charset="-122"/>
              <a:ea typeface="微软雅黑" panose="020B0503020204020204" charset="-122"/>
              <a:sym typeface="+mn-ea"/>
            </a:endParaRPr>
          </a:p>
        </p:txBody>
      </p:sp>
      <p:sp>
        <p:nvSpPr>
          <p:cNvPr id="18" name="TextBox 17"/>
          <p:cNvSpPr txBox="1"/>
          <p:nvPr/>
        </p:nvSpPr>
        <p:spPr>
          <a:xfrm>
            <a:off x="10079955" y="4372483"/>
            <a:ext cx="3714115" cy="3950213"/>
          </a:xfrm>
          <a:prstGeom prst="rect">
            <a:avLst/>
          </a:prstGeom>
          <a:noFill/>
          <a:ln>
            <a:solidFill>
              <a:schemeClr val="bg1"/>
            </a:solidFill>
          </a:ln>
        </p:spPr>
        <p:txBody>
          <a:bodyPr wrap="square" lIns="208689" tIns="104345" rIns="208689" bIns="104345" rtlCol="0" anchor="ctr" anchorCtr="0">
            <a:spAutoFit/>
          </a:bodyPr>
          <a:lstStyle/>
          <a:p>
            <a:pPr lvl="0">
              <a:lnSpc>
                <a:spcPct val="150000"/>
              </a:lnSpc>
            </a:pPr>
            <a:r>
              <a:rPr lang="en-US" altLang="zh-CN" dirty="0" smtClean="0">
                <a:latin typeface="微软雅黑" panose="020B0503020204020204" charset="-122"/>
                <a:ea typeface="微软雅黑" panose="020B0503020204020204" charset="-122"/>
                <a:sym typeface="+mn-ea"/>
              </a:rPr>
              <a:t>4.1国土空间总体布局</a:t>
            </a:r>
          </a:p>
          <a:p>
            <a:pPr lvl="0">
              <a:lnSpc>
                <a:spcPct val="150000"/>
              </a:lnSpc>
            </a:pPr>
            <a:r>
              <a:rPr lang="en-US" altLang="zh-CN" dirty="0" smtClean="0">
                <a:latin typeface="微软雅黑" panose="020B0503020204020204" charset="-122"/>
                <a:ea typeface="微软雅黑" panose="020B0503020204020204" charset="-122"/>
                <a:sym typeface="+mn-ea"/>
              </a:rPr>
              <a:t>4.2</a:t>
            </a:r>
            <a:r>
              <a:rPr lang="zh-CN" altLang="en-US" dirty="0" smtClean="0">
                <a:latin typeface="微软雅黑" panose="020B0503020204020204" charset="-122"/>
                <a:ea typeface="微软雅黑" panose="020B0503020204020204" charset="-122"/>
                <a:sym typeface="+mn-ea"/>
              </a:rPr>
              <a:t>重要控制线分布</a:t>
            </a:r>
            <a:endParaRPr lang="en-US" altLang="zh-CN" dirty="0" smtClean="0">
              <a:latin typeface="微软雅黑" panose="020B0503020204020204" charset="-122"/>
              <a:ea typeface="微软雅黑" panose="020B0503020204020204" charset="-122"/>
              <a:sym typeface="+mn-ea"/>
            </a:endParaRPr>
          </a:p>
          <a:p>
            <a:pPr lvl="0">
              <a:lnSpc>
                <a:spcPct val="150000"/>
              </a:lnSpc>
            </a:pPr>
            <a:r>
              <a:rPr lang="en-US" altLang="zh-CN" dirty="0" smtClean="0">
                <a:latin typeface="微软雅黑" panose="020B0503020204020204" charset="-122"/>
                <a:ea typeface="微软雅黑" panose="020B0503020204020204" charset="-122"/>
                <a:sym typeface="+mn-ea"/>
              </a:rPr>
              <a:t>4.3国土空间用途分区与管制</a:t>
            </a:r>
          </a:p>
          <a:p>
            <a:pPr lvl="0">
              <a:lnSpc>
                <a:spcPct val="150000"/>
              </a:lnSpc>
            </a:pPr>
            <a:r>
              <a:rPr lang="en-US" altLang="zh-CN" dirty="0" smtClean="0">
                <a:latin typeface="微软雅黑" panose="020B0503020204020204" charset="-122"/>
                <a:ea typeface="微软雅黑" panose="020B0503020204020204" charset="-122"/>
                <a:sym typeface="+mn-ea"/>
              </a:rPr>
              <a:t>4.4土地综合整治及生态修复</a:t>
            </a:r>
          </a:p>
          <a:p>
            <a:pPr lvl="0">
              <a:lnSpc>
                <a:spcPct val="150000"/>
              </a:lnSpc>
            </a:pPr>
            <a:r>
              <a:rPr lang="en-US" altLang="zh-CN" dirty="0" smtClean="0">
                <a:latin typeface="微软雅黑" panose="020B0503020204020204" charset="-122"/>
                <a:ea typeface="微软雅黑" panose="020B0503020204020204" charset="-122"/>
                <a:sym typeface="+mn-ea"/>
              </a:rPr>
              <a:t>4.5产业发展规划</a:t>
            </a:r>
          </a:p>
          <a:p>
            <a:pPr lvl="0">
              <a:lnSpc>
                <a:spcPct val="150000"/>
              </a:lnSpc>
            </a:pPr>
            <a:r>
              <a:rPr lang="en-US" altLang="zh-CN" dirty="0" smtClean="0">
                <a:latin typeface="微软雅黑" panose="020B0503020204020204" charset="-122"/>
                <a:ea typeface="微软雅黑" panose="020B0503020204020204" charset="-122"/>
                <a:sym typeface="+mn-ea"/>
              </a:rPr>
              <a:t>4.6历史文化与保护</a:t>
            </a:r>
          </a:p>
          <a:p>
            <a:pPr lvl="0">
              <a:lnSpc>
                <a:spcPct val="150000"/>
              </a:lnSpc>
            </a:pPr>
            <a:r>
              <a:rPr lang="en-US" altLang="zh-CN" dirty="0" smtClean="0">
                <a:latin typeface="微软雅黑" panose="020B0503020204020204" charset="-122"/>
                <a:ea typeface="微软雅黑" panose="020B0503020204020204" charset="-122"/>
                <a:sym typeface="+mn-ea"/>
              </a:rPr>
              <a:t>4.7道路交通规划</a:t>
            </a:r>
          </a:p>
          <a:p>
            <a:pPr lvl="0">
              <a:lnSpc>
                <a:spcPct val="150000"/>
              </a:lnSpc>
            </a:pPr>
            <a:r>
              <a:rPr lang="en-US" altLang="zh-CN" dirty="0" smtClean="0">
                <a:latin typeface="微软雅黑" panose="020B0503020204020204" charset="-122"/>
                <a:ea typeface="微软雅黑" panose="020B0503020204020204" charset="-122"/>
                <a:sym typeface="+mn-ea"/>
              </a:rPr>
              <a:t>4.8公共服务设施和公用设施规划</a:t>
            </a:r>
          </a:p>
          <a:p>
            <a:pPr lvl="0">
              <a:lnSpc>
                <a:spcPct val="150000"/>
              </a:lnSpc>
            </a:pPr>
            <a:r>
              <a:rPr lang="en-US" altLang="zh-CN" dirty="0" smtClean="0">
                <a:latin typeface="微软雅黑" panose="020B0503020204020204" charset="-122"/>
                <a:ea typeface="微软雅黑" panose="020B0503020204020204" charset="-122"/>
                <a:sym typeface="+mn-ea"/>
              </a:rPr>
              <a:t>4.9</a:t>
            </a:r>
            <a:r>
              <a:rPr lang="zh-CN" altLang="en-US" dirty="0" smtClean="0">
                <a:latin typeface="微软雅黑" panose="020B0503020204020204" charset="-122"/>
                <a:ea typeface="微软雅黑" panose="020B0503020204020204" charset="-122"/>
                <a:sym typeface="+mn-ea"/>
              </a:rPr>
              <a:t>村庄安全与防灾减灾</a:t>
            </a:r>
            <a:endParaRPr lang="en-US" altLang="zh-CN" dirty="0">
              <a:latin typeface="微软雅黑" panose="020B0503020204020204" charset="-122"/>
              <a:ea typeface="微软雅黑" panose="020B0503020204020204" charset="-122"/>
              <a:sym typeface="+mn-ea"/>
            </a:endParaRPr>
          </a:p>
        </p:txBody>
      </p:sp>
      <p:sp>
        <p:nvSpPr>
          <p:cNvPr id="20" name="矩形 19"/>
          <p:cNvSpPr/>
          <p:nvPr/>
        </p:nvSpPr>
        <p:spPr>
          <a:xfrm>
            <a:off x="1283575" y="3185666"/>
            <a:ext cx="4248695" cy="43924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TextBox 20"/>
          <p:cNvSpPr txBox="1"/>
          <p:nvPr/>
        </p:nvSpPr>
        <p:spPr>
          <a:xfrm>
            <a:off x="4308259" y="4138027"/>
            <a:ext cx="2459328" cy="2215991"/>
          </a:xfrm>
          <a:prstGeom prst="rect">
            <a:avLst/>
          </a:prstGeom>
          <a:noFill/>
        </p:spPr>
        <p:txBody>
          <a:bodyPr wrap="none" rtlCol="0">
            <a:spAutoFit/>
          </a:bodyPr>
          <a:lstStyle/>
          <a:p>
            <a:r>
              <a:rPr lang="zh-CN" altLang="en-US" sz="13800" b="1" dirty="0" smtClean="0">
                <a:solidFill>
                  <a:srgbClr val="C00000"/>
                </a:solidFill>
                <a:latin typeface="微软雅黑" pitchFamily="34" charset="-122"/>
                <a:ea typeface="微软雅黑" pitchFamily="34" charset="-122"/>
              </a:rPr>
              <a:t>肆</a:t>
            </a:r>
            <a:r>
              <a:rPr lang="en-US" altLang="zh-CN" sz="13800" b="1" dirty="0" smtClean="0">
                <a:solidFill>
                  <a:srgbClr val="C00000"/>
                </a:solidFill>
                <a:latin typeface="微软雅黑" pitchFamily="34" charset="-122"/>
                <a:ea typeface="微软雅黑" pitchFamily="34" charset="-122"/>
              </a:rPr>
              <a:t>.</a:t>
            </a:r>
            <a:endParaRPr lang="zh-CN" altLang="en-US" sz="13800" b="1" dirty="0">
              <a:solidFill>
                <a:srgbClr val="C00000"/>
              </a:solidFill>
              <a:latin typeface="微软雅黑" pitchFamily="34" charset="-122"/>
              <a:ea typeface="微软雅黑" pitchFamily="34" charset="-122"/>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430883" y="1663620"/>
            <a:ext cx="4464495" cy="3970318"/>
          </a:xfrm>
          <a:prstGeom prst="rect">
            <a:avLst/>
          </a:prstGeom>
          <a:solidFill>
            <a:schemeClr val="bg1"/>
          </a:solidFill>
        </p:spPr>
        <p:txBody>
          <a:bodyPr wrap="square">
            <a:spAutoFit/>
          </a:bodyPr>
          <a:lstStyle/>
          <a:p>
            <a:pPr indent="457200" algn="just">
              <a:lnSpc>
                <a:spcPct val="150000"/>
              </a:lnSpc>
              <a:defRPr/>
            </a:pPr>
            <a:r>
              <a:rPr lang="zh-CN" altLang="en-US" sz="2400" b="1" dirty="0" smtClean="0">
                <a:solidFill>
                  <a:srgbClr val="C00000"/>
                </a:solidFill>
                <a:latin typeface="微软雅黑" panose="020B0503020204020204" pitchFamily="34" charset="-122"/>
                <a:ea typeface="微软雅黑" panose="020B0503020204020204" pitchFamily="34" charset="-122"/>
              </a:rPr>
              <a:t>城镇开发边界内</a:t>
            </a:r>
            <a:endParaRPr lang="en-US" altLang="zh-CN" sz="2400" b="1" dirty="0" smtClean="0">
              <a:solidFill>
                <a:srgbClr val="C00000"/>
              </a:solidFill>
              <a:latin typeface="微软雅黑" panose="020B0503020204020204" pitchFamily="34" charset="-122"/>
              <a:ea typeface="微软雅黑" panose="020B0503020204020204"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汤家汇镇红旅小镇游客接待中心建设项目</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汤家汇镇中心卫生院精神康复楼</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汤家汇红色旅游项目</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汤家汇红色文化旅游消费集聚区（红军小镇）</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城乡综合服务站</a:t>
            </a:r>
            <a:r>
              <a:rPr lang="en-US" altLang="zh-CN" dirty="0" smtClean="0">
                <a:latin typeface="微软雅黑" pitchFamily="34" charset="-122"/>
                <a:ea typeface="微软雅黑" pitchFamily="34" charset="-122"/>
              </a:rPr>
              <a:t>_</a:t>
            </a:r>
            <a:r>
              <a:rPr lang="zh-CN" altLang="en-US" dirty="0" smtClean="0">
                <a:latin typeface="微软雅黑" pitchFamily="34" charset="-122"/>
                <a:ea typeface="微软雅黑" pitchFamily="34" charset="-122"/>
              </a:rPr>
              <a:t>汤汇镇</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endParaRPr lang="en-US" altLang="zh-CN" dirty="0" smtClean="0">
              <a:latin typeface="微软雅黑" pitchFamily="34" charset="-122"/>
              <a:ea typeface="微软雅黑" pitchFamily="34" charset="-122"/>
            </a:endParaRPr>
          </a:p>
        </p:txBody>
      </p:sp>
      <p:sp>
        <p:nvSpPr>
          <p:cNvPr id="17" name="矩形 16"/>
          <p:cNvSpPr/>
          <p:nvPr/>
        </p:nvSpPr>
        <p:spPr>
          <a:xfrm>
            <a:off x="431230" y="4985866"/>
            <a:ext cx="4464149" cy="5632311"/>
          </a:xfrm>
          <a:prstGeom prst="rect">
            <a:avLst/>
          </a:prstGeom>
          <a:noFill/>
        </p:spPr>
        <p:txBody>
          <a:bodyPr wrap="square">
            <a:spAutoFit/>
          </a:bodyPr>
          <a:lstStyle/>
          <a:p>
            <a:pPr indent="457200" algn="just">
              <a:lnSpc>
                <a:spcPct val="150000"/>
              </a:lnSpc>
              <a:defRPr/>
            </a:pPr>
            <a:r>
              <a:rPr lang="zh-CN" altLang="en-US" sz="2400" b="1" dirty="0" smtClean="0">
                <a:solidFill>
                  <a:srgbClr val="C00000"/>
                </a:solidFill>
                <a:latin typeface="微软雅黑" panose="020B0503020204020204" pitchFamily="34" charset="-122"/>
                <a:ea typeface="微软雅黑" panose="020B0503020204020204" pitchFamily="34" charset="-122"/>
              </a:rPr>
              <a:t>城镇开发边界外</a:t>
            </a:r>
            <a:endParaRPr lang="en-US" altLang="zh-CN" sz="2400" b="1" dirty="0" smtClean="0">
              <a:solidFill>
                <a:srgbClr val="C00000"/>
              </a:solidFill>
              <a:latin typeface="微软雅黑" panose="020B0503020204020204" pitchFamily="34" charset="-122"/>
              <a:ea typeface="微软雅黑" panose="020B0503020204020204"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汤家汇村红色</a:t>
            </a:r>
            <a:r>
              <a:rPr lang="zh-CN" altLang="en-US" dirty="0" smtClean="0">
                <a:latin typeface="微软雅黑" pitchFamily="34" charset="-122"/>
                <a:ea typeface="微软雅黑" pitchFamily="34" charset="-122"/>
              </a:rPr>
              <a:t>教育研学教育基地</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a:t>
            </a:r>
            <a:r>
              <a:rPr lang="zh-CN" altLang="en-US" dirty="0" smtClean="0">
                <a:latin typeface="微软雅黑" pitchFamily="34" charset="-122"/>
                <a:ea typeface="微软雅黑" pitchFamily="34" charset="-122"/>
              </a:rPr>
              <a:t>镇汤家汇村孙</a:t>
            </a:r>
            <a:r>
              <a:rPr lang="zh-CN" altLang="en-US" dirty="0" smtClean="0">
                <a:latin typeface="微软雅黑" pitchFamily="34" charset="-122"/>
                <a:ea typeface="微软雅黑" pitchFamily="34" charset="-122"/>
              </a:rPr>
              <a:t>榜居民点基础附属设施项目（安置点）</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和襄高速落线型</a:t>
            </a:r>
          </a:p>
          <a:p>
            <a:pPr indent="449263">
              <a:lnSpc>
                <a:spcPct val="150000"/>
              </a:lnSpc>
              <a:buFont typeface="Wingdings" pitchFamily="2" charset="2"/>
              <a:buChar char="Ø"/>
            </a:pPr>
            <a:r>
              <a:rPr lang="en-US" altLang="zh-CN" dirty="0" smtClean="0">
                <a:latin typeface="微软雅黑" pitchFamily="34" charset="-122"/>
                <a:ea typeface="微软雅黑" pitchFamily="34" charset="-122"/>
              </a:rPr>
              <a:t>S331</a:t>
            </a:r>
            <a:r>
              <a:rPr lang="zh-CN" altLang="en-US" dirty="0" smtClean="0">
                <a:latin typeface="微软雅黑" pitchFamily="34" charset="-122"/>
                <a:ea typeface="微软雅黑" pitchFamily="34" charset="-122"/>
              </a:rPr>
              <a:t>青山至分水岭段升级改造工程落线型</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宣商高速公路汤家汇镇互通新区项目</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红二十五军纪念园建设项目</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汤家汇镇矿坑民宿开发项目</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街道柳林至茅畈金沟道路</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街道柳林桥至仙人桥</a:t>
            </a:r>
            <a:endParaRPr lang="en-US" altLang="zh-CN" dirty="0" smtClean="0">
              <a:latin typeface="微软雅黑" pitchFamily="34" charset="-122"/>
              <a:ea typeface="微软雅黑" pitchFamily="34" charset="-122"/>
            </a:endParaRPr>
          </a:p>
          <a:p>
            <a:pPr indent="449263">
              <a:lnSpc>
                <a:spcPct val="150000"/>
              </a:lnSpc>
              <a:buFont typeface="Wingdings" pitchFamily="2" charset="2"/>
              <a:buChar char="Ø"/>
            </a:pPr>
            <a:r>
              <a:rPr lang="zh-CN" altLang="en-US" dirty="0" smtClean="0">
                <a:latin typeface="微软雅黑" pitchFamily="34" charset="-122"/>
                <a:ea typeface="微软雅黑" pitchFamily="34" charset="-122"/>
              </a:rPr>
              <a:t>笔架山农校道路</a:t>
            </a:r>
            <a:endParaRPr lang="en-US" altLang="zh-CN" dirty="0" smtClean="0">
              <a:latin typeface="微软雅黑" pitchFamily="34" charset="-122"/>
              <a:ea typeface="微软雅黑" pitchFamily="34" charset="-122"/>
            </a:endParaRPr>
          </a:p>
        </p:txBody>
      </p:sp>
      <p:sp>
        <p:nvSpPr>
          <p:cNvPr id="15" name="矩形 14"/>
          <p:cNvSpPr/>
          <p:nvPr/>
        </p:nvSpPr>
        <p:spPr>
          <a:xfrm>
            <a:off x="0" y="1169442"/>
            <a:ext cx="4247307"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457200">
              <a:lnSpc>
                <a:spcPct val="150000"/>
              </a:lnSpc>
            </a:pPr>
            <a:r>
              <a:rPr lang="zh-CN" altLang="en-US" sz="2800" b="1" dirty="0" smtClean="0">
                <a:latin typeface="微软雅黑" panose="020B0503020204020204" pitchFamily="34" charset="-122"/>
                <a:ea typeface="微软雅黑" panose="020B0503020204020204" pitchFamily="34" charset="-122"/>
              </a:rPr>
              <a:t>国土空间规划图</a:t>
            </a:r>
            <a:endParaRPr lang="zh-CN" altLang="zh-CN" sz="2800" b="1" dirty="0">
              <a:latin typeface="微软雅黑" panose="020B0503020204020204" pitchFamily="34" charset="-122"/>
              <a:ea typeface="微软雅黑" panose="020B0503020204020204" pitchFamily="34" charset="-122"/>
            </a:endParaRPr>
          </a:p>
        </p:txBody>
      </p:sp>
      <p:pic>
        <p:nvPicPr>
          <p:cNvPr id="11" name="Picture 2" descr="F:\2024年项目\金寨项目\分析图5月\现状道路图.jpg"/>
          <p:cNvPicPr>
            <a:picLocks noChangeAspect="1" noChangeArrowheads="1"/>
          </p:cNvPicPr>
          <p:nvPr/>
        </p:nvPicPr>
        <p:blipFill>
          <a:blip r:embed="rId3" cstate="print"/>
          <a:srcRect l="1489" t="12633" r="32505" b="3147"/>
          <a:stretch>
            <a:fillRect/>
          </a:stretch>
        </p:blipFill>
        <p:spPr bwMode="auto">
          <a:xfrm>
            <a:off x="4967387" y="1385466"/>
            <a:ext cx="9577288" cy="8640960"/>
          </a:xfrm>
          <a:prstGeom prst="rect">
            <a:avLst/>
          </a:prstGeom>
          <a:noFill/>
        </p:spPr>
      </p:pic>
      <p:sp>
        <p:nvSpPr>
          <p:cNvPr id="18" name="矩形 17"/>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rPr>
              <a:t>4.1</a:t>
            </a:r>
            <a:endParaRPr lang="en-US" altLang="zh-CN" sz="3200" b="1" dirty="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endParaRPr>
          </a:p>
        </p:txBody>
      </p:sp>
      <p:sp>
        <p:nvSpPr>
          <p:cNvPr id="19" name="TextBox 8"/>
          <p:cNvSpPr txBox="1"/>
          <p:nvPr/>
        </p:nvSpPr>
        <p:spPr>
          <a:xfrm>
            <a:off x="934939" y="233338"/>
            <a:ext cx="4392711"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国土空间总体布局</a:t>
            </a:r>
            <a:endParaRPr lang="zh-CN" altLang="en-US" sz="3200" b="1" dirty="0">
              <a:solidFill>
                <a:srgbClr val="C00000"/>
              </a:solidFill>
              <a:latin typeface="微软雅黑" panose="020B0503020204020204" charset="-122"/>
              <a:ea typeface="微软雅黑" panose="020B0503020204020204" charset="-122"/>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F:\2024年项目\金寨项目\分析图5月\现状道路图.jpg"/>
          <p:cNvPicPr>
            <a:picLocks noChangeAspect="1" noChangeArrowheads="1"/>
          </p:cNvPicPr>
          <p:nvPr/>
        </p:nvPicPr>
        <p:blipFill>
          <a:blip r:embed="rId3" cstate="print"/>
          <a:srcRect l="1489" t="12633" r="32505" b="3147"/>
          <a:stretch>
            <a:fillRect/>
          </a:stretch>
        </p:blipFill>
        <p:spPr bwMode="auto">
          <a:xfrm>
            <a:off x="4967387" y="1385466"/>
            <a:ext cx="9577288" cy="8640960"/>
          </a:xfrm>
          <a:prstGeom prst="rect">
            <a:avLst/>
          </a:prstGeom>
          <a:noFill/>
        </p:spPr>
      </p:pic>
      <p:sp>
        <p:nvSpPr>
          <p:cNvPr id="16" name="矩形 15"/>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rPr>
              <a:t>4.1</a:t>
            </a:r>
            <a:endParaRPr lang="en-US" altLang="zh-CN" sz="3200" b="1" dirty="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endParaRPr>
          </a:p>
        </p:txBody>
      </p:sp>
      <p:sp>
        <p:nvSpPr>
          <p:cNvPr id="17" name="TextBox 8"/>
          <p:cNvSpPr txBox="1"/>
          <p:nvPr/>
        </p:nvSpPr>
        <p:spPr>
          <a:xfrm>
            <a:off x="934939" y="233338"/>
            <a:ext cx="4392711"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国土空间总体布局</a:t>
            </a:r>
            <a:endParaRPr lang="zh-CN" altLang="en-US" sz="3200" b="1" dirty="0">
              <a:solidFill>
                <a:srgbClr val="C00000"/>
              </a:solidFill>
              <a:latin typeface="微软雅黑" panose="020B0503020204020204" charset="-122"/>
              <a:ea typeface="微软雅黑" panose="020B0503020204020204" charset="-122"/>
            </a:endParaRPr>
          </a:p>
        </p:txBody>
      </p:sp>
      <p:sp>
        <p:nvSpPr>
          <p:cNvPr id="6" name="矩形 5"/>
          <p:cNvSpPr/>
          <p:nvPr/>
        </p:nvSpPr>
        <p:spPr>
          <a:xfrm>
            <a:off x="0" y="1169442"/>
            <a:ext cx="4463331" cy="576064"/>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457200">
              <a:lnSpc>
                <a:spcPct val="150000"/>
              </a:lnSpc>
            </a:pPr>
            <a:r>
              <a:rPr lang="zh-CN" altLang="en-US" sz="2800" b="1" dirty="0" smtClean="0">
                <a:latin typeface="微软雅黑" panose="020B0503020204020204" pitchFamily="34" charset="-122"/>
                <a:ea typeface="微软雅黑" panose="020B0503020204020204" pitchFamily="34" charset="-122"/>
              </a:rPr>
              <a:t>落实近期重大建设项目</a:t>
            </a:r>
            <a:endParaRPr lang="zh-CN" altLang="en-US" sz="2800" b="1" dirty="0">
              <a:latin typeface="微软雅黑" panose="020B0503020204020204" pitchFamily="34" charset="-122"/>
              <a:ea typeface="微软雅黑" panose="020B0503020204020204" pitchFamily="34" charset="-122"/>
            </a:endParaRPr>
          </a:p>
        </p:txBody>
      </p:sp>
      <p:pic>
        <p:nvPicPr>
          <p:cNvPr id="7" name="Picture 2" descr="F:\2024年项目\金寨项目\分析图5月\现状道路图.jpg"/>
          <p:cNvPicPr>
            <a:picLocks noChangeAspect="1" noChangeArrowheads="1"/>
          </p:cNvPicPr>
          <p:nvPr/>
        </p:nvPicPr>
        <p:blipFill>
          <a:blip r:embed="rId4" cstate="print"/>
          <a:srcRect l="1489" t="68078" r="80149" b="3147"/>
          <a:stretch>
            <a:fillRect/>
          </a:stretch>
        </p:blipFill>
        <p:spPr bwMode="auto">
          <a:xfrm>
            <a:off x="4967387" y="7074098"/>
            <a:ext cx="2664296" cy="2952328"/>
          </a:xfrm>
          <a:prstGeom prst="rect">
            <a:avLst/>
          </a:prstGeom>
          <a:noFill/>
        </p:spPr>
      </p:pic>
      <p:sp>
        <p:nvSpPr>
          <p:cNvPr id="10" name="TextBox 6"/>
          <p:cNvSpPr txBox="1">
            <a:spLocks noChangeArrowheads="1"/>
          </p:cNvSpPr>
          <p:nvPr/>
        </p:nvSpPr>
        <p:spPr bwMode="auto">
          <a:xfrm>
            <a:off x="214859" y="1783530"/>
            <a:ext cx="4752528" cy="8874418"/>
          </a:xfrm>
          <a:prstGeom prst="rect">
            <a:avLst/>
          </a:prstGeom>
          <a:noFill/>
          <a:ln w="9525">
            <a:noFill/>
            <a:miter lim="800000"/>
          </a:ln>
        </p:spPr>
        <p:txBody>
          <a:bodyPr wrap="square" lIns="147511" tIns="73756" rIns="147511" bIns="73756">
            <a:spAutoFit/>
          </a:bodyPr>
          <a:lstStyle/>
          <a:p>
            <a:pPr indent="457200" algn="just">
              <a:lnSpc>
                <a:spcPct val="150000"/>
              </a:lnSpc>
              <a:defRPr/>
            </a:pPr>
            <a:r>
              <a:rPr lang="zh-CN" altLang="en-US" sz="1800" dirty="0">
                <a:latin typeface="微软雅黑" panose="020B0503020204020204" pitchFamily="34" charset="-122"/>
                <a:ea typeface="微软雅黑" panose="020B0503020204020204" pitchFamily="34" charset="-122"/>
              </a:rPr>
              <a:t>根据前期走访探勘、村民座谈、相关规划分析分析</a:t>
            </a:r>
            <a:r>
              <a:rPr lang="zh-CN" altLang="en-US" sz="1800" dirty="0" smtClean="0">
                <a:latin typeface="微软雅黑" panose="020B0503020204020204" pitchFamily="34" charset="-122"/>
                <a:ea typeface="微软雅黑" panose="020B0503020204020204" pitchFamily="34" charset="-122"/>
              </a:rPr>
              <a:t>对铁冲村国土</a:t>
            </a:r>
            <a:r>
              <a:rPr lang="zh-CN" altLang="en-US" sz="1800" dirty="0">
                <a:latin typeface="微软雅黑" panose="020B0503020204020204" pitchFamily="34" charset="-122"/>
                <a:ea typeface="微软雅黑" panose="020B0503020204020204" pitchFamily="34" charset="-122"/>
              </a:rPr>
              <a:t>空间进行规划调整</a:t>
            </a:r>
            <a:r>
              <a:rPr lang="zh-CN" altLang="en-US" sz="1800" dirty="0" smtClean="0">
                <a:latin typeface="微软雅黑" panose="020B0503020204020204" pitchFamily="34" charset="-122"/>
                <a:ea typeface="微软雅黑" panose="020B0503020204020204" pitchFamily="34" charset="-122"/>
              </a:rPr>
              <a:t>；</a:t>
            </a:r>
            <a:endParaRPr lang="en-US" altLang="zh-CN" sz="1800" dirty="0" smtClean="0">
              <a:latin typeface="微软雅黑" panose="020B0503020204020204" pitchFamily="34" charset="-122"/>
              <a:ea typeface="微软雅黑" panose="020B0503020204020204" pitchFamily="34" charset="-122"/>
            </a:endParaRPr>
          </a:p>
          <a:p>
            <a:pPr indent="457200" algn="just">
              <a:lnSpc>
                <a:spcPct val="150000"/>
              </a:lnSpc>
              <a:defRPr/>
            </a:pPr>
            <a:r>
              <a:rPr lang="zh-CN" altLang="en-US" sz="2400" b="1" dirty="0" smtClean="0">
                <a:solidFill>
                  <a:srgbClr val="35B5A6"/>
                </a:solidFill>
                <a:latin typeface="微软雅黑" panose="020B0503020204020204" pitchFamily="34" charset="-122"/>
                <a:ea typeface="微软雅黑" panose="020B0503020204020204" pitchFamily="34" charset="-122"/>
              </a:rPr>
              <a:t>落实三区三线</a:t>
            </a:r>
            <a:endParaRPr lang="en-US" altLang="zh-CN" sz="2400" b="1" dirty="0" smtClean="0">
              <a:solidFill>
                <a:srgbClr val="35B5A6"/>
              </a:solidFill>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solidFill>
                  <a:srgbClr val="C00000"/>
                </a:solidFill>
                <a:latin typeface="微软雅黑" panose="020B0503020204020204" pitchFamily="34" charset="-122"/>
                <a:ea typeface="微软雅黑" panose="020B0503020204020204" pitchFamily="34" charset="-122"/>
              </a:rPr>
              <a:t>落实基本农田、生态保护红线、城镇开发边界等重要控制线。</a:t>
            </a:r>
            <a:endParaRPr lang="en-US" altLang="zh-CN" b="1" dirty="0" smtClean="0">
              <a:solidFill>
                <a:srgbClr val="C00000"/>
              </a:solidFill>
              <a:latin typeface="微软雅黑" panose="020B0503020204020204" pitchFamily="34" charset="-122"/>
              <a:ea typeface="微软雅黑" panose="020B0503020204020204" pitchFamily="34" charset="-122"/>
            </a:endParaRPr>
          </a:p>
          <a:p>
            <a:pPr indent="457200" algn="just">
              <a:lnSpc>
                <a:spcPct val="150000"/>
              </a:lnSpc>
              <a:defRPr/>
            </a:pPr>
            <a:r>
              <a:rPr lang="zh-CN" altLang="en-US" sz="2400" b="1" dirty="0" smtClean="0">
                <a:solidFill>
                  <a:srgbClr val="35B5A6"/>
                </a:solidFill>
                <a:latin typeface="微软雅黑" panose="020B0503020204020204" pitchFamily="34" charset="-122"/>
                <a:ea typeface="微软雅黑" panose="020B0503020204020204" pitchFamily="34" charset="-122"/>
              </a:rPr>
              <a:t>完善道路</a:t>
            </a:r>
            <a:endParaRPr lang="en-US" altLang="zh-CN" sz="2400" b="1" dirty="0" smtClean="0">
              <a:solidFill>
                <a:srgbClr val="35B5A6"/>
              </a:solidFill>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latin typeface="微软雅黑" panose="020B0503020204020204" pitchFamily="34" charset="-122"/>
                <a:ea typeface="微软雅黑" panose="020B0503020204020204" pitchFamily="34" charset="-122"/>
              </a:rPr>
              <a:t>和襄高速；</a:t>
            </a:r>
          </a:p>
          <a:p>
            <a:pPr indent="457200" algn="just">
              <a:lnSpc>
                <a:spcPct val="150000"/>
              </a:lnSpc>
              <a:buFont typeface="Wingdings" pitchFamily="2" charset="2"/>
              <a:buChar char="n"/>
              <a:defRPr/>
            </a:pPr>
            <a:r>
              <a:rPr lang="en-US" altLang="zh-CN" b="1" dirty="0" smtClean="0">
                <a:latin typeface="微软雅黑" panose="020B0503020204020204" pitchFamily="34" charset="-122"/>
                <a:ea typeface="微软雅黑" panose="020B0503020204020204" pitchFamily="34" charset="-122"/>
              </a:rPr>
              <a:t>S331</a:t>
            </a:r>
            <a:r>
              <a:rPr lang="zh-CN" altLang="en-US" b="1" dirty="0" smtClean="0">
                <a:latin typeface="微软雅黑" panose="020B0503020204020204" pitchFamily="34" charset="-122"/>
                <a:ea typeface="微软雅黑" panose="020B0503020204020204" pitchFamily="34" charset="-122"/>
              </a:rPr>
              <a:t>青山至分水岭段升级改造工程；</a:t>
            </a:r>
            <a:endParaRPr lang="en-US" altLang="zh-CN" b="1" dirty="0" smtClean="0">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latin typeface="微软雅黑" panose="020B0503020204020204" pitchFamily="34" charset="-122"/>
                <a:ea typeface="微软雅黑" panose="020B0503020204020204" pitchFamily="34" charset="-122"/>
              </a:rPr>
              <a:t>街道柳林至茅畈金沟道路；</a:t>
            </a:r>
            <a:endParaRPr lang="en-US" altLang="zh-CN" b="1" dirty="0" smtClean="0">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latin typeface="微软雅黑" panose="020B0503020204020204" pitchFamily="34" charset="-122"/>
                <a:ea typeface="微软雅黑" panose="020B0503020204020204" pitchFamily="34" charset="-122"/>
              </a:rPr>
              <a:t>街道柳林桥至仙人桥；</a:t>
            </a:r>
            <a:endParaRPr lang="en-US" altLang="zh-CN" b="1" dirty="0" smtClean="0">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latin typeface="微软雅黑" panose="020B0503020204020204" pitchFamily="34" charset="-122"/>
                <a:ea typeface="微软雅黑" panose="020B0503020204020204" pitchFamily="34" charset="-122"/>
              </a:rPr>
              <a:t>笔架山农校道路。</a:t>
            </a:r>
            <a:endParaRPr lang="en-US" altLang="zh-CN" b="1" dirty="0" smtClean="0">
              <a:latin typeface="微软雅黑" panose="020B0503020204020204" pitchFamily="34" charset="-122"/>
              <a:ea typeface="微软雅黑" panose="020B0503020204020204" pitchFamily="34" charset="-122"/>
            </a:endParaRPr>
          </a:p>
          <a:p>
            <a:pPr indent="457200" algn="just">
              <a:lnSpc>
                <a:spcPct val="150000"/>
              </a:lnSpc>
              <a:defRPr/>
            </a:pPr>
            <a:r>
              <a:rPr lang="zh-CN" altLang="en-US" sz="2400" b="1" dirty="0" smtClean="0">
                <a:solidFill>
                  <a:srgbClr val="35B5A6"/>
                </a:solidFill>
                <a:latin typeface="微软雅黑" panose="020B0503020204020204" pitchFamily="34" charset="-122"/>
                <a:ea typeface="微软雅黑" panose="020B0503020204020204" pitchFamily="34" charset="-122"/>
              </a:rPr>
              <a:t>优化用地布局</a:t>
            </a:r>
            <a:endParaRPr lang="en-US" altLang="zh-CN" sz="2400" b="1" dirty="0" smtClean="0">
              <a:solidFill>
                <a:srgbClr val="35B5A6"/>
              </a:solidFill>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solidFill>
                  <a:srgbClr val="C00000"/>
                </a:solidFill>
                <a:latin typeface="微软雅黑" panose="020B0503020204020204" pitchFamily="34" charset="-122"/>
                <a:ea typeface="微软雅黑" panose="020B0503020204020204" pitchFamily="34" charset="-122"/>
              </a:rPr>
              <a:t>落实上位规划用地。</a:t>
            </a:r>
            <a:endParaRPr lang="en-US" altLang="zh-CN" b="1" dirty="0" smtClean="0">
              <a:solidFill>
                <a:srgbClr val="C00000"/>
              </a:solidFill>
              <a:latin typeface="微软雅黑" panose="020B0503020204020204" pitchFamily="34" charset="-122"/>
              <a:ea typeface="微软雅黑" panose="020B0503020204020204" pitchFamily="34" charset="-122"/>
            </a:endParaRPr>
          </a:p>
          <a:p>
            <a:pPr indent="457200" algn="just">
              <a:lnSpc>
                <a:spcPct val="150000"/>
              </a:lnSpc>
              <a:buFont typeface="Wingdings" pitchFamily="2" charset="2"/>
              <a:buChar char="n"/>
              <a:defRPr/>
            </a:pPr>
            <a:r>
              <a:rPr lang="zh-CN" altLang="en-US" b="1" dirty="0" smtClean="0">
                <a:solidFill>
                  <a:srgbClr val="C00000"/>
                </a:solidFill>
                <a:latin typeface="微软雅黑" panose="020B0503020204020204" pitchFamily="34" charset="-122"/>
                <a:ea typeface="微软雅黑" panose="020B0503020204020204" pitchFamily="34" charset="-122"/>
              </a:rPr>
              <a:t>将邻近镇区的孙榜组南部以及济堂北部作为未来区域产业发展核心以及村庄</a:t>
            </a:r>
            <a:r>
              <a:rPr lang="zh-CN" altLang="en-US" b="1" dirty="0">
                <a:solidFill>
                  <a:srgbClr val="C00000"/>
                </a:solidFill>
                <a:latin typeface="微软雅黑" panose="020B0503020204020204" pitchFamily="34" charset="-122"/>
                <a:ea typeface="微软雅黑" panose="020B0503020204020204" pitchFamily="34" charset="-122"/>
              </a:rPr>
              <a:t>乡村振兴建设重点</a:t>
            </a:r>
            <a:r>
              <a:rPr lang="zh-CN" altLang="en-US" b="1" dirty="0" smtClean="0">
                <a:solidFill>
                  <a:srgbClr val="C00000"/>
                </a:solidFill>
                <a:latin typeface="微软雅黑" panose="020B0503020204020204" pitchFamily="34" charset="-122"/>
                <a:ea typeface="微软雅黑" panose="020B0503020204020204" pitchFamily="34" charset="-122"/>
              </a:rPr>
              <a:t>投放居民点</a:t>
            </a:r>
            <a:r>
              <a:rPr lang="zh-CN" altLang="en-US" b="1" dirty="0" smtClean="0">
                <a:latin typeface="微软雅黑" panose="020B0503020204020204" pitchFamily="34" charset="-122"/>
                <a:ea typeface="微软雅黑" panose="020B0503020204020204" pitchFamily="34" charset="-122"/>
              </a:rPr>
              <a:t>，完善村庄内部道路环线，在</a:t>
            </a:r>
            <a:r>
              <a:rPr lang="en-US" altLang="zh-CN" b="1" dirty="0" smtClean="0">
                <a:latin typeface="微软雅黑" panose="020B0503020204020204" pitchFamily="34" charset="-122"/>
                <a:ea typeface="微软雅黑" panose="020B0503020204020204" pitchFamily="34" charset="-122"/>
              </a:rPr>
              <a:t>S331</a:t>
            </a:r>
            <a:r>
              <a:rPr lang="zh-CN" altLang="en-US" b="1" dirty="0" smtClean="0">
                <a:latin typeface="微软雅黑" panose="020B0503020204020204" pitchFamily="34" charset="-122"/>
                <a:ea typeface="微软雅黑" panose="020B0503020204020204" pitchFamily="34" charset="-122"/>
              </a:rPr>
              <a:t>省道以及村庄内部主要道路沿线空地增加集体经营性建设用地，未来可发展精品民宿，研学基地，旅游接待、农产品展销等旅游项目。</a:t>
            </a:r>
            <a:endParaRPr lang="en-US" altLang="zh-CN" b="1" dirty="0">
              <a:latin typeface="微软雅黑" panose="020B0503020204020204" pitchFamily="34" charset="-122"/>
              <a:ea typeface="微软雅黑" panose="020B0503020204020204" pitchFamily="34" charset="-122"/>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表格 18"/>
          <p:cNvGraphicFramePr>
            <a:graphicFrameLocks noGrp="1"/>
          </p:cNvGraphicFramePr>
          <p:nvPr/>
        </p:nvGraphicFramePr>
        <p:xfrm>
          <a:off x="358875" y="1241448"/>
          <a:ext cx="14401255" cy="9145017"/>
        </p:xfrm>
        <a:graphic>
          <a:graphicData uri="http://schemas.openxmlformats.org/drawingml/2006/table">
            <a:tbl>
              <a:tblPr/>
              <a:tblGrid>
                <a:gridCol w="360040"/>
                <a:gridCol w="360040"/>
                <a:gridCol w="1872208"/>
                <a:gridCol w="1584176"/>
                <a:gridCol w="1079774"/>
                <a:gridCol w="2054925"/>
                <a:gridCol w="1430651"/>
                <a:gridCol w="1440126"/>
                <a:gridCol w="1591717"/>
                <a:gridCol w="1591717"/>
                <a:gridCol w="1035881"/>
              </a:tblGrid>
              <a:tr h="334566">
                <a:tc gridSpan="11">
                  <a:txBody>
                    <a:bodyPr/>
                    <a:lstStyle/>
                    <a:p>
                      <a:pPr algn="ctr" fontAlgn="ctr"/>
                      <a:r>
                        <a:rPr lang="zh-CN" altLang="en-US" sz="1800" b="1" i="0" u="none" strike="noStrike" dirty="0">
                          <a:solidFill>
                            <a:srgbClr val="000000"/>
                          </a:solidFill>
                          <a:latin typeface="微软雅黑" pitchFamily="34" charset="-122"/>
                          <a:ea typeface="微软雅黑" pitchFamily="34" charset="-122"/>
                        </a:rPr>
                        <a:t>国土空间结构调整表                            </a:t>
                      </a:r>
                      <a:r>
                        <a:rPr lang="zh-CN" altLang="en-US" sz="1000" b="1" i="0" u="none" strike="noStrike" dirty="0">
                          <a:solidFill>
                            <a:srgbClr val="000000"/>
                          </a:solidFill>
                          <a:latin typeface="微软雅黑" pitchFamily="34" charset="-122"/>
                          <a:ea typeface="微软雅黑" pitchFamily="34" charset="-122"/>
                        </a:rPr>
                        <a:t> 单位：公顷、</a:t>
                      </a:r>
                      <a:r>
                        <a:rPr lang="en-US" altLang="zh-CN" sz="1000" b="1" i="0" u="none" strike="noStrike" dirty="0">
                          <a:solidFill>
                            <a:srgbClr val="000000"/>
                          </a:solidFill>
                          <a:latin typeface="微软雅黑" pitchFamily="34" charset="-122"/>
                          <a:ea typeface="微软雅黑" pitchFamily="34" charset="-122"/>
                        </a:rPr>
                        <a:t>%</a:t>
                      </a:r>
                      <a:endParaRPr lang="zh-CN" altLang="en-US" sz="1800" b="1"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r>
              <a:tr h="225909">
                <a:tc rowSpan="2" gridSpan="6">
                  <a:txBody>
                    <a:bodyPr/>
                    <a:lstStyle/>
                    <a:p>
                      <a:pPr algn="ctr" fontAlgn="ctr"/>
                      <a:r>
                        <a:rPr lang="zh-CN" altLang="en-US" sz="1200" b="1" i="0" u="none" strike="noStrike" dirty="0">
                          <a:solidFill>
                            <a:srgbClr val="000000"/>
                          </a:solidFill>
                          <a:latin typeface="微软雅黑" pitchFamily="34" charset="-122"/>
                          <a:ea typeface="微软雅黑" pitchFamily="34" charset="-122"/>
                        </a:rPr>
                        <a:t>规划地类</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zh-CN" altLang="en-US"/>
                    </a:p>
                  </a:txBody>
                  <a:tcPr/>
                </a:tc>
                <a:tc rowSpan="2" hMerge="1">
                  <a:txBody>
                    <a:bodyPr/>
                    <a:lstStyle/>
                    <a:p>
                      <a:endParaRPr lang="zh-CN" altLang="en-US"/>
                    </a:p>
                  </a:txBody>
                  <a:tcPr/>
                </a:tc>
                <a:tc rowSpan="2" hMerge="1">
                  <a:txBody>
                    <a:bodyPr/>
                    <a:lstStyle/>
                    <a:p>
                      <a:endParaRPr lang="zh-CN" altLang="en-US"/>
                    </a:p>
                  </a:txBody>
                  <a:tcPr/>
                </a:tc>
                <a:tc rowSpan="2" hMerge="1">
                  <a:txBody>
                    <a:bodyPr/>
                    <a:lstStyle/>
                    <a:p>
                      <a:endParaRPr lang="zh-CN" altLang="en-US"/>
                    </a:p>
                  </a:txBody>
                  <a:tcPr/>
                </a:tc>
                <a:tc rowSpan="2" hMerge="1">
                  <a:txBody>
                    <a:bodyPr/>
                    <a:lstStyle/>
                    <a:p>
                      <a:endParaRPr lang="zh-CN" altLang="en-US"/>
                    </a:p>
                  </a:txBody>
                  <a:tcPr/>
                </a:tc>
                <a:tc gridSpan="2">
                  <a:txBody>
                    <a:bodyPr/>
                    <a:lstStyle/>
                    <a:p>
                      <a:pPr algn="ctr" fontAlgn="ctr"/>
                      <a:r>
                        <a:rPr lang="zh-CN" altLang="en-US" sz="1200" b="1" i="0" u="none" strike="noStrike">
                          <a:solidFill>
                            <a:srgbClr val="000000"/>
                          </a:solidFill>
                          <a:latin typeface="微软雅黑" pitchFamily="34" charset="-122"/>
                          <a:ea typeface="微软雅黑" pitchFamily="34" charset="-122"/>
                        </a:rPr>
                        <a:t>规划基期年（</a:t>
                      </a:r>
                      <a:r>
                        <a:rPr lang="en-US" altLang="zh-CN" sz="1200" b="1" i="0" u="none" strike="noStrike">
                          <a:solidFill>
                            <a:srgbClr val="000000"/>
                          </a:solidFill>
                          <a:latin typeface="微软雅黑" pitchFamily="34" charset="-122"/>
                          <a:ea typeface="微软雅黑" pitchFamily="34" charset="-122"/>
                        </a:rPr>
                        <a:t>2020</a:t>
                      </a:r>
                      <a:r>
                        <a:rPr lang="zh-CN" altLang="en-US" sz="1200" b="1"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gridSpan="2">
                  <a:txBody>
                    <a:bodyPr/>
                    <a:lstStyle/>
                    <a:p>
                      <a:pPr algn="ctr" fontAlgn="ctr"/>
                      <a:r>
                        <a:rPr lang="zh-CN" altLang="en-US" sz="1200" b="1" i="0" u="none" strike="noStrike">
                          <a:solidFill>
                            <a:srgbClr val="000000"/>
                          </a:solidFill>
                          <a:latin typeface="微软雅黑" pitchFamily="34" charset="-122"/>
                          <a:ea typeface="微软雅黑" pitchFamily="34" charset="-122"/>
                        </a:rPr>
                        <a:t>规划目标年</a:t>
                      </a:r>
                      <a:r>
                        <a:rPr lang="en-US" altLang="zh-CN" sz="1200" b="1" i="0" u="none" strike="noStrike">
                          <a:solidFill>
                            <a:srgbClr val="000000"/>
                          </a:solidFill>
                          <a:latin typeface="微软雅黑" pitchFamily="34" charset="-122"/>
                          <a:ea typeface="微软雅黑" pitchFamily="34" charset="-122"/>
                        </a:rPr>
                        <a:t>(2035)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rowSpan="2">
                  <a:txBody>
                    <a:bodyPr/>
                    <a:lstStyle/>
                    <a:p>
                      <a:pPr algn="ctr" fontAlgn="ctr"/>
                      <a:r>
                        <a:rPr lang="zh-CN" altLang="en-US" sz="1200" b="1" i="0" u="none" strike="noStrike">
                          <a:solidFill>
                            <a:srgbClr val="000000"/>
                          </a:solidFill>
                          <a:latin typeface="微软雅黑" pitchFamily="34" charset="-122"/>
                          <a:ea typeface="微软雅黑" pitchFamily="34" charset="-122"/>
                        </a:rPr>
                        <a:t>差值</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6"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a:txBody>
                    <a:bodyPr/>
                    <a:lstStyle/>
                    <a:p>
                      <a:pPr algn="ctr" fontAlgn="ctr"/>
                      <a:r>
                        <a:rPr lang="zh-CN" altLang="en-US" sz="1200" b="1" i="0" u="none" strike="noStrike">
                          <a:solidFill>
                            <a:srgbClr val="000000"/>
                          </a:solidFill>
                          <a:latin typeface="微软雅黑" pitchFamily="34" charset="-122"/>
                          <a:ea typeface="微软雅黑" pitchFamily="34" charset="-122"/>
                        </a:rPr>
                        <a:t>面积（公顷）</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200" b="1" i="0" u="none" strike="noStrike">
                          <a:solidFill>
                            <a:srgbClr val="000000"/>
                          </a:solidFill>
                          <a:latin typeface="微软雅黑" pitchFamily="34" charset="-122"/>
                          <a:ea typeface="微软雅黑" pitchFamily="34" charset="-122"/>
                        </a:rPr>
                        <a:t>占比</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200" b="1" i="0" u="none" strike="noStrike">
                          <a:solidFill>
                            <a:srgbClr val="000000"/>
                          </a:solidFill>
                          <a:latin typeface="微软雅黑" pitchFamily="34" charset="-122"/>
                          <a:ea typeface="微软雅黑" pitchFamily="34" charset="-122"/>
                        </a:rPr>
                        <a:t>面积（公顷）</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zh-CN" altLang="en-US" sz="1200" b="1" i="0" u="none" strike="noStrike">
                          <a:solidFill>
                            <a:srgbClr val="000000"/>
                          </a:solidFill>
                          <a:latin typeface="微软雅黑" pitchFamily="34" charset="-122"/>
                          <a:ea typeface="微软雅黑" pitchFamily="34" charset="-122"/>
                        </a:rPr>
                        <a:t>占比</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zh-CN" altLang="en-US"/>
                    </a:p>
                  </a:txBody>
                  <a:tcPr/>
                </a:tc>
              </a:tr>
              <a:tr h="225909">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国土总面积</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1012.1502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1012.1502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耕地（</a:t>
                      </a:r>
                      <a:r>
                        <a:rPr lang="en-US" altLang="zh-CN" sz="1200" b="0" i="0" u="none" strike="noStrike" dirty="0">
                          <a:solidFill>
                            <a:srgbClr val="000000"/>
                          </a:solidFill>
                          <a:latin typeface="微软雅黑" pitchFamily="34" charset="-122"/>
                          <a:ea typeface="微软雅黑" pitchFamily="34" charset="-122"/>
                        </a:rPr>
                        <a:t>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279.8708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27.65%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260.2723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25.71%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-19.5985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园地（</a:t>
                      </a:r>
                      <a:r>
                        <a:rPr lang="en-US" altLang="zh-CN" sz="1200" b="0" i="0" u="none" strike="noStrike" dirty="0">
                          <a:solidFill>
                            <a:srgbClr val="000000"/>
                          </a:solidFill>
                          <a:latin typeface="微软雅黑" pitchFamily="34" charset="-122"/>
                          <a:ea typeface="微软雅黑" pitchFamily="34" charset="-122"/>
                        </a:rPr>
                        <a:t>02</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54.3206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5.37%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52.2458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5.16%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-2.0748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林地（</a:t>
                      </a:r>
                      <a:r>
                        <a:rPr lang="en-US" altLang="zh-CN" sz="1200" b="0" i="0" u="none" strike="noStrike" dirty="0">
                          <a:solidFill>
                            <a:srgbClr val="000000"/>
                          </a:solidFill>
                          <a:latin typeface="微软雅黑" pitchFamily="34" charset="-122"/>
                          <a:ea typeface="微软雅黑" pitchFamily="34" charset="-122"/>
                        </a:rPr>
                        <a:t>03</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511.3240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50.52%</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505.0439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49.90%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-6.2801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草地（</a:t>
                      </a:r>
                      <a:r>
                        <a:rPr lang="en-US" altLang="zh-CN" sz="1200" b="0" i="0" u="none" strike="noStrike" dirty="0">
                          <a:solidFill>
                            <a:srgbClr val="000000"/>
                          </a:solidFill>
                          <a:latin typeface="微软雅黑" pitchFamily="34" charset="-122"/>
                          <a:ea typeface="微软雅黑" pitchFamily="34" charset="-122"/>
                        </a:rPr>
                        <a:t>04</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4.5635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-4.5635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rowSpan="4" gridSpan="3">
                  <a:txBody>
                    <a:bodyPr/>
                    <a:lstStyle/>
                    <a:p>
                      <a:pPr algn="ctr" fontAlgn="ctr"/>
                      <a:r>
                        <a:rPr lang="zh-CN" altLang="en-US" sz="1200" b="0" i="0" u="none" strike="noStrike" dirty="0">
                          <a:solidFill>
                            <a:srgbClr val="000000"/>
                          </a:solidFill>
                          <a:latin typeface="微软雅黑" pitchFamily="34" charset="-122"/>
                          <a:ea typeface="微软雅黑" pitchFamily="34" charset="-122"/>
                        </a:rPr>
                        <a:t>农业设施建设用地（</a:t>
                      </a:r>
                      <a:r>
                        <a:rPr lang="en-US" altLang="zh-CN" sz="1200" b="0" i="0" u="none" strike="noStrike" dirty="0">
                          <a:solidFill>
                            <a:srgbClr val="000000"/>
                          </a:solidFill>
                          <a:latin typeface="微软雅黑" pitchFamily="34" charset="-122"/>
                          <a:ea typeface="微软雅黑" pitchFamily="34" charset="-122"/>
                        </a:rPr>
                        <a:t>06</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a:lstStyle/>
                    <a:p>
                      <a:endParaRPr lang="zh-CN" altLang="en-US"/>
                    </a:p>
                  </a:txBody>
                  <a:tcPr/>
                </a:tc>
                <a:tc rowSpan="4" hMerge="1">
                  <a:txBody>
                    <a:bodyPr/>
                    <a:lstStyle/>
                    <a:p>
                      <a:endParaRPr lang="zh-CN" altLang="en-US"/>
                    </a:p>
                  </a:txBody>
                  <a:tcPr/>
                </a:tc>
                <a:tc rowSpan="2"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农村道路（</a:t>
                      </a:r>
                      <a:r>
                        <a:rPr lang="en-US" altLang="zh-CN" sz="1200" b="0" i="0" u="none" strike="noStrike" dirty="0">
                          <a:solidFill>
                            <a:srgbClr val="000000"/>
                          </a:solidFill>
                          <a:latin typeface="微软雅黑" pitchFamily="34" charset="-122"/>
                          <a:ea typeface="微软雅黑" pitchFamily="34" charset="-122"/>
                        </a:rPr>
                        <a:t>0601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zh-CN" altLang="en-US"/>
                    </a:p>
                  </a:txBody>
                  <a:tcPr/>
                </a:tc>
                <a:tc>
                  <a:txBody>
                    <a:bodyPr/>
                    <a:lstStyle/>
                    <a:p>
                      <a:pPr algn="ctr" fontAlgn="ctr"/>
                      <a:r>
                        <a:rPr lang="zh-CN" altLang="en-US" sz="1200" b="0" i="0" u="none" strike="noStrike" dirty="0">
                          <a:solidFill>
                            <a:srgbClr val="000000"/>
                          </a:solidFill>
                          <a:latin typeface="微软雅黑" pitchFamily="34" charset="-122"/>
                          <a:ea typeface="微软雅黑" pitchFamily="34" charset="-122"/>
                        </a:rPr>
                        <a:t>村道用地（</a:t>
                      </a:r>
                      <a:r>
                        <a:rPr lang="en-US" altLang="zh-CN" sz="1200" b="0" i="0" u="none" strike="noStrike" dirty="0">
                          <a:solidFill>
                            <a:srgbClr val="000000"/>
                          </a:solidFill>
                          <a:latin typeface="微软雅黑" pitchFamily="34" charset="-122"/>
                          <a:ea typeface="微软雅黑" pitchFamily="34" charset="-122"/>
                        </a:rPr>
                        <a:t>060101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14.0471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1.39%</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15.0708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1.49%</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1.0237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3"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a:txBody>
                    <a:bodyPr/>
                    <a:lstStyle/>
                    <a:p>
                      <a:pPr algn="ctr" fontAlgn="ctr"/>
                      <a:r>
                        <a:rPr lang="zh-CN" altLang="en-US" sz="1200" b="0" i="0" u="none" strike="noStrike" dirty="0">
                          <a:solidFill>
                            <a:srgbClr val="000000"/>
                          </a:solidFill>
                          <a:latin typeface="微软雅黑" pitchFamily="34" charset="-122"/>
                          <a:ea typeface="微软雅黑" pitchFamily="34" charset="-122"/>
                        </a:rPr>
                        <a:t>田间路（</a:t>
                      </a:r>
                      <a:r>
                        <a:rPr lang="en-US" altLang="zh-CN" sz="1200" b="0" i="0" u="none" strike="noStrike" dirty="0">
                          <a:solidFill>
                            <a:srgbClr val="000000"/>
                          </a:solidFill>
                          <a:latin typeface="微软雅黑" pitchFamily="34" charset="-122"/>
                          <a:ea typeface="微软雅黑" pitchFamily="34" charset="-122"/>
                        </a:rPr>
                        <a:t>060102</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3"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3">
                  <a:txBody>
                    <a:bodyPr/>
                    <a:lstStyle/>
                    <a:p>
                      <a:pPr algn="ctr" fontAlgn="ctr"/>
                      <a:r>
                        <a:rPr lang="zh-CN" altLang="en-US" sz="1200" b="0" i="0" u="none" strike="noStrike" dirty="0">
                          <a:solidFill>
                            <a:srgbClr val="000000"/>
                          </a:solidFill>
                          <a:latin typeface="微软雅黑" pitchFamily="34" charset="-122"/>
                          <a:ea typeface="微软雅黑" pitchFamily="34" charset="-122"/>
                        </a:rPr>
                        <a:t>设施农用地（</a:t>
                      </a:r>
                      <a:r>
                        <a:rPr lang="en-US" altLang="zh-CN" sz="1200" b="0" i="0" u="none" strike="noStrike" dirty="0">
                          <a:solidFill>
                            <a:srgbClr val="000000"/>
                          </a:solidFill>
                          <a:latin typeface="微软雅黑" pitchFamily="34" charset="-122"/>
                          <a:ea typeface="微软雅黑" pitchFamily="34" charset="-122"/>
                        </a:rPr>
                        <a:t>0602</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0.7044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0.7044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3"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3">
                  <a:txBody>
                    <a:bodyPr/>
                    <a:lstStyle/>
                    <a:p>
                      <a:pPr algn="ctr" fontAlgn="ctr"/>
                      <a:r>
                        <a:rPr lang="zh-CN" altLang="en-US" sz="1200" b="1" i="0" u="none" strike="noStrike" dirty="0">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14.7515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1.46%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15.7752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1.56%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1.0237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rowSpan="16">
                  <a:txBody>
                    <a:bodyPr/>
                    <a:lstStyle/>
                    <a:p>
                      <a:pPr algn="ctr" fontAlgn="ctr"/>
                      <a:r>
                        <a:rPr lang="zh-CN" altLang="en-US" sz="1050" b="0" i="0" u="none" strike="noStrike">
                          <a:solidFill>
                            <a:srgbClr val="000000"/>
                          </a:solidFill>
                          <a:latin typeface="微软雅黑" pitchFamily="34" charset="-122"/>
                          <a:ea typeface="微软雅黑" pitchFamily="34" charset="-122"/>
                        </a:rPr>
                        <a:t>城乡建设用地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5">
                  <a:txBody>
                    <a:bodyPr/>
                    <a:lstStyle/>
                    <a:p>
                      <a:pPr algn="ctr" fontAlgn="ctr"/>
                      <a:r>
                        <a:rPr lang="zh-CN" altLang="en-US" sz="1200" b="0" i="0" u="none" strike="noStrike" dirty="0">
                          <a:solidFill>
                            <a:srgbClr val="000000"/>
                          </a:solidFill>
                          <a:latin typeface="微软雅黑" pitchFamily="34" charset="-122"/>
                          <a:ea typeface="微软雅黑" pitchFamily="34" charset="-122"/>
                        </a:rPr>
                        <a:t>城镇用地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45.1869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4.46%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45.8075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4.53%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0.6207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rowSpan="15">
                  <a:txBody>
                    <a:bodyPr/>
                    <a:lstStyle/>
                    <a:p>
                      <a:pPr algn="ctr" fontAlgn="ctr"/>
                      <a:r>
                        <a:rPr lang="zh-CN" altLang="en-US" sz="1200" b="0" i="0" u="none" strike="noStrike">
                          <a:solidFill>
                            <a:srgbClr val="000000"/>
                          </a:solidFill>
                          <a:latin typeface="微软雅黑" pitchFamily="34" charset="-122"/>
                          <a:ea typeface="微软雅黑" pitchFamily="34" charset="-122"/>
                        </a:rPr>
                        <a:t>村庄建设用地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居住用地（</a:t>
                      </a:r>
                      <a:r>
                        <a:rPr lang="en-US" altLang="zh-CN" sz="1200" b="0" i="0" u="none" strike="noStrike">
                          <a:solidFill>
                            <a:srgbClr val="000000"/>
                          </a:solidFill>
                          <a:latin typeface="微软雅黑" pitchFamily="34" charset="-122"/>
                          <a:ea typeface="微软雅黑" pitchFamily="34" charset="-122"/>
                        </a:rPr>
                        <a:t>07</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农村宅基地（</a:t>
                      </a:r>
                      <a:r>
                        <a:rPr lang="en-US" altLang="zh-CN" sz="1200" b="0" i="0" u="none" strike="noStrike" dirty="0">
                          <a:solidFill>
                            <a:srgbClr val="000000"/>
                          </a:solidFill>
                          <a:latin typeface="微软雅黑" pitchFamily="34" charset="-122"/>
                          <a:ea typeface="微软雅黑" pitchFamily="34" charset="-122"/>
                        </a:rPr>
                        <a:t>0703</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37.1437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3.67%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37.2197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3.68%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0.0760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rowSpan="3"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公共管理与公共服务用地（</a:t>
                      </a:r>
                      <a:r>
                        <a:rPr lang="en-US" altLang="zh-CN" sz="1200" b="0" i="0" u="none" strike="noStrike">
                          <a:solidFill>
                            <a:srgbClr val="000000"/>
                          </a:solidFill>
                          <a:latin typeface="微软雅黑" pitchFamily="34" charset="-122"/>
                          <a:ea typeface="微软雅黑" pitchFamily="34" charset="-122"/>
                        </a:rPr>
                        <a:t>08</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机关团体用地（</a:t>
                      </a:r>
                      <a:r>
                        <a:rPr lang="en-US" altLang="zh-CN" sz="1200" b="0" i="0" u="none" strike="noStrike" dirty="0">
                          <a:solidFill>
                            <a:srgbClr val="000000"/>
                          </a:solidFill>
                          <a:latin typeface="微软雅黑" pitchFamily="34" charset="-122"/>
                          <a:ea typeface="微软雅黑" pitchFamily="34" charset="-122"/>
                        </a:rPr>
                        <a:t>0801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0.0771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0.0771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教育用地（</a:t>
                      </a:r>
                      <a:r>
                        <a:rPr lang="en-US" altLang="zh-CN" sz="1200" b="0" i="0" u="none" strike="noStrike" dirty="0">
                          <a:solidFill>
                            <a:srgbClr val="000000"/>
                          </a:solidFill>
                          <a:latin typeface="微软雅黑" pitchFamily="34" charset="-122"/>
                          <a:ea typeface="微软雅黑" pitchFamily="34" charset="-122"/>
                        </a:rPr>
                        <a:t>0804</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1.3502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0.1150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-1.2352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社会福利用地（</a:t>
                      </a:r>
                      <a:r>
                        <a:rPr lang="en-US" altLang="zh-CN" sz="1200" b="0" i="0" u="none" strike="noStrike" dirty="0">
                          <a:solidFill>
                            <a:srgbClr val="000000"/>
                          </a:solidFill>
                          <a:latin typeface="微软雅黑" pitchFamily="34" charset="-122"/>
                          <a:ea typeface="微软雅黑" pitchFamily="34" charset="-122"/>
                        </a:rPr>
                        <a:t>0807</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0.8475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0.8475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商业服务业用地（</a:t>
                      </a:r>
                      <a:r>
                        <a:rPr lang="en-US" altLang="zh-CN" sz="1200" b="0" i="0" u="none" strike="noStrike">
                          <a:solidFill>
                            <a:srgbClr val="000000"/>
                          </a:solidFill>
                          <a:latin typeface="微软雅黑" pitchFamily="34" charset="-122"/>
                          <a:ea typeface="微软雅黑" pitchFamily="34" charset="-122"/>
                        </a:rPr>
                        <a:t>09</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商业用地（</a:t>
                      </a:r>
                      <a:r>
                        <a:rPr lang="en-US" altLang="zh-CN" sz="1200" b="0" i="0" u="none" strike="noStrike">
                          <a:solidFill>
                            <a:srgbClr val="000000"/>
                          </a:solidFill>
                          <a:latin typeface="微软雅黑" pitchFamily="34" charset="-122"/>
                          <a:ea typeface="微软雅黑" pitchFamily="34" charset="-122"/>
                        </a:rPr>
                        <a:t>0901</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0.3931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25.6427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2.53%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25.2496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dirty="0">
                          <a:solidFill>
                            <a:srgbClr val="000000"/>
                          </a:solidFill>
                          <a:latin typeface="微软雅黑" pitchFamily="34" charset="-122"/>
                          <a:ea typeface="微软雅黑" pitchFamily="34" charset="-122"/>
                        </a:rPr>
                        <a:t>工业用地（</a:t>
                      </a:r>
                      <a:r>
                        <a:rPr lang="en-US" altLang="zh-CN" sz="1200" b="0" i="0" u="none" strike="noStrike" dirty="0">
                          <a:solidFill>
                            <a:srgbClr val="000000"/>
                          </a:solidFill>
                          <a:latin typeface="微软雅黑" pitchFamily="34" charset="-122"/>
                          <a:ea typeface="微软雅黑" pitchFamily="34" charset="-122"/>
                        </a:rPr>
                        <a:t>1001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0.0248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0.2054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0.02%</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0.1806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仓储用地（</a:t>
                      </a:r>
                      <a:r>
                        <a:rPr lang="en-US" altLang="zh-CN" sz="1200" b="0" i="0" u="none" strike="noStrike">
                          <a:solidFill>
                            <a:srgbClr val="000000"/>
                          </a:solidFill>
                          <a:latin typeface="微软雅黑" pitchFamily="34" charset="-122"/>
                          <a:ea typeface="微软雅黑" pitchFamily="34" charset="-122"/>
                        </a:rPr>
                        <a:t>11</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物流仓储用地（</a:t>
                      </a:r>
                      <a:r>
                        <a:rPr lang="en-US" altLang="zh-CN" sz="1200" b="0" i="0" u="none" strike="noStrike" dirty="0">
                          <a:solidFill>
                            <a:srgbClr val="000000"/>
                          </a:solidFill>
                          <a:latin typeface="微软雅黑" pitchFamily="34" charset="-122"/>
                          <a:ea typeface="微软雅黑" pitchFamily="34" charset="-122"/>
                        </a:rPr>
                        <a:t>1101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0.7174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0.7174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rowSpan="2" gridSpan="2">
                  <a:txBody>
                    <a:bodyPr/>
                    <a:lstStyle/>
                    <a:p>
                      <a:pPr algn="ctr" fontAlgn="ctr"/>
                      <a:r>
                        <a:rPr lang="zh-CN" altLang="en-US" sz="1200" b="0" i="0" u="none" strike="noStrike">
                          <a:solidFill>
                            <a:srgbClr val="000000"/>
                          </a:solidFill>
                          <a:latin typeface="微软雅黑" pitchFamily="34" charset="-122"/>
                          <a:ea typeface="微软雅黑" pitchFamily="34" charset="-122"/>
                        </a:rPr>
                        <a:t>交通运输用地（</a:t>
                      </a:r>
                      <a:r>
                        <a:rPr lang="en-US" altLang="zh-CN" sz="1200" b="0" i="0" u="none" strike="noStrike">
                          <a:solidFill>
                            <a:srgbClr val="000000"/>
                          </a:solidFill>
                          <a:latin typeface="微软雅黑" pitchFamily="34" charset="-122"/>
                          <a:ea typeface="微软雅黑" pitchFamily="34" charset="-122"/>
                        </a:rPr>
                        <a:t>12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城镇村道路用地（</a:t>
                      </a:r>
                      <a:r>
                        <a:rPr lang="en-US" altLang="zh-CN" sz="1200" b="0" i="0" u="none" strike="noStrike" dirty="0">
                          <a:solidFill>
                            <a:srgbClr val="000000"/>
                          </a:solidFill>
                          <a:latin typeface="微软雅黑" pitchFamily="34" charset="-122"/>
                          <a:ea typeface="微软雅黑" pitchFamily="34" charset="-122"/>
                        </a:rPr>
                        <a:t>1207</a:t>
                      </a:r>
                      <a:r>
                        <a:rPr lang="zh-CN" altLang="en-US" sz="1200" b="0" i="0" u="none" strike="noStrike" dirty="0">
                          <a:solidFill>
                            <a:srgbClr val="000000"/>
                          </a:solidFill>
                          <a:latin typeface="微软雅黑" pitchFamily="34" charset="-122"/>
                          <a:ea typeface="微软雅黑" pitchFamily="34" charset="-122"/>
                        </a:rPr>
                        <a:t>）（村庄内部道路）</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0.6951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0.6951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交通场站用地</a:t>
                      </a:r>
                      <a:r>
                        <a:rPr lang="en-US" altLang="zh-CN" sz="1200" b="0" i="0" u="none" strike="noStrike" dirty="0">
                          <a:solidFill>
                            <a:srgbClr val="000000"/>
                          </a:solidFill>
                          <a:latin typeface="微软雅黑" pitchFamily="34" charset="-122"/>
                          <a:ea typeface="微软雅黑" pitchFamily="34" charset="-122"/>
                        </a:rPr>
                        <a:t>(1208)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0.2442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0.02%</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0.2442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0.02%</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公用设施用地（</a:t>
                      </a:r>
                      <a:r>
                        <a:rPr lang="en-US" altLang="zh-CN" sz="1200" b="0" i="0" u="none" strike="noStrike">
                          <a:solidFill>
                            <a:srgbClr val="000000"/>
                          </a:solidFill>
                          <a:latin typeface="微软雅黑" pitchFamily="34" charset="-122"/>
                          <a:ea typeface="微软雅黑" pitchFamily="34" charset="-122"/>
                        </a:rPr>
                        <a:t>13</a:t>
                      </a:r>
                      <a:r>
                        <a:rPr lang="zh-CN" altLang="en-US" sz="1200" b="0" i="0" u="none" strike="noStrike">
                          <a:solidFill>
                            <a:srgbClr val="000000"/>
                          </a:solidFill>
                          <a:latin typeface="微软雅黑" pitchFamily="34" charset="-122"/>
                          <a:ea typeface="微软雅黑" pitchFamily="34" charset="-122"/>
                        </a:rPr>
                        <a:t>）（包括供水用地等</a:t>
                      </a:r>
                      <a:r>
                        <a:rPr lang="en-US" altLang="zh-CN" sz="1200" b="0" i="0" u="none" strike="noStrike">
                          <a:solidFill>
                            <a:srgbClr val="000000"/>
                          </a:solidFill>
                          <a:latin typeface="微软雅黑" pitchFamily="34" charset="-122"/>
                          <a:ea typeface="微软雅黑" pitchFamily="34" charset="-122"/>
                        </a:rPr>
                        <a:t>11</a:t>
                      </a:r>
                      <a:r>
                        <a:rPr lang="zh-CN" altLang="en-US" sz="1200" b="0" i="0" u="none" strike="noStrike">
                          <a:solidFill>
                            <a:srgbClr val="000000"/>
                          </a:solidFill>
                          <a:latin typeface="微软雅黑" pitchFamily="34" charset="-122"/>
                          <a:ea typeface="微软雅黑" pitchFamily="34" charset="-122"/>
                        </a:rPr>
                        <a:t>个二级类，不包括水工设施用地）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0.4532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0.4532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rowSpan="2" gridSpan="2">
                  <a:txBody>
                    <a:bodyPr/>
                    <a:lstStyle/>
                    <a:p>
                      <a:pPr algn="ctr" fontAlgn="ctr"/>
                      <a:r>
                        <a:rPr lang="zh-CN" altLang="en-US" sz="1200" b="0" i="0" u="none" strike="noStrike">
                          <a:solidFill>
                            <a:srgbClr val="000000"/>
                          </a:solidFill>
                          <a:latin typeface="微软雅黑" pitchFamily="34" charset="-122"/>
                          <a:ea typeface="微软雅黑" pitchFamily="34" charset="-122"/>
                        </a:rPr>
                        <a:t>绿地与开敞空间用地（</a:t>
                      </a:r>
                      <a:r>
                        <a:rPr lang="en-US" altLang="zh-CN" sz="1200" b="0" i="0" u="none" strike="noStrike">
                          <a:solidFill>
                            <a:srgbClr val="000000"/>
                          </a:solidFill>
                          <a:latin typeface="微软雅黑" pitchFamily="34" charset="-122"/>
                          <a:ea typeface="微软雅黑" pitchFamily="34" charset="-122"/>
                        </a:rPr>
                        <a:t>14</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公园绿地</a:t>
                      </a:r>
                      <a:r>
                        <a:rPr lang="en-US" altLang="zh-CN" sz="1200" b="0" i="0" u="none" strike="noStrike" dirty="0">
                          <a:solidFill>
                            <a:srgbClr val="000000"/>
                          </a:solidFill>
                          <a:latin typeface="微软雅黑" pitchFamily="34" charset="-122"/>
                          <a:ea typeface="微软雅黑" pitchFamily="34" charset="-122"/>
                        </a:rPr>
                        <a:t>(1401)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1.0505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1.0505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广场用地</a:t>
                      </a:r>
                      <a:r>
                        <a:rPr lang="en-US" altLang="zh-CN" sz="1200" b="0" i="0" u="none" strike="noStrike">
                          <a:solidFill>
                            <a:srgbClr val="000000"/>
                          </a:solidFill>
                          <a:latin typeface="微软雅黑" pitchFamily="34" charset="-122"/>
                          <a:ea typeface="微软雅黑" pitchFamily="34" charset="-122"/>
                        </a:rPr>
                        <a:t>(1403)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0.3584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0.3584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留白用地（</a:t>
                      </a:r>
                      <a:r>
                        <a:rPr lang="en-US" altLang="zh-CN" sz="1200" b="0" i="0" u="none" strike="noStrike">
                          <a:solidFill>
                            <a:srgbClr val="000000"/>
                          </a:solidFill>
                          <a:latin typeface="微软雅黑" pitchFamily="34" charset="-122"/>
                          <a:ea typeface="微软雅黑" pitchFamily="34" charset="-122"/>
                        </a:rPr>
                        <a:t>16</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2.9901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2.9901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村庄范围内（</a:t>
                      </a:r>
                      <a:r>
                        <a:rPr lang="en-US" altLang="zh-CN" sz="1200" b="0" i="0" u="none" strike="noStrike">
                          <a:solidFill>
                            <a:srgbClr val="000000"/>
                          </a:solidFill>
                          <a:latin typeface="微软雅黑" pitchFamily="34" charset="-122"/>
                          <a:ea typeface="微软雅黑" pitchFamily="34" charset="-122"/>
                        </a:rPr>
                        <a:t>203</a:t>
                      </a:r>
                      <a:r>
                        <a:rPr lang="zh-CN" altLang="en-US" sz="1200" b="0" i="0" u="none" strike="noStrike">
                          <a:solidFill>
                            <a:srgbClr val="000000"/>
                          </a:solidFill>
                          <a:latin typeface="微软雅黑" pitchFamily="34" charset="-122"/>
                          <a:ea typeface="微软雅黑" pitchFamily="34" charset="-122"/>
                        </a:rPr>
                        <a:t>）的其他用地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0.5482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-0.5482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vMerge="1">
                  <a:txBody>
                    <a:bodyPr/>
                    <a:lstStyle/>
                    <a:p>
                      <a:endParaRPr lang="zh-CN" altLang="en-US"/>
                    </a:p>
                  </a:txBody>
                  <a:tcPr/>
                </a:tc>
                <a:tc vMerge="1">
                  <a:txBody>
                    <a:bodyPr/>
                    <a:lstStyle/>
                    <a:p>
                      <a:endParaRPr lang="zh-CN" altLang="en-US"/>
                    </a:p>
                  </a:txBody>
                  <a:tcPr/>
                </a:tc>
                <a:tc gridSpan="4">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41.5270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70.6163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6.98%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29.0893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rowSpan="4"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区域基础设施用地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a:lstStyle/>
                    <a:p>
                      <a:endParaRPr lang="zh-CN" altLang="en-US"/>
                    </a:p>
                  </a:txBody>
                  <a:tcPr/>
                </a:tc>
                <a:tc rowSpan="2" gridSpan="2">
                  <a:txBody>
                    <a:bodyPr/>
                    <a:lstStyle/>
                    <a:p>
                      <a:pPr algn="ctr" fontAlgn="ctr"/>
                      <a:r>
                        <a:rPr lang="zh-CN" altLang="en-US" sz="1200" b="0" i="0" u="none" strike="noStrike">
                          <a:solidFill>
                            <a:srgbClr val="000000"/>
                          </a:solidFill>
                          <a:latin typeface="微软雅黑" pitchFamily="34" charset="-122"/>
                          <a:ea typeface="微软雅黑" pitchFamily="34" charset="-122"/>
                        </a:rPr>
                        <a:t>交通运输用地（</a:t>
                      </a:r>
                      <a:r>
                        <a:rPr lang="en-US" altLang="zh-CN" sz="1200" b="0" i="0" u="none" strike="noStrike">
                          <a:solidFill>
                            <a:srgbClr val="000000"/>
                          </a:solidFill>
                          <a:latin typeface="微软雅黑" pitchFamily="34" charset="-122"/>
                          <a:ea typeface="微软雅黑" pitchFamily="34" charset="-122"/>
                        </a:rPr>
                        <a:t>12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铁路用地（</a:t>
                      </a:r>
                      <a:r>
                        <a:rPr lang="en-US" altLang="zh-CN" sz="1200" b="0" i="0" u="none" strike="noStrike" dirty="0">
                          <a:solidFill>
                            <a:srgbClr val="000000"/>
                          </a:solidFill>
                          <a:latin typeface="微软雅黑" pitchFamily="34" charset="-122"/>
                          <a:ea typeface="微软雅黑" pitchFamily="34" charset="-122"/>
                        </a:rPr>
                        <a:t>1201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2" vMerge="1">
                  <a:txBody>
                    <a:bodyPr/>
                    <a:lstStyle/>
                    <a:p>
                      <a:endParaRPr lang="zh-CN" altLang="en-US"/>
                    </a:p>
                  </a:txBody>
                  <a:tcPr/>
                </a:tc>
                <a:tc hMerge="1"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公路用地（</a:t>
                      </a:r>
                      <a:r>
                        <a:rPr lang="en-US" altLang="zh-CN" sz="1200" b="0" i="0" u="none" strike="noStrike">
                          <a:solidFill>
                            <a:srgbClr val="000000"/>
                          </a:solidFill>
                          <a:latin typeface="微软雅黑" pitchFamily="34" charset="-122"/>
                          <a:ea typeface="微软雅黑" pitchFamily="34" charset="-122"/>
                        </a:rPr>
                        <a:t>1202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6.8169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5.9758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0.59%</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-0.8412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2"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公用设施用地（</a:t>
                      </a:r>
                      <a:r>
                        <a:rPr lang="en-US" altLang="zh-CN" sz="1200" b="0" i="0" u="none" strike="noStrike">
                          <a:solidFill>
                            <a:srgbClr val="000000"/>
                          </a:solidFill>
                          <a:latin typeface="微软雅黑" pitchFamily="34" charset="-122"/>
                          <a:ea typeface="微软雅黑" pitchFamily="34" charset="-122"/>
                        </a:rPr>
                        <a:t>13</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水工设施用地</a:t>
                      </a:r>
                      <a:r>
                        <a:rPr lang="en-US" altLang="zh-CN" sz="1200" b="0" i="0" u="none" strike="noStrike">
                          <a:solidFill>
                            <a:srgbClr val="000000"/>
                          </a:solidFill>
                          <a:latin typeface="微软雅黑" pitchFamily="34" charset="-122"/>
                          <a:ea typeface="微软雅黑" pitchFamily="34" charset="-122"/>
                        </a:rPr>
                        <a:t>(1311)</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altLang="zh-CN"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0.6943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0.6943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2" vMerge="1">
                  <a:txBody>
                    <a:bodyPr/>
                    <a:lstStyle/>
                    <a:p>
                      <a:endParaRPr lang="zh-CN" altLang="en-US"/>
                    </a:p>
                  </a:txBody>
                  <a:tcPr/>
                </a:tc>
                <a:tc hMerge="1" vMerge="1">
                  <a:txBody>
                    <a:bodyPr/>
                    <a:lstStyle/>
                    <a:p>
                      <a:endParaRPr lang="zh-CN" altLang="en-US"/>
                    </a:p>
                  </a:txBody>
                  <a:tcPr/>
                </a:tc>
                <a:tc gridSpan="4">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7.5112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0.74%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6.6700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-0.8412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rowSpan="3"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其他建设用地</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h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特殊用地（</a:t>
                      </a:r>
                      <a:r>
                        <a:rPr lang="en-US" altLang="zh-CN" sz="1200" b="0" i="0" u="none" strike="noStrike">
                          <a:solidFill>
                            <a:srgbClr val="000000"/>
                          </a:solidFill>
                          <a:latin typeface="微软雅黑" pitchFamily="34" charset="-122"/>
                          <a:ea typeface="微软雅黑" pitchFamily="34" charset="-122"/>
                        </a:rPr>
                        <a:t>15</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1.0298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0.10%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7.6915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0.76%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6.6618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2" vMerge="1">
                  <a:txBody>
                    <a:bodyPr/>
                    <a:lstStyle/>
                    <a:p>
                      <a:endParaRPr lang="zh-CN" altLang="en-US"/>
                    </a:p>
                  </a:txBody>
                  <a:tcPr/>
                </a:tc>
                <a:tc hMerge="1" vMerge="1">
                  <a:txBody>
                    <a:bodyPr/>
                    <a:lstStyle/>
                    <a:p>
                      <a:endParaRPr lang="zh-CN" altLang="en-US"/>
                    </a:p>
                  </a:txBody>
                  <a:tcPr/>
                </a:tc>
                <a:tc gridSpan="4">
                  <a:txBody>
                    <a:bodyPr/>
                    <a:lstStyle/>
                    <a:p>
                      <a:pPr algn="ctr" fontAlgn="ctr"/>
                      <a:r>
                        <a:rPr lang="zh-CN" altLang="en-US" sz="1200" b="0" i="0" u="none" strike="noStrike">
                          <a:solidFill>
                            <a:srgbClr val="000000"/>
                          </a:solidFill>
                          <a:latin typeface="微软雅黑" pitchFamily="34" charset="-122"/>
                          <a:ea typeface="微软雅黑" pitchFamily="34" charset="-122"/>
                        </a:rPr>
                        <a:t>采矿用地（</a:t>
                      </a:r>
                      <a:r>
                        <a:rPr lang="en-US" altLang="zh-CN" sz="1200" b="0" i="0" u="none" strike="noStrike">
                          <a:solidFill>
                            <a:srgbClr val="000000"/>
                          </a:solidFill>
                          <a:latin typeface="微软雅黑" pitchFamily="34" charset="-122"/>
                          <a:ea typeface="微软雅黑" pitchFamily="34" charset="-122"/>
                        </a:rPr>
                        <a:t>1002</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3.4534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-3.4534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2" vMerge="1">
                  <a:txBody>
                    <a:bodyPr/>
                    <a:lstStyle/>
                    <a:p>
                      <a:endParaRPr lang="zh-CN" altLang="en-US"/>
                    </a:p>
                  </a:txBody>
                  <a:tcPr/>
                </a:tc>
                <a:tc hMerge="1" vMerge="1">
                  <a:txBody>
                    <a:bodyPr/>
                    <a:lstStyle/>
                    <a:p>
                      <a:endParaRPr lang="zh-CN" altLang="en-US"/>
                    </a:p>
                  </a:txBody>
                  <a:tcPr/>
                </a:tc>
                <a:tc gridSpan="4">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4.4831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0.44%</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7.6915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0.76%</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3.2084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rowSpan="4" gridSpan="4">
                  <a:txBody>
                    <a:bodyPr/>
                    <a:lstStyle/>
                    <a:p>
                      <a:pPr algn="ctr" fontAlgn="ctr"/>
                      <a:r>
                        <a:rPr lang="zh-CN" altLang="en-US" sz="1200" b="0" i="0" u="none" strike="noStrike">
                          <a:solidFill>
                            <a:srgbClr val="000000"/>
                          </a:solidFill>
                          <a:latin typeface="微软雅黑" pitchFamily="34" charset="-122"/>
                          <a:ea typeface="微软雅黑" pitchFamily="34" charset="-122"/>
                        </a:rPr>
                        <a:t>陆地水域（</a:t>
                      </a:r>
                      <a:r>
                        <a:rPr lang="en-US" altLang="zh-CN" sz="1200" b="0" i="0" u="none" strike="noStrike">
                          <a:solidFill>
                            <a:srgbClr val="000000"/>
                          </a:solidFill>
                          <a:latin typeface="微软雅黑" pitchFamily="34" charset="-122"/>
                          <a:ea typeface="微软雅黑" pitchFamily="34" charset="-122"/>
                        </a:rPr>
                        <a:t>17</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a:lstStyle/>
                    <a:p>
                      <a:endParaRPr lang="zh-CN" altLang="en-US"/>
                    </a:p>
                  </a:txBody>
                  <a:tcPr/>
                </a:tc>
                <a:tc rowSpan="4" hMerge="1">
                  <a:txBody>
                    <a:bodyPr/>
                    <a:lstStyle/>
                    <a:p>
                      <a:endParaRPr lang="zh-CN" altLang="en-US"/>
                    </a:p>
                  </a:txBody>
                  <a:tcPr/>
                </a:tc>
                <a:tc rowSpan="4" hMerge="1">
                  <a:txBody>
                    <a:bodyPr/>
                    <a:lstStyle/>
                    <a:p>
                      <a:endParaRPr lang="zh-CN" altLang="en-US"/>
                    </a:p>
                  </a:txBody>
                  <a:tcPr/>
                </a:tc>
                <a:tc gridSpan="2">
                  <a:txBody>
                    <a:bodyPr/>
                    <a:lstStyle/>
                    <a:p>
                      <a:pPr algn="ctr" fontAlgn="ctr"/>
                      <a:r>
                        <a:rPr lang="zh-CN" altLang="en-US" sz="1200" b="0" i="0" u="none" strike="noStrike" dirty="0">
                          <a:solidFill>
                            <a:srgbClr val="000000"/>
                          </a:solidFill>
                          <a:latin typeface="微软雅黑" pitchFamily="34" charset="-122"/>
                          <a:ea typeface="微软雅黑" pitchFamily="34" charset="-122"/>
                        </a:rPr>
                        <a:t>河流水面（</a:t>
                      </a:r>
                      <a:r>
                        <a:rPr lang="en-US" altLang="zh-CN" sz="1200" b="0" i="0" u="none" strike="noStrike" dirty="0">
                          <a:solidFill>
                            <a:srgbClr val="000000"/>
                          </a:solidFill>
                          <a:latin typeface="微软雅黑" pitchFamily="34" charset="-122"/>
                          <a:ea typeface="微软雅黑" pitchFamily="34" charset="-122"/>
                        </a:rPr>
                        <a:t>1701</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dirty="0">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36.6994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3.63%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36.3938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3.60%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-0.3056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4"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坑塘水面（</a:t>
                      </a:r>
                      <a:r>
                        <a:rPr lang="en-US" altLang="zh-CN" sz="1200" b="0" i="0" u="none" strike="noStrike">
                          <a:solidFill>
                            <a:srgbClr val="000000"/>
                          </a:solidFill>
                          <a:latin typeface="微软雅黑" pitchFamily="34" charset="-122"/>
                          <a:ea typeface="微软雅黑" pitchFamily="34" charset="-122"/>
                        </a:rPr>
                        <a:t>1704</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6.8326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0.68%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6.8326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0.68%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4"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0" i="0" u="none" strike="noStrike">
                          <a:solidFill>
                            <a:srgbClr val="000000"/>
                          </a:solidFill>
                          <a:latin typeface="微软雅黑" pitchFamily="34" charset="-122"/>
                          <a:ea typeface="微软雅黑" pitchFamily="34" charset="-122"/>
                        </a:rPr>
                        <a:t>沟渠（</a:t>
                      </a:r>
                      <a:r>
                        <a:rPr lang="en-US" altLang="zh-CN" sz="1200" b="0" i="0" u="none" strike="noStrike">
                          <a:solidFill>
                            <a:srgbClr val="000000"/>
                          </a:solidFill>
                          <a:latin typeface="微软雅黑" pitchFamily="34" charset="-122"/>
                          <a:ea typeface="微软雅黑" pitchFamily="34" charset="-122"/>
                        </a:rPr>
                        <a:t>1705</a:t>
                      </a:r>
                      <a:r>
                        <a:rPr lang="zh-CN" altLang="en-US" sz="1200" b="0" i="0" u="none" strike="noStrike">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0"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4.8012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0.47%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4.8012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0.47%</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4"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hMerge="1" vMerge="1">
                  <a:txBody>
                    <a:bodyPr/>
                    <a:lstStyle/>
                    <a:p>
                      <a:endParaRPr lang="zh-CN" altLang="en-US"/>
                    </a:p>
                  </a:txBody>
                  <a:tcPr/>
                </a:tc>
                <a:tc gridSpan="2">
                  <a:txBody>
                    <a:bodyPr/>
                    <a:lstStyle/>
                    <a:p>
                      <a:pPr algn="ctr" fontAlgn="ctr"/>
                      <a:r>
                        <a:rPr lang="zh-CN" altLang="en-US" sz="1200" b="1" i="0" u="none" strike="noStrike">
                          <a:solidFill>
                            <a:srgbClr val="000000"/>
                          </a:solidFill>
                          <a:latin typeface="微软雅黑" pitchFamily="34" charset="-122"/>
                          <a:ea typeface="微软雅黑" pitchFamily="34" charset="-122"/>
                        </a:rPr>
                        <a:t>小计</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zh-CN" altLang="en-US" sz="1200" b="1" i="0" u="none" strike="noStrike">
                        <a:solidFill>
                          <a:srgbClr val="000000"/>
                        </a:solidFill>
                        <a:latin typeface="微软雅黑" pitchFamily="34" charset="-122"/>
                        <a:ea typeface="微软雅黑" pitchFamily="34" charset="-122"/>
                      </a:endParaRP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48.3332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4.78%</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a:solidFill>
                            <a:srgbClr val="000000"/>
                          </a:solidFill>
                          <a:latin typeface="微软雅黑" pitchFamily="34" charset="-122"/>
                          <a:ea typeface="微软雅黑" pitchFamily="34" charset="-122"/>
                        </a:rPr>
                        <a:t>48.0276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4.75%</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1" i="0" u="none" strike="noStrike" dirty="0">
                          <a:solidFill>
                            <a:srgbClr val="000000"/>
                          </a:solidFill>
                          <a:latin typeface="微软雅黑" pitchFamily="34" charset="-122"/>
                          <a:ea typeface="微软雅黑" pitchFamily="34" charset="-122"/>
                        </a:rPr>
                        <a:t>-0.3056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909">
                <a:tc gridSpan="6">
                  <a:txBody>
                    <a:bodyPr/>
                    <a:lstStyle/>
                    <a:p>
                      <a:pPr algn="ctr" fontAlgn="ctr"/>
                      <a:r>
                        <a:rPr lang="zh-CN" altLang="en-US" sz="1200" b="0" i="0" u="none" strike="noStrike" dirty="0">
                          <a:solidFill>
                            <a:srgbClr val="000000"/>
                          </a:solidFill>
                          <a:latin typeface="微软雅黑" pitchFamily="34" charset="-122"/>
                          <a:ea typeface="微软雅黑" pitchFamily="34" charset="-122"/>
                        </a:rPr>
                        <a:t>其他土地（除</a:t>
                      </a:r>
                      <a:r>
                        <a:rPr lang="en-US" altLang="zh-CN" sz="1200" b="0" i="0" u="none" strike="noStrike" dirty="0">
                          <a:solidFill>
                            <a:srgbClr val="000000"/>
                          </a:solidFill>
                          <a:latin typeface="微软雅黑" pitchFamily="34" charset="-122"/>
                          <a:ea typeface="微软雅黑" pitchFamily="34" charset="-122"/>
                        </a:rPr>
                        <a:t>2301</a:t>
                      </a:r>
                      <a:r>
                        <a:rPr lang="zh-CN" altLang="en-US" sz="1200" b="0" i="0" u="none" strike="noStrike" dirty="0">
                          <a:solidFill>
                            <a:srgbClr val="000000"/>
                          </a:solidFill>
                          <a:latin typeface="微软雅黑" pitchFamily="34" charset="-122"/>
                          <a:ea typeface="微软雅黑" pitchFamily="34" charset="-122"/>
                        </a:rPr>
                        <a:t>外的</a:t>
                      </a:r>
                      <a:r>
                        <a:rPr lang="en-US" altLang="zh-CN" sz="1200" b="0" i="0" u="none" strike="noStrike" dirty="0">
                          <a:solidFill>
                            <a:srgbClr val="000000"/>
                          </a:solidFill>
                          <a:latin typeface="微软雅黑" pitchFamily="34" charset="-122"/>
                          <a:ea typeface="微软雅黑" pitchFamily="34" charset="-122"/>
                        </a:rPr>
                        <a:t>23</a:t>
                      </a:r>
                      <a:r>
                        <a:rPr lang="zh-CN" altLang="en-US" sz="1200" b="0" i="0" u="none" strike="noStrike" dirty="0">
                          <a:solidFill>
                            <a:srgbClr val="000000"/>
                          </a:solidFill>
                          <a:latin typeface="微软雅黑" pitchFamily="34" charset="-122"/>
                          <a:ea typeface="微软雅黑" pitchFamily="34" charset="-122"/>
                        </a:rPr>
                        <a:t>）</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0.2785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0.03%</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0.0000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a:solidFill>
                            <a:srgbClr val="000000"/>
                          </a:solidFill>
                          <a:latin typeface="微软雅黑" pitchFamily="34" charset="-122"/>
                          <a:ea typeface="微软雅黑" pitchFamily="34" charset="-122"/>
                        </a:rPr>
                        <a:t>0.00%</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altLang="zh-CN" sz="1200" b="0" i="0" u="none" strike="noStrike" dirty="0">
                          <a:solidFill>
                            <a:srgbClr val="000000"/>
                          </a:solidFill>
                          <a:latin typeface="微软雅黑" pitchFamily="34" charset="-122"/>
                          <a:ea typeface="微软雅黑" pitchFamily="34" charset="-122"/>
                        </a:rPr>
                        <a:t>-0.2785 </a:t>
                      </a:r>
                    </a:p>
                  </a:txBody>
                  <a:tcPr marL="7234" marR="7234" marT="723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3" name="矩形 2"/>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rPr>
              <a:t>4.1</a:t>
            </a:r>
            <a:endParaRPr lang="en-US" altLang="zh-CN" sz="3200" b="1" dirty="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endParaRPr>
          </a:p>
        </p:txBody>
      </p:sp>
      <p:sp>
        <p:nvSpPr>
          <p:cNvPr id="4" name="TextBox 8"/>
          <p:cNvSpPr txBox="1"/>
          <p:nvPr/>
        </p:nvSpPr>
        <p:spPr>
          <a:xfrm>
            <a:off x="934939" y="233338"/>
            <a:ext cx="4392711"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国土空间总体布局</a:t>
            </a:r>
            <a:endParaRPr lang="zh-CN" altLang="en-US" sz="3200" b="1" dirty="0">
              <a:solidFill>
                <a:srgbClr val="C00000"/>
              </a:solidFill>
              <a:latin typeface="微软雅黑" panose="020B0503020204020204" charset="-122"/>
              <a:ea typeface="微软雅黑" panose="020B0503020204020204" charset="-122"/>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3458" name="Picture 2" descr="F:\2024年项目\金寨航拍\1\汤加汇\00红日.JPG"/>
          <p:cNvPicPr>
            <a:picLocks noChangeAspect="1" noChangeArrowheads="1"/>
          </p:cNvPicPr>
          <p:nvPr/>
        </p:nvPicPr>
        <p:blipFill>
          <a:blip r:embed="rId3" cstate="print"/>
          <a:srcRect t="11498"/>
          <a:stretch>
            <a:fillRect/>
          </a:stretch>
        </p:blipFill>
        <p:spPr bwMode="auto">
          <a:xfrm>
            <a:off x="286867" y="3329682"/>
            <a:ext cx="14473608" cy="7205300"/>
          </a:xfrm>
          <a:prstGeom prst="rect">
            <a:avLst/>
          </a:prstGeom>
          <a:noFill/>
        </p:spPr>
      </p:pic>
      <p:pic>
        <p:nvPicPr>
          <p:cNvPr id="403459" name="Picture 3"/>
          <p:cNvPicPr>
            <a:picLocks noChangeAspect="1" noChangeArrowheads="1"/>
          </p:cNvPicPr>
          <p:nvPr/>
        </p:nvPicPr>
        <p:blipFill>
          <a:blip r:embed="rId4" cstate="print"/>
          <a:srcRect/>
          <a:stretch>
            <a:fillRect/>
          </a:stretch>
        </p:blipFill>
        <p:spPr bwMode="auto">
          <a:xfrm>
            <a:off x="1366986" y="89322"/>
            <a:ext cx="3960663" cy="3151167"/>
          </a:xfrm>
          <a:prstGeom prst="rect">
            <a:avLst/>
          </a:prstGeom>
          <a:noFill/>
          <a:ln w="9525">
            <a:noFill/>
            <a:miter lim="800000"/>
            <a:headEnd/>
            <a:tailEnd/>
          </a:ln>
        </p:spPr>
      </p:pic>
      <p:pic>
        <p:nvPicPr>
          <p:cNvPr id="403460" name="Picture 4"/>
          <p:cNvPicPr>
            <a:picLocks noChangeAspect="1" noChangeArrowheads="1"/>
          </p:cNvPicPr>
          <p:nvPr/>
        </p:nvPicPr>
        <p:blipFill>
          <a:blip r:embed="rId5" cstate="print"/>
          <a:srcRect/>
          <a:stretch>
            <a:fillRect/>
          </a:stretch>
        </p:blipFill>
        <p:spPr bwMode="auto">
          <a:xfrm>
            <a:off x="5403800" y="89322"/>
            <a:ext cx="4032296" cy="3168352"/>
          </a:xfrm>
          <a:prstGeom prst="rect">
            <a:avLst/>
          </a:prstGeom>
          <a:noFill/>
          <a:ln w="9525">
            <a:noFill/>
            <a:miter lim="800000"/>
            <a:headEnd/>
            <a:tailEnd/>
          </a:ln>
        </p:spPr>
      </p:pic>
      <p:sp>
        <p:nvSpPr>
          <p:cNvPr id="16" name="TextBox 15"/>
          <p:cNvSpPr txBox="1"/>
          <p:nvPr/>
        </p:nvSpPr>
        <p:spPr>
          <a:xfrm>
            <a:off x="358875" y="3401690"/>
            <a:ext cx="3672408" cy="1200329"/>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商业用地，规划建设为红日游客接待中心以及精品民宿</a:t>
            </a:r>
            <a:endParaRPr lang="zh-CN" altLang="en-US" sz="2400" b="1" dirty="0">
              <a:solidFill>
                <a:srgbClr val="FF0000"/>
              </a:solidFill>
              <a:latin typeface="微软雅黑" pitchFamily="34" charset="-122"/>
              <a:ea typeface="微软雅黑" pitchFamily="34" charset="-122"/>
            </a:endParaRPr>
          </a:p>
        </p:txBody>
      </p:sp>
      <p:sp>
        <p:nvSpPr>
          <p:cNvPr id="6" name="矩形 5"/>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rPr>
              <a:t>4.1</a:t>
            </a:r>
            <a:endParaRPr lang="en-US" altLang="zh-CN" sz="3200" b="1" dirty="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endParaRPr>
          </a:p>
        </p:txBody>
      </p:sp>
      <p:sp>
        <p:nvSpPr>
          <p:cNvPr id="7" name="任意多边形 6"/>
          <p:cNvSpPr/>
          <p:nvPr/>
        </p:nvSpPr>
        <p:spPr>
          <a:xfrm>
            <a:off x="2054268" y="4384110"/>
            <a:ext cx="8179496" cy="5686816"/>
          </a:xfrm>
          <a:custGeom>
            <a:avLst/>
            <a:gdLst>
              <a:gd name="connsiteX0" fmla="*/ 5411244 w 8179496"/>
              <a:gd name="connsiteY0" fmla="*/ 4308953 h 5686816"/>
              <a:gd name="connsiteX1" fmla="*/ 1954061 w 8179496"/>
              <a:gd name="connsiteY1" fmla="*/ 5686816 h 5686816"/>
              <a:gd name="connsiteX2" fmla="*/ 1340285 w 8179496"/>
              <a:gd name="connsiteY2" fmla="*/ 4947780 h 5686816"/>
              <a:gd name="connsiteX3" fmla="*/ 50105 w 8179496"/>
              <a:gd name="connsiteY3" fmla="*/ 5323561 h 5686816"/>
              <a:gd name="connsiteX4" fmla="*/ 0 w 8179496"/>
              <a:gd name="connsiteY4" fmla="*/ 4772416 h 5686816"/>
              <a:gd name="connsiteX5" fmla="*/ 2079321 w 8179496"/>
              <a:gd name="connsiteY5" fmla="*/ 3883068 h 5686816"/>
              <a:gd name="connsiteX6" fmla="*/ 2793305 w 8179496"/>
              <a:gd name="connsiteY6" fmla="*/ 3306871 h 5686816"/>
              <a:gd name="connsiteX7" fmla="*/ 3269294 w 8179496"/>
              <a:gd name="connsiteY7" fmla="*/ 2467627 h 5686816"/>
              <a:gd name="connsiteX8" fmla="*/ 2079321 w 8179496"/>
              <a:gd name="connsiteY8" fmla="*/ 2492679 h 5686816"/>
              <a:gd name="connsiteX9" fmla="*/ 2204581 w 8179496"/>
              <a:gd name="connsiteY9" fmla="*/ 2016690 h 5686816"/>
              <a:gd name="connsiteX10" fmla="*/ 2492680 w 8179496"/>
              <a:gd name="connsiteY10" fmla="*/ 1540701 h 5686816"/>
              <a:gd name="connsiteX11" fmla="*/ 3144033 w 8179496"/>
              <a:gd name="connsiteY11" fmla="*/ 1540701 h 5686816"/>
              <a:gd name="connsiteX12" fmla="*/ 3444658 w 8179496"/>
              <a:gd name="connsiteY12" fmla="*/ 914400 h 5686816"/>
              <a:gd name="connsiteX13" fmla="*/ 2292264 w 8179496"/>
              <a:gd name="connsiteY13" fmla="*/ 676405 h 5686816"/>
              <a:gd name="connsiteX14" fmla="*/ 1327759 w 8179496"/>
              <a:gd name="connsiteY14" fmla="*/ 739035 h 5686816"/>
              <a:gd name="connsiteX15" fmla="*/ 1215025 w 8179496"/>
              <a:gd name="connsiteY15" fmla="*/ 400832 h 5686816"/>
              <a:gd name="connsiteX16" fmla="*/ 1465546 w 8179496"/>
              <a:gd name="connsiteY16" fmla="*/ 338202 h 5686816"/>
              <a:gd name="connsiteX17" fmla="*/ 1791222 w 8179496"/>
              <a:gd name="connsiteY17" fmla="*/ 413358 h 5686816"/>
              <a:gd name="connsiteX18" fmla="*/ 2254685 w 8179496"/>
              <a:gd name="connsiteY18" fmla="*/ 363254 h 5686816"/>
              <a:gd name="connsiteX19" fmla="*/ 2580362 w 8179496"/>
              <a:gd name="connsiteY19" fmla="*/ 87682 h 5686816"/>
              <a:gd name="connsiteX20" fmla="*/ 6964472 w 8179496"/>
              <a:gd name="connsiteY20" fmla="*/ 0 h 5686816"/>
              <a:gd name="connsiteX21" fmla="*/ 7014576 w 8179496"/>
              <a:gd name="connsiteY21" fmla="*/ 137786 h 5686816"/>
              <a:gd name="connsiteX22" fmla="*/ 6601217 w 8179496"/>
              <a:gd name="connsiteY22" fmla="*/ 501041 h 5686816"/>
              <a:gd name="connsiteX23" fmla="*/ 6576165 w 8179496"/>
              <a:gd name="connsiteY23" fmla="*/ 789139 h 5686816"/>
              <a:gd name="connsiteX24" fmla="*/ 6926894 w 8179496"/>
              <a:gd name="connsiteY24" fmla="*/ 1352811 h 5686816"/>
              <a:gd name="connsiteX25" fmla="*/ 8179496 w 8179496"/>
              <a:gd name="connsiteY25" fmla="*/ 2254685 h 5686816"/>
              <a:gd name="connsiteX26" fmla="*/ 6713951 w 8179496"/>
              <a:gd name="connsiteY26" fmla="*/ 2379945 h 5686816"/>
              <a:gd name="connsiteX27" fmla="*/ 6137754 w 8179496"/>
              <a:gd name="connsiteY27" fmla="*/ 2705622 h 5686816"/>
              <a:gd name="connsiteX28" fmla="*/ 5824603 w 8179496"/>
              <a:gd name="connsiteY28" fmla="*/ 3056350 h 5686816"/>
              <a:gd name="connsiteX29" fmla="*/ 5636713 w 8179496"/>
              <a:gd name="connsiteY29" fmla="*/ 3482235 h 5686816"/>
              <a:gd name="connsiteX30" fmla="*/ 5411244 w 8179496"/>
              <a:gd name="connsiteY30" fmla="*/ 4308953 h 568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79496" h="5686816">
                <a:moveTo>
                  <a:pt x="5411244" y="4308953"/>
                </a:moveTo>
                <a:lnTo>
                  <a:pt x="1954061" y="5686816"/>
                </a:lnTo>
                <a:lnTo>
                  <a:pt x="1340285" y="4947780"/>
                </a:lnTo>
                <a:lnTo>
                  <a:pt x="50105" y="5323561"/>
                </a:lnTo>
                <a:lnTo>
                  <a:pt x="0" y="4772416"/>
                </a:lnTo>
                <a:lnTo>
                  <a:pt x="2079321" y="3883068"/>
                </a:lnTo>
                <a:lnTo>
                  <a:pt x="2793305" y="3306871"/>
                </a:lnTo>
                <a:lnTo>
                  <a:pt x="3269294" y="2467627"/>
                </a:lnTo>
                <a:lnTo>
                  <a:pt x="2079321" y="2492679"/>
                </a:lnTo>
                <a:lnTo>
                  <a:pt x="2204581" y="2016690"/>
                </a:lnTo>
                <a:lnTo>
                  <a:pt x="2492680" y="1540701"/>
                </a:lnTo>
                <a:lnTo>
                  <a:pt x="3144033" y="1540701"/>
                </a:lnTo>
                <a:lnTo>
                  <a:pt x="3444658" y="914400"/>
                </a:lnTo>
                <a:lnTo>
                  <a:pt x="2292264" y="676405"/>
                </a:lnTo>
                <a:lnTo>
                  <a:pt x="1327759" y="739035"/>
                </a:lnTo>
                <a:lnTo>
                  <a:pt x="1215025" y="400832"/>
                </a:lnTo>
                <a:lnTo>
                  <a:pt x="1465546" y="338202"/>
                </a:lnTo>
                <a:lnTo>
                  <a:pt x="1791222" y="413358"/>
                </a:lnTo>
                <a:lnTo>
                  <a:pt x="2254685" y="363254"/>
                </a:lnTo>
                <a:lnTo>
                  <a:pt x="2580362" y="87682"/>
                </a:lnTo>
                <a:lnTo>
                  <a:pt x="6964472" y="0"/>
                </a:lnTo>
                <a:lnTo>
                  <a:pt x="7014576" y="137786"/>
                </a:lnTo>
                <a:lnTo>
                  <a:pt x="6601217" y="501041"/>
                </a:lnTo>
                <a:lnTo>
                  <a:pt x="6576165" y="789139"/>
                </a:lnTo>
                <a:lnTo>
                  <a:pt x="6926894" y="1352811"/>
                </a:lnTo>
                <a:lnTo>
                  <a:pt x="8179496" y="2254685"/>
                </a:lnTo>
                <a:lnTo>
                  <a:pt x="6713951" y="2379945"/>
                </a:lnTo>
                <a:lnTo>
                  <a:pt x="6137754" y="2705622"/>
                </a:lnTo>
                <a:lnTo>
                  <a:pt x="5824603" y="3056350"/>
                </a:lnTo>
                <a:lnTo>
                  <a:pt x="5636713" y="3482235"/>
                </a:lnTo>
                <a:lnTo>
                  <a:pt x="5411244" y="4308953"/>
                </a:ln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7"/>
          <p:cNvSpPr/>
          <p:nvPr/>
        </p:nvSpPr>
        <p:spPr>
          <a:xfrm>
            <a:off x="7528142" y="6851737"/>
            <a:ext cx="7177414" cy="3682652"/>
          </a:xfrm>
          <a:custGeom>
            <a:avLst/>
            <a:gdLst>
              <a:gd name="connsiteX0" fmla="*/ 2818357 w 7177414"/>
              <a:gd name="connsiteY0" fmla="*/ 0 h 3682652"/>
              <a:gd name="connsiteX1" fmla="*/ 2116899 w 7177414"/>
              <a:gd name="connsiteY1" fmla="*/ 25052 h 3682652"/>
              <a:gd name="connsiteX2" fmla="*/ 1227551 w 7177414"/>
              <a:gd name="connsiteY2" fmla="*/ 212942 h 3682652"/>
              <a:gd name="connsiteX3" fmla="*/ 914400 w 7177414"/>
              <a:gd name="connsiteY3" fmla="*/ 475989 h 3682652"/>
              <a:gd name="connsiteX4" fmla="*/ 588724 w 7177414"/>
              <a:gd name="connsiteY4" fmla="*/ 864296 h 3682652"/>
              <a:gd name="connsiteX5" fmla="*/ 200417 w 7177414"/>
              <a:gd name="connsiteY5" fmla="*/ 2617940 h 3682652"/>
              <a:gd name="connsiteX6" fmla="*/ 0 w 7177414"/>
              <a:gd name="connsiteY6" fmla="*/ 3657600 h 3682652"/>
              <a:gd name="connsiteX7" fmla="*/ 7177414 w 7177414"/>
              <a:gd name="connsiteY7" fmla="*/ 3682652 h 3682652"/>
              <a:gd name="connsiteX8" fmla="*/ 7177414 w 7177414"/>
              <a:gd name="connsiteY8" fmla="*/ 3269293 h 3682652"/>
              <a:gd name="connsiteX9" fmla="*/ 2818357 w 7177414"/>
              <a:gd name="connsiteY9" fmla="*/ 0 h 3682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77414" h="3682652">
                <a:moveTo>
                  <a:pt x="2818357" y="0"/>
                </a:moveTo>
                <a:lnTo>
                  <a:pt x="2116899" y="25052"/>
                </a:lnTo>
                <a:lnTo>
                  <a:pt x="1227551" y="212942"/>
                </a:lnTo>
                <a:lnTo>
                  <a:pt x="914400" y="475989"/>
                </a:lnTo>
                <a:lnTo>
                  <a:pt x="588724" y="864296"/>
                </a:lnTo>
                <a:lnTo>
                  <a:pt x="200417" y="2617940"/>
                </a:lnTo>
                <a:lnTo>
                  <a:pt x="0" y="3657600"/>
                </a:lnTo>
                <a:lnTo>
                  <a:pt x="7177414" y="3682652"/>
                </a:lnTo>
                <a:lnTo>
                  <a:pt x="7177414" y="3269293"/>
                </a:lnTo>
                <a:lnTo>
                  <a:pt x="2818357" y="0"/>
                </a:ln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TextBox 8"/>
          <p:cNvSpPr txBox="1"/>
          <p:nvPr/>
        </p:nvSpPr>
        <p:spPr>
          <a:xfrm>
            <a:off x="5471443" y="5273675"/>
            <a:ext cx="3240360" cy="1200329"/>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红日游客接待中心以及酒店</a:t>
            </a:r>
            <a:endParaRPr lang="zh-CN" altLang="en-US" sz="3600" b="1" dirty="0">
              <a:solidFill>
                <a:srgbClr val="FFFF00"/>
              </a:solidFill>
              <a:latin typeface="微软雅黑" pitchFamily="34" charset="-122"/>
              <a:ea typeface="微软雅黑" pitchFamily="34" charset="-122"/>
            </a:endParaRPr>
          </a:p>
        </p:txBody>
      </p:sp>
    </p:spTree>
    <p:extLst>
      <p:ext uri="{BB962C8B-B14F-4D97-AF65-F5344CB8AC3E}">
        <p14:creationId xmlns:p14="http://schemas.microsoft.com/office/powerpoint/2010/main" xmlns="" val="23897162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F:\2024年项目\金寨航拍\1\汤加汇\新农村\DJI_0595.JPG"/>
          <p:cNvPicPr>
            <a:picLocks noChangeAspect="1" noChangeArrowheads="1"/>
          </p:cNvPicPr>
          <p:nvPr/>
        </p:nvPicPr>
        <p:blipFill>
          <a:blip r:embed="rId3" cstate="print"/>
          <a:srcRect t="20924" r="20948" b="11902"/>
          <a:stretch>
            <a:fillRect/>
          </a:stretch>
        </p:blipFill>
        <p:spPr bwMode="auto">
          <a:xfrm>
            <a:off x="142851" y="3438830"/>
            <a:ext cx="14617624" cy="6986868"/>
          </a:xfrm>
          <a:prstGeom prst="rect">
            <a:avLst/>
          </a:prstGeom>
          <a:noFill/>
        </p:spPr>
      </p:pic>
      <p:pic>
        <p:nvPicPr>
          <p:cNvPr id="405508" name="Picture 4"/>
          <p:cNvPicPr>
            <a:picLocks noChangeAspect="1" noChangeArrowheads="1"/>
          </p:cNvPicPr>
          <p:nvPr/>
        </p:nvPicPr>
        <p:blipFill>
          <a:blip r:embed="rId4" cstate="print"/>
          <a:srcRect/>
          <a:stretch>
            <a:fillRect/>
          </a:stretch>
        </p:blipFill>
        <p:spPr bwMode="auto">
          <a:xfrm>
            <a:off x="6128845" y="161330"/>
            <a:ext cx="4599182" cy="3192562"/>
          </a:xfrm>
          <a:prstGeom prst="rect">
            <a:avLst/>
          </a:prstGeom>
          <a:noFill/>
          <a:ln w="9525">
            <a:noFill/>
            <a:miter lim="800000"/>
            <a:headEnd/>
            <a:tailEnd/>
          </a:ln>
        </p:spPr>
      </p:pic>
      <p:pic>
        <p:nvPicPr>
          <p:cNvPr id="405509" name="Picture 5"/>
          <p:cNvPicPr>
            <a:picLocks noChangeAspect="1" noChangeArrowheads="1"/>
          </p:cNvPicPr>
          <p:nvPr/>
        </p:nvPicPr>
        <p:blipFill>
          <a:blip r:embed="rId5" cstate="print"/>
          <a:srcRect b="5336"/>
          <a:stretch>
            <a:fillRect/>
          </a:stretch>
        </p:blipFill>
        <p:spPr bwMode="auto">
          <a:xfrm>
            <a:off x="1304309" y="161330"/>
            <a:ext cx="4746914" cy="3168530"/>
          </a:xfrm>
          <a:prstGeom prst="rect">
            <a:avLst/>
          </a:prstGeom>
          <a:noFill/>
          <a:ln w="9525">
            <a:noFill/>
            <a:miter lim="800000"/>
            <a:headEnd/>
            <a:tailEnd/>
          </a:ln>
        </p:spPr>
      </p:pic>
      <p:sp>
        <p:nvSpPr>
          <p:cNvPr id="5" name="矩形 4"/>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rPr>
              <a:t>4.1</a:t>
            </a:r>
            <a:endParaRPr lang="en-US" altLang="zh-CN" sz="3200" b="1" dirty="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endParaRPr>
          </a:p>
        </p:txBody>
      </p:sp>
      <p:sp>
        <p:nvSpPr>
          <p:cNvPr id="6" name="TextBox 5"/>
          <p:cNvSpPr txBox="1"/>
          <p:nvPr/>
        </p:nvSpPr>
        <p:spPr>
          <a:xfrm>
            <a:off x="286867" y="3545706"/>
            <a:ext cx="5256584" cy="461665"/>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商业用地，规划为精品民宿</a:t>
            </a:r>
            <a:endParaRPr lang="zh-CN" altLang="en-US" sz="2400" b="1" dirty="0">
              <a:solidFill>
                <a:srgbClr val="FF0000"/>
              </a:solidFill>
              <a:latin typeface="微软雅黑" pitchFamily="34" charset="-122"/>
              <a:ea typeface="微软雅黑" pitchFamily="34" charset="-122"/>
            </a:endParaRPr>
          </a:p>
        </p:txBody>
      </p:sp>
      <p:sp>
        <p:nvSpPr>
          <p:cNvPr id="8" name="任意多边形 7"/>
          <p:cNvSpPr/>
          <p:nvPr/>
        </p:nvSpPr>
        <p:spPr>
          <a:xfrm>
            <a:off x="4409162" y="6413326"/>
            <a:ext cx="8104339" cy="1778696"/>
          </a:xfrm>
          <a:custGeom>
            <a:avLst/>
            <a:gdLst>
              <a:gd name="connsiteX0" fmla="*/ 0 w 8104339"/>
              <a:gd name="connsiteY0" fmla="*/ 651353 h 1778696"/>
              <a:gd name="connsiteX1" fmla="*/ 1766170 w 8104339"/>
              <a:gd name="connsiteY1" fmla="*/ 375781 h 1778696"/>
              <a:gd name="connsiteX2" fmla="*/ 2041742 w 8104339"/>
              <a:gd name="connsiteY2" fmla="*/ 325677 h 1778696"/>
              <a:gd name="connsiteX3" fmla="*/ 2066794 w 8104339"/>
              <a:gd name="connsiteY3" fmla="*/ 0 h 1778696"/>
              <a:gd name="connsiteX4" fmla="*/ 2592887 w 8104339"/>
              <a:gd name="connsiteY4" fmla="*/ 0 h 1778696"/>
              <a:gd name="connsiteX5" fmla="*/ 3695178 w 8104339"/>
              <a:gd name="connsiteY5" fmla="*/ 125260 h 1778696"/>
              <a:gd name="connsiteX6" fmla="*/ 6726476 w 8104339"/>
              <a:gd name="connsiteY6" fmla="*/ 576197 h 1778696"/>
              <a:gd name="connsiteX7" fmla="*/ 7640876 w 8104339"/>
              <a:gd name="connsiteY7" fmla="*/ 864296 h 1778696"/>
              <a:gd name="connsiteX8" fmla="*/ 8066761 w 8104339"/>
              <a:gd name="connsiteY8" fmla="*/ 1227551 h 1778696"/>
              <a:gd name="connsiteX9" fmla="*/ 8104339 w 8104339"/>
              <a:gd name="connsiteY9" fmla="*/ 1377863 h 1778696"/>
              <a:gd name="connsiteX10" fmla="*/ 12526 w 8104339"/>
              <a:gd name="connsiteY10" fmla="*/ 1778696 h 1778696"/>
              <a:gd name="connsiteX11" fmla="*/ 0 w 8104339"/>
              <a:gd name="connsiteY11" fmla="*/ 651353 h 1778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104339" h="1778696">
                <a:moveTo>
                  <a:pt x="0" y="651353"/>
                </a:moveTo>
                <a:lnTo>
                  <a:pt x="1766170" y="375781"/>
                </a:lnTo>
                <a:lnTo>
                  <a:pt x="2041742" y="325677"/>
                </a:lnTo>
                <a:lnTo>
                  <a:pt x="2066794" y="0"/>
                </a:lnTo>
                <a:lnTo>
                  <a:pt x="2592887" y="0"/>
                </a:lnTo>
                <a:lnTo>
                  <a:pt x="3695178" y="125260"/>
                </a:lnTo>
                <a:lnTo>
                  <a:pt x="6726476" y="576197"/>
                </a:lnTo>
                <a:lnTo>
                  <a:pt x="7640876" y="864296"/>
                </a:lnTo>
                <a:lnTo>
                  <a:pt x="8066761" y="1227551"/>
                </a:lnTo>
                <a:lnTo>
                  <a:pt x="8104339" y="1377863"/>
                </a:lnTo>
                <a:lnTo>
                  <a:pt x="12526" y="1778696"/>
                </a:lnTo>
                <a:lnTo>
                  <a:pt x="0" y="651353"/>
                </a:ln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任意多边形 8"/>
          <p:cNvSpPr/>
          <p:nvPr/>
        </p:nvSpPr>
        <p:spPr>
          <a:xfrm>
            <a:off x="9494729" y="5999967"/>
            <a:ext cx="5273457" cy="1878904"/>
          </a:xfrm>
          <a:custGeom>
            <a:avLst/>
            <a:gdLst>
              <a:gd name="connsiteX0" fmla="*/ 413359 w 5273457"/>
              <a:gd name="connsiteY0" fmla="*/ 588723 h 1878904"/>
              <a:gd name="connsiteX1" fmla="*/ 2079320 w 5273457"/>
              <a:gd name="connsiteY1" fmla="*/ 851770 h 1878904"/>
              <a:gd name="connsiteX2" fmla="*/ 3043824 w 5273457"/>
              <a:gd name="connsiteY2" fmla="*/ 1265129 h 1878904"/>
              <a:gd name="connsiteX3" fmla="*/ 3432131 w 5273457"/>
              <a:gd name="connsiteY3" fmla="*/ 1816274 h 1878904"/>
              <a:gd name="connsiteX4" fmla="*/ 3544866 w 5273457"/>
              <a:gd name="connsiteY4" fmla="*/ 1878904 h 1878904"/>
              <a:gd name="connsiteX5" fmla="*/ 5273457 w 5273457"/>
              <a:gd name="connsiteY5" fmla="*/ 1791222 h 1878904"/>
              <a:gd name="connsiteX6" fmla="*/ 5210827 w 5273457"/>
              <a:gd name="connsiteY6" fmla="*/ 676406 h 1878904"/>
              <a:gd name="connsiteX7" fmla="*/ 3594970 w 5273457"/>
              <a:gd name="connsiteY7" fmla="*/ 175365 h 1878904"/>
              <a:gd name="connsiteX8" fmla="*/ 2868460 w 5273457"/>
              <a:gd name="connsiteY8" fmla="*/ 250521 h 1878904"/>
              <a:gd name="connsiteX9" fmla="*/ 3106455 w 5273457"/>
              <a:gd name="connsiteY9" fmla="*/ 663880 h 1878904"/>
              <a:gd name="connsiteX10" fmla="*/ 2417523 w 5273457"/>
              <a:gd name="connsiteY10" fmla="*/ 501041 h 1878904"/>
              <a:gd name="connsiteX11" fmla="*/ 1114816 w 5273457"/>
              <a:gd name="connsiteY11" fmla="*/ 225469 h 1878904"/>
              <a:gd name="connsiteX12" fmla="*/ 375781 w 5273457"/>
              <a:gd name="connsiteY12" fmla="*/ 37578 h 1878904"/>
              <a:gd name="connsiteX13" fmla="*/ 137786 w 5273457"/>
              <a:gd name="connsiteY13" fmla="*/ 0 h 1878904"/>
              <a:gd name="connsiteX14" fmla="*/ 0 w 5273457"/>
              <a:gd name="connsiteY14" fmla="*/ 75156 h 1878904"/>
              <a:gd name="connsiteX15" fmla="*/ 363255 w 5273457"/>
              <a:gd name="connsiteY15" fmla="*/ 338203 h 1878904"/>
              <a:gd name="connsiteX16" fmla="*/ 413359 w 5273457"/>
              <a:gd name="connsiteY16" fmla="*/ 588723 h 187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73457" h="1878904">
                <a:moveTo>
                  <a:pt x="413359" y="588723"/>
                </a:moveTo>
                <a:lnTo>
                  <a:pt x="2079320" y="851770"/>
                </a:lnTo>
                <a:lnTo>
                  <a:pt x="3043824" y="1265129"/>
                </a:lnTo>
                <a:lnTo>
                  <a:pt x="3432131" y="1816274"/>
                </a:lnTo>
                <a:lnTo>
                  <a:pt x="3544866" y="1878904"/>
                </a:lnTo>
                <a:lnTo>
                  <a:pt x="5273457" y="1791222"/>
                </a:lnTo>
                <a:lnTo>
                  <a:pt x="5210827" y="676406"/>
                </a:lnTo>
                <a:lnTo>
                  <a:pt x="3594970" y="175365"/>
                </a:lnTo>
                <a:lnTo>
                  <a:pt x="2868460" y="250521"/>
                </a:lnTo>
                <a:lnTo>
                  <a:pt x="3106455" y="663880"/>
                </a:lnTo>
                <a:lnTo>
                  <a:pt x="2417523" y="501041"/>
                </a:lnTo>
                <a:lnTo>
                  <a:pt x="1114816" y="225469"/>
                </a:lnTo>
                <a:lnTo>
                  <a:pt x="375781" y="37578"/>
                </a:lnTo>
                <a:lnTo>
                  <a:pt x="137786" y="0"/>
                </a:lnTo>
                <a:lnTo>
                  <a:pt x="0" y="75156"/>
                </a:lnTo>
                <a:lnTo>
                  <a:pt x="363255" y="338203"/>
                </a:lnTo>
                <a:lnTo>
                  <a:pt x="413359" y="588723"/>
                </a:ln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xmlns="" val="4031956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6530" name="Picture 2" descr="F:\2024年项目\金寨航拍\1\汤加汇\00安置点.JPG"/>
          <p:cNvPicPr>
            <a:picLocks noChangeAspect="1" noChangeArrowheads="1"/>
          </p:cNvPicPr>
          <p:nvPr/>
        </p:nvPicPr>
        <p:blipFill>
          <a:blip r:embed="rId3" cstate="print"/>
          <a:srcRect t="6285" r="55133" b="52995"/>
          <a:stretch>
            <a:fillRect/>
          </a:stretch>
        </p:blipFill>
        <p:spPr bwMode="auto">
          <a:xfrm>
            <a:off x="502891" y="3362116"/>
            <a:ext cx="14041438" cy="7168366"/>
          </a:xfrm>
          <a:prstGeom prst="rect">
            <a:avLst/>
          </a:prstGeom>
          <a:noFill/>
        </p:spPr>
      </p:pic>
      <p:sp>
        <p:nvSpPr>
          <p:cNvPr id="16" name="TextBox 15"/>
          <p:cNvSpPr txBox="1"/>
          <p:nvPr/>
        </p:nvSpPr>
        <p:spPr>
          <a:xfrm>
            <a:off x="503238" y="3329682"/>
            <a:ext cx="5256584" cy="461665"/>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商业服务用地</a:t>
            </a:r>
            <a:endParaRPr lang="zh-CN" altLang="en-US" sz="2400" b="1" dirty="0">
              <a:solidFill>
                <a:srgbClr val="FF0000"/>
              </a:solidFill>
              <a:latin typeface="微软雅黑" pitchFamily="34" charset="-122"/>
              <a:ea typeface="微软雅黑" pitchFamily="34" charset="-122"/>
            </a:endParaRPr>
          </a:p>
        </p:txBody>
      </p:sp>
      <p:pic>
        <p:nvPicPr>
          <p:cNvPr id="406531" name="Picture 3"/>
          <p:cNvPicPr>
            <a:picLocks noChangeAspect="1" noChangeArrowheads="1"/>
          </p:cNvPicPr>
          <p:nvPr/>
        </p:nvPicPr>
        <p:blipFill>
          <a:blip r:embed="rId4" cstate="print"/>
          <a:srcRect l="4596" r="21562" b="15473"/>
          <a:stretch>
            <a:fillRect/>
          </a:stretch>
        </p:blipFill>
        <p:spPr bwMode="auto">
          <a:xfrm>
            <a:off x="5265163" y="161330"/>
            <a:ext cx="2899870" cy="3168352"/>
          </a:xfrm>
          <a:prstGeom prst="rect">
            <a:avLst/>
          </a:prstGeom>
          <a:noFill/>
          <a:ln w="9525">
            <a:noFill/>
            <a:miter lim="800000"/>
            <a:headEnd/>
            <a:tailEnd/>
          </a:ln>
        </p:spPr>
      </p:pic>
      <p:pic>
        <p:nvPicPr>
          <p:cNvPr id="406532" name="Picture 4"/>
          <p:cNvPicPr>
            <a:picLocks noChangeAspect="1" noChangeArrowheads="1"/>
          </p:cNvPicPr>
          <p:nvPr/>
        </p:nvPicPr>
        <p:blipFill>
          <a:blip r:embed="rId5" cstate="print"/>
          <a:srcRect/>
          <a:stretch>
            <a:fillRect/>
          </a:stretch>
        </p:blipFill>
        <p:spPr bwMode="auto">
          <a:xfrm>
            <a:off x="2519116" y="161330"/>
            <a:ext cx="2664295" cy="3166174"/>
          </a:xfrm>
          <a:prstGeom prst="rect">
            <a:avLst/>
          </a:prstGeom>
          <a:noFill/>
          <a:ln w="9525">
            <a:noFill/>
            <a:miter lim="800000"/>
            <a:headEnd/>
            <a:tailEnd/>
          </a:ln>
        </p:spPr>
      </p:pic>
      <p:sp>
        <p:nvSpPr>
          <p:cNvPr id="9" name="任意多边形 8"/>
          <p:cNvSpPr/>
          <p:nvPr/>
        </p:nvSpPr>
        <p:spPr>
          <a:xfrm>
            <a:off x="2492679" y="4359058"/>
            <a:ext cx="2379946" cy="1628383"/>
          </a:xfrm>
          <a:custGeom>
            <a:avLst/>
            <a:gdLst>
              <a:gd name="connsiteX0" fmla="*/ 0 w 2379946"/>
              <a:gd name="connsiteY0" fmla="*/ 1628383 h 1628383"/>
              <a:gd name="connsiteX1" fmla="*/ 1440494 w 2379946"/>
              <a:gd name="connsiteY1" fmla="*/ 1528175 h 1628383"/>
              <a:gd name="connsiteX2" fmla="*/ 2179529 w 2379946"/>
              <a:gd name="connsiteY2" fmla="*/ 739035 h 1628383"/>
              <a:gd name="connsiteX3" fmla="*/ 2379946 w 2379946"/>
              <a:gd name="connsiteY3" fmla="*/ 0 h 1628383"/>
              <a:gd name="connsiteX4" fmla="*/ 1227551 w 2379946"/>
              <a:gd name="connsiteY4" fmla="*/ 150312 h 1628383"/>
              <a:gd name="connsiteX5" fmla="*/ 851770 w 2379946"/>
              <a:gd name="connsiteY5" fmla="*/ 926926 h 1628383"/>
              <a:gd name="connsiteX6" fmla="*/ 613776 w 2379946"/>
              <a:gd name="connsiteY6" fmla="*/ 1177446 h 1628383"/>
              <a:gd name="connsiteX7" fmla="*/ 212943 w 2379946"/>
              <a:gd name="connsiteY7" fmla="*/ 1503123 h 1628383"/>
              <a:gd name="connsiteX8" fmla="*/ 0 w 2379946"/>
              <a:gd name="connsiteY8" fmla="*/ 1628383 h 162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9946" h="1628383">
                <a:moveTo>
                  <a:pt x="0" y="1628383"/>
                </a:moveTo>
                <a:lnTo>
                  <a:pt x="1440494" y="1528175"/>
                </a:lnTo>
                <a:lnTo>
                  <a:pt x="2179529" y="739035"/>
                </a:lnTo>
                <a:lnTo>
                  <a:pt x="2379946" y="0"/>
                </a:lnTo>
                <a:lnTo>
                  <a:pt x="1227551" y="150312"/>
                </a:lnTo>
                <a:lnTo>
                  <a:pt x="851770" y="926926"/>
                </a:lnTo>
                <a:lnTo>
                  <a:pt x="613776" y="1177446"/>
                </a:lnTo>
                <a:lnTo>
                  <a:pt x="212943" y="1503123"/>
                </a:lnTo>
                <a:lnTo>
                  <a:pt x="0" y="1628383"/>
                </a:ln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367626" y="253013"/>
            <a:ext cx="855345" cy="700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US" altLang="zh-CN" sz="3200" b="1" dirty="0" smtClean="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rPr>
              <a:t>4.1</a:t>
            </a:r>
            <a:endParaRPr lang="en-US" altLang="zh-CN" sz="3200" b="1" dirty="0">
              <a:solidFill>
                <a:schemeClr val="bg1"/>
              </a:solidFill>
              <a:effectLst>
                <a:outerShdw blurRad="50800" dist="50800" dir="5400000" algn="ctr" rotWithShape="0">
                  <a:srgbClr val="FF0000"/>
                </a:outerShdw>
              </a:effectLst>
              <a:latin typeface="微软雅黑" panose="020B0503020204020204" charset="-122"/>
              <a:ea typeface="微软雅黑" panose="020B0503020204020204" charset="-122"/>
            </a:endParaRPr>
          </a:p>
        </p:txBody>
      </p:sp>
    </p:spTree>
    <p:extLst>
      <p:ext uri="{BB962C8B-B14F-4D97-AF65-F5344CB8AC3E}">
        <p14:creationId xmlns:p14="http://schemas.microsoft.com/office/powerpoint/2010/main" xmlns="" val="23897162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6770" name="Picture 2"/>
          <p:cNvPicPr>
            <a:picLocks noChangeAspect="1" noChangeArrowheads="1"/>
          </p:cNvPicPr>
          <p:nvPr/>
        </p:nvPicPr>
        <p:blipFill>
          <a:blip r:embed="rId3" cstate="print"/>
          <a:srcRect/>
          <a:stretch>
            <a:fillRect/>
          </a:stretch>
        </p:blipFill>
        <p:spPr bwMode="auto">
          <a:xfrm>
            <a:off x="10223387" y="305346"/>
            <a:ext cx="4895963" cy="2756893"/>
          </a:xfrm>
          <a:prstGeom prst="rect">
            <a:avLst/>
          </a:prstGeom>
          <a:noFill/>
          <a:ln w="9525">
            <a:noFill/>
            <a:miter lim="800000"/>
            <a:headEnd/>
            <a:tailEnd/>
          </a:ln>
        </p:spPr>
      </p:pic>
      <p:pic>
        <p:nvPicPr>
          <p:cNvPr id="416771" name="Picture 3"/>
          <p:cNvPicPr>
            <a:picLocks noChangeAspect="1" noChangeArrowheads="1"/>
          </p:cNvPicPr>
          <p:nvPr/>
        </p:nvPicPr>
        <p:blipFill>
          <a:blip r:embed="rId4" cstate="print"/>
          <a:srcRect/>
          <a:stretch>
            <a:fillRect/>
          </a:stretch>
        </p:blipFill>
        <p:spPr bwMode="auto">
          <a:xfrm>
            <a:off x="5883353" y="305346"/>
            <a:ext cx="4244970" cy="2736304"/>
          </a:xfrm>
          <a:prstGeom prst="rect">
            <a:avLst/>
          </a:prstGeom>
          <a:noFill/>
          <a:ln w="9525">
            <a:noFill/>
            <a:miter lim="800000"/>
            <a:headEnd/>
            <a:tailEnd/>
          </a:ln>
        </p:spPr>
      </p:pic>
      <p:pic>
        <p:nvPicPr>
          <p:cNvPr id="404482" name="Picture 2" descr="F:\2024年项目\金寨航拍\1\汤加汇\新农村\DJI_0595.JPG"/>
          <p:cNvPicPr>
            <a:picLocks noChangeAspect="1" noChangeArrowheads="1"/>
          </p:cNvPicPr>
          <p:nvPr/>
        </p:nvPicPr>
        <p:blipFill>
          <a:blip r:embed="rId5" cstate="print"/>
          <a:srcRect t="11944"/>
          <a:stretch>
            <a:fillRect/>
          </a:stretch>
        </p:blipFill>
        <p:spPr bwMode="auto">
          <a:xfrm>
            <a:off x="0" y="3113658"/>
            <a:ext cx="15119350" cy="7488832"/>
          </a:xfrm>
          <a:prstGeom prst="rect">
            <a:avLst/>
          </a:prstGeom>
          <a:noFill/>
        </p:spPr>
      </p:pic>
      <p:sp>
        <p:nvSpPr>
          <p:cNvPr id="3" name="TextBox 2"/>
          <p:cNvSpPr txBox="1"/>
          <p:nvPr/>
        </p:nvSpPr>
        <p:spPr>
          <a:xfrm>
            <a:off x="0" y="3113658"/>
            <a:ext cx="3384376" cy="1569660"/>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商业用地</a:t>
            </a:r>
            <a:r>
              <a:rPr lang="en-US" altLang="zh-CN" sz="2400" b="1" dirty="0" smtClean="0">
                <a:solidFill>
                  <a:srgbClr val="FF0000"/>
                </a:solidFill>
                <a:latin typeface="微软雅黑" pitchFamily="34" charset="-122"/>
                <a:ea typeface="微软雅黑" pitchFamily="34" charset="-122"/>
              </a:rPr>
              <a:t>3.31</a:t>
            </a:r>
            <a:r>
              <a:rPr lang="zh-CN" altLang="en-US" sz="2400" b="1" dirty="0" smtClean="0">
                <a:solidFill>
                  <a:srgbClr val="FF0000"/>
                </a:solidFill>
                <a:latin typeface="微软雅黑" pitchFamily="34" charset="-122"/>
                <a:ea typeface="微软雅黑" pitchFamily="34" charset="-122"/>
              </a:rPr>
              <a:t>公顷，广场用地</a:t>
            </a:r>
            <a:r>
              <a:rPr lang="en-US" altLang="zh-CN" sz="2400" b="1" dirty="0" smtClean="0">
                <a:solidFill>
                  <a:srgbClr val="FF0000"/>
                </a:solidFill>
                <a:latin typeface="微软雅黑" pitchFamily="34" charset="-122"/>
                <a:ea typeface="微软雅黑" pitchFamily="34" charset="-122"/>
              </a:rPr>
              <a:t>0.18</a:t>
            </a:r>
            <a:r>
              <a:rPr lang="zh-CN" altLang="en-US" sz="2400" b="1" dirty="0" smtClean="0">
                <a:solidFill>
                  <a:srgbClr val="FF0000"/>
                </a:solidFill>
                <a:latin typeface="微软雅黑" pitchFamily="34" charset="-122"/>
                <a:ea typeface="微软雅黑" pitchFamily="34" charset="-122"/>
              </a:rPr>
              <a:t>公顷，规划建设为康养中心（敬老院）以及安置点广场</a:t>
            </a:r>
            <a:endParaRPr lang="zh-CN" altLang="en-US" sz="2400" b="1" dirty="0">
              <a:solidFill>
                <a:srgbClr val="FF0000"/>
              </a:solidFill>
              <a:latin typeface="微软雅黑" pitchFamily="34" charset="-122"/>
              <a:ea typeface="微软雅黑" pitchFamily="34" charset="-122"/>
            </a:endParaRPr>
          </a:p>
        </p:txBody>
      </p:sp>
      <p:pic>
        <p:nvPicPr>
          <p:cNvPr id="416772" name="Picture 4"/>
          <p:cNvPicPr>
            <a:picLocks noChangeAspect="1" noChangeArrowheads="1"/>
          </p:cNvPicPr>
          <p:nvPr/>
        </p:nvPicPr>
        <p:blipFill>
          <a:blip r:embed="rId6" cstate="print"/>
          <a:srcRect/>
          <a:stretch>
            <a:fillRect/>
          </a:stretch>
        </p:blipFill>
        <p:spPr bwMode="auto">
          <a:xfrm>
            <a:off x="214859" y="233338"/>
            <a:ext cx="5571993" cy="2816493"/>
          </a:xfrm>
          <a:prstGeom prst="rect">
            <a:avLst/>
          </a:prstGeom>
          <a:noFill/>
          <a:ln w="9525">
            <a:noFill/>
            <a:miter lim="800000"/>
            <a:headEnd/>
            <a:tailEnd/>
          </a:ln>
        </p:spPr>
      </p:pic>
      <p:sp>
        <p:nvSpPr>
          <p:cNvPr id="8" name="任意多边形 7"/>
          <p:cNvSpPr/>
          <p:nvPr/>
        </p:nvSpPr>
        <p:spPr>
          <a:xfrm>
            <a:off x="2159075" y="4659682"/>
            <a:ext cx="10291796" cy="5654776"/>
          </a:xfrm>
          <a:custGeom>
            <a:avLst/>
            <a:gdLst>
              <a:gd name="connsiteX0" fmla="*/ 2780779 w 10860066"/>
              <a:gd name="connsiteY0" fmla="*/ 651354 h 5937337"/>
              <a:gd name="connsiteX1" fmla="*/ 8242127 w 10860066"/>
              <a:gd name="connsiteY1" fmla="*/ 0 h 5937337"/>
              <a:gd name="connsiteX2" fmla="*/ 10133557 w 10860066"/>
              <a:gd name="connsiteY2" fmla="*/ 1189973 h 5937337"/>
              <a:gd name="connsiteX3" fmla="*/ 10860066 w 10860066"/>
              <a:gd name="connsiteY3" fmla="*/ 1528176 h 5937337"/>
              <a:gd name="connsiteX4" fmla="*/ 10697228 w 10860066"/>
              <a:gd name="connsiteY4" fmla="*/ 2029217 h 5937337"/>
              <a:gd name="connsiteX5" fmla="*/ 10095979 w 10860066"/>
              <a:gd name="connsiteY5" fmla="*/ 2793304 h 5937337"/>
              <a:gd name="connsiteX6" fmla="*/ 9582411 w 10860066"/>
              <a:gd name="connsiteY6" fmla="*/ 3419606 h 5937337"/>
              <a:gd name="connsiteX7" fmla="*/ 8580329 w 10860066"/>
              <a:gd name="connsiteY7" fmla="*/ 3945699 h 5937337"/>
              <a:gd name="connsiteX8" fmla="*/ 6263014 w 10860066"/>
              <a:gd name="connsiteY8" fmla="*/ 4334006 h 5937337"/>
              <a:gd name="connsiteX9" fmla="*/ 4809995 w 10860066"/>
              <a:gd name="connsiteY9" fmla="*/ 4459266 h 5937337"/>
              <a:gd name="connsiteX10" fmla="*/ 3219190 w 10860066"/>
              <a:gd name="connsiteY10" fmla="*/ 4897677 h 5937337"/>
              <a:gd name="connsiteX11" fmla="*/ 1327759 w 10860066"/>
              <a:gd name="connsiteY11" fmla="*/ 5937337 h 5937337"/>
              <a:gd name="connsiteX12" fmla="*/ 0 w 10860066"/>
              <a:gd name="connsiteY12" fmla="*/ 4146115 h 5937337"/>
              <a:gd name="connsiteX13" fmla="*/ 1553228 w 10860066"/>
              <a:gd name="connsiteY13" fmla="*/ 3156559 h 5937337"/>
              <a:gd name="connsiteX14" fmla="*/ 1878905 w 10860066"/>
              <a:gd name="connsiteY14" fmla="*/ 2880986 h 5937337"/>
              <a:gd name="connsiteX15" fmla="*/ 2016691 w 10860066"/>
              <a:gd name="connsiteY15" fmla="*/ 2242159 h 5937337"/>
              <a:gd name="connsiteX16" fmla="*/ 1891431 w 10860066"/>
              <a:gd name="connsiteY16" fmla="*/ 1440493 h 5937337"/>
              <a:gd name="connsiteX17" fmla="*/ 3043825 w 10860066"/>
              <a:gd name="connsiteY17" fmla="*/ 1302707 h 5937337"/>
              <a:gd name="connsiteX18" fmla="*/ 2780779 w 10860066"/>
              <a:gd name="connsiteY18" fmla="*/ 651354 h 5937337"/>
              <a:gd name="connsiteX0" fmla="*/ 2212509 w 10291796"/>
              <a:gd name="connsiteY0" fmla="*/ 651354 h 5937337"/>
              <a:gd name="connsiteX1" fmla="*/ 7673857 w 10291796"/>
              <a:gd name="connsiteY1" fmla="*/ 0 h 5937337"/>
              <a:gd name="connsiteX2" fmla="*/ 9565287 w 10291796"/>
              <a:gd name="connsiteY2" fmla="*/ 1189973 h 5937337"/>
              <a:gd name="connsiteX3" fmla="*/ 10291796 w 10291796"/>
              <a:gd name="connsiteY3" fmla="*/ 1528176 h 5937337"/>
              <a:gd name="connsiteX4" fmla="*/ 10128958 w 10291796"/>
              <a:gd name="connsiteY4" fmla="*/ 2029217 h 5937337"/>
              <a:gd name="connsiteX5" fmla="*/ 9527709 w 10291796"/>
              <a:gd name="connsiteY5" fmla="*/ 2793304 h 5937337"/>
              <a:gd name="connsiteX6" fmla="*/ 9014141 w 10291796"/>
              <a:gd name="connsiteY6" fmla="*/ 3419606 h 5937337"/>
              <a:gd name="connsiteX7" fmla="*/ 8012059 w 10291796"/>
              <a:gd name="connsiteY7" fmla="*/ 3945699 h 5937337"/>
              <a:gd name="connsiteX8" fmla="*/ 5694744 w 10291796"/>
              <a:gd name="connsiteY8" fmla="*/ 4334006 h 5937337"/>
              <a:gd name="connsiteX9" fmla="*/ 4241725 w 10291796"/>
              <a:gd name="connsiteY9" fmla="*/ 4459266 h 5937337"/>
              <a:gd name="connsiteX10" fmla="*/ 2650920 w 10291796"/>
              <a:gd name="connsiteY10" fmla="*/ 4897677 h 5937337"/>
              <a:gd name="connsiteX11" fmla="*/ 759489 w 10291796"/>
              <a:gd name="connsiteY11" fmla="*/ 5937337 h 5937337"/>
              <a:gd name="connsiteX12" fmla="*/ 0 w 10291796"/>
              <a:gd name="connsiteY12" fmla="*/ 3782568 h 5937337"/>
              <a:gd name="connsiteX13" fmla="*/ 984958 w 10291796"/>
              <a:gd name="connsiteY13" fmla="*/ 3156559 h 5937337"/>
              <a:gd name="connsiteX14" fmla="*/ 1310635 w 10291796"/>
              <a:gd name="connsiteY14" fmla="*/ 2880986 h 5937337"/>
              <a:gd name="connsiteX15" fmla="*/ 1448421 w 10291796"/>
              <a:gd name="connsiteY15" fmla="*/ 2242159 h 5937337"/>
              <a:gd name="connsiteX16" fmla="*/ 1323161 w 10291796"/>
              <a:gd name="connsiteY16" fmla="*/ 1440493 h 5937337"/>
              <a:gd name="connsiteX17" fmla="*/ 2475555 w 10291796"/>
              <a:gd name="connsiteY17" fmla="*/ 1302707 h 5937337"/>
              <a:gd name="connsiteX18" fmla="*/ 2212509 w 10291796"/>
              <a:gd name="connsiteY18" fmla="*/ 651354 h 5937337"/>
              <a:gd name="connsiteX0" fmla="*/ 2212509 w 10291796"/>
              <a:gd name="connsiteY0" fmla="*/ 651354 h 5654776"/>
              <a:gd name="connsiteX1" fmla="*/ 7673857 w 10291796"/>
              <a:gd name="connsiteY1" fmla="*/ 0 h 5654776"/>
              <a:gd name="connsiteX2" fmla="*/ 9565287 w 10291796"/>
              <a:gd name="connsiteY2" fmla="*/ 1189973 h 5654776"/>
              <a:gd name="connsiteX3" fmla="*/ 10291796 w 10291796"/>
              <a:gd name="connsiteY3" fmla="*/ 1528176 h 5654776"/>
              <a:gd name="connsiteX4" fmla="*/ 10128958 w 10291796"/>
              <a:gd name="connsiteY4" fmla="*/ 2029217 h 5654776"/>
              <a:gd name="connsiteX5" fmla="*/ 9527709 w 10291796"/>
              <a:gd name="connsiteY5" fmla="*/ 2793304 h 5654776"/>
              <a:gd name="connsiteX6" fmla="*/ 9014141 w 10291796"/>
              <a:gd name="connsiteY6" fmla="*/ 3419606 h 5654776"/>
              <a:gd name="connsiteX7" fmla="*/ 8012059 w 10291796"/>
              <a:gd name="connsiteY7" fmla="*/ 3945699 h 5654776"/>
              <a:gd name="connsiteX8" fmla="*/ 5694744 w 10291796"/>
              <a:gd name="connsiteY8" fmla="*/ 4334006 h 5654776"/>
              <a:gd name="connsiteX9" fmla="*/ 4241725 w 10291796"/>
              <a:gd name="connsiteY9" fmla="*/ 4459266 h 5654776"/>
              <a:gd name="connsiteX10" fmla="*/ 2650920 w 10291796"/>
              <a:gd name="connsiteY10" fmla="*/ 4897677 h 5654776"/>
              <a:gd name="connsiteX11" fmla="*/ 1224136 w 10291796"/>
              <a:gd name="connsiteY11" fmla="*/ 5654776 h 5654776"/>
              <a:gd name="connsiteX12" fmla="*/ 0 w 10291796"/>
              <a:gd name="connsiteY12" fmla="*/ 3782568 h 5654776"/>
              <a:gd name="connsiteX13" fmla="*/ 984958 w 10291796"/>
              <a:gd name="connsiteY13" fmla="*/ 3156559 h 5654776"/>
              <a:gd name="connsiteX14" fmla="*/ 1310635 w 10291796"/>
              <a:gd name="connsiteY14" fmla="*/ 2880986 h 5654776"/>
              <a:gd name="connsiteX15" fmla="*/ 1448421 w 10291796"/>
              <a:gd name="connsiteY15" fmla="*/ 2242159 h 5654776"/>
              <a:gd name="connsiteX16" fmla="*/ 1323161 w 10291796"/>
              <a:gd name="connsiteY16" fmla="*/ 1440493 h 5654776"/>
              <a:gd name="connsiteX17" fmla="*/ 2475555 w 10291796"/>
              <a:gd name="connsiteY17" fmla="*/ 1302707 h 5654776"/>
              <a:gd name="connsiteX18" fmla="*/ 2212509 w 10291796"/>
              <a:gd name="connsiteY18" fmla="*/ 651354 h 565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291796" h="5654776">
                <a:moveTo>
                  <a:pt x="2212509" y="651354"/>
                </a:moveTo>
                <a:lnTo>
                  <a:pt x="7673857" y="0"/>
                </a:lnTo>
                <a:lnTo>
                  <a:pt x="9565287" y="1189973"/>
                </a:lnTo>
                <a:lnTo>
                  <a:pt x="10291796" y="1528176"/>
                </a:lnTo>
                <a:lnTo>
                  <a:pt x="10128958" y="2029217"/>
                </a:lnTo>
                <a:lnTo>
                  <a:pt x="9527709" y="2793304"/>
                </a:lnTo>
                <a:lnTo>
                  <a:pt x="9014141" y="3419606"/>
                </a:lnTo>
                <a:lnTo>
                  <a:pt x="8012059" y="3945699"/>
                </a:lnTo>
                <a:lnTo>
                  <a:pt x="5694744" y="4334006"/>
                </a:lnTo>
                <a:lnTo>
                  <a:pt x="4241725" y="4459266"/>
                </a:lnTo>
                <a:lnTo>
                  <a:pt x="2650920" y="4897677"/>
                </a:lnTo>
                <a:lnTo>
                  <a:pt x="1224136" y="5654776"/>
                </a:lnTo>
                <a:lnTo>
                  <a:pt x="0" y="3782568"/>
                </a:lnTo>
                <a:lnTo>
                  <a:pt x="984958" y="3156559"/>
                </a:lnTo>
                <a:lnTo>
                  <a:pt x="1310635" y="2880986"/>
                </a:lnTo>
                <a:lnTo>
                  <a:pt x="1448421" y="2242159"/>
                </a:lnTo>
                <a:lnTo>
                  <a:pt x="1323161" y="1440493"/>
                </a:lnTo>
                <a:lnTo>
                  <a:pt x="2475555" y="1302707"/>
                </a:lnTo>
                <a:lnTo>
                  <a:pt x="2212509" y="651354"/>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任意多边形 8"/>
          <p:cNvSpPr/>
          <p:nvPr/>
        </p:nvSpPr>
        <p:spPr>
          <a:xfrm>
            <a:off x="225468" y="250521"/>
            <a:ext cx="4346532" cy="2329841"/>
          </a:xfrm>
          <a:custGeom>
            <a:avLst/>
            <a:gdLst>
              <a:gd name="connsiteX0" fmla="*/ 300625 w 4346532"/>
              <a:gd name="connsiteY0" fmla="*/ 776613 h 2329841"/>
              <a:gd name="connsiteX1" fmla="*/ 1189973 w 4346532"/>
              <a:gd name="connsiteY1" fmla="*/ 1102290 h 2329841"/>
              <a:gd name="connsiteX2" fmla="*/ 1415442 w 4346532"/>
              <a:gd name="connsiteY2" fmla="*/ 1139868 h 2329841"/>
              <a:gd name="connsiteX3" fmla="*/ 1665962 w 4346532"/>
              <a:gd name="connsiteY3" fmla="*/ 876821 h 2329841"/>
              <a:gd name="connsiteX4" fmla="*/ 1615858 w 4346532"/>
              <a:gd name="connsiteY4" fmla="*/ 751561 h 2329841"/>
              <a:gd name="connsiteX5" fmla="*/ 1866379 w 4346532"/>
              <a:gd name="connsiteY5" fmla="*/ 663879 h 2329841"/>
              <a:gd name="connsiteX6" fmla="*/ 2141951 w 4346532"/>
              <a:gd name="connsiteY6" fmla="*/ 1039660 h 2329841"/>
              <a:gd name="connsiteX7" fmla="*/ 1803748 w 4346532"/>
              <a:gd name="connsiteY7" fmla="*/ 1302706 h 2329841"/>
              <a:gd name="connsiteX8" fmla="*/ 2217107 w 4346532"/>
              <a:gd name="connsiteY8" fmla="*/ 1315232 h 2329841"/>
              <a:gd name="connsiteX9" fmla="*/ 2505206 w 4346532"/>
              <a:gd name="connsiteY9" fmla="*/ 1327758 h 2329841"/>
              <a:gd name="connsiteX10" fmla="*/ 2617940 w 4346532"/>
              <a:gd name="connsiteY10" fmla="*/ 901874 h 2329841"/>
              <a:gd name="connsiteX11" fmla="*/ 2430050 w 4346532"/>
              <a:gd name="connsiteY11" fmla="*/ 513567 h 2329841"/>
              <a:gd name="connsiteX12" fmla="*/ 2267211 w 4346532"/>
              <a:gd name="connsiteY12" fmla="*/ 112734 h 2329841"/>
              <a:gd name="connsiteX13" fmla="*/ 2542784 w 4346532"/>
              <a:gd name="connsiteY13" fmla="*/ 0 h 2329841"/>
              <a:gd name="connsiteX14" fmla="*/ 3006247 w 4346532"/>
              <a:gd name="connsiteY14" fmla="*/ 488515 h 2329841"/>
              <a:gd name="connsiteX15" fmla="*/ 3507288 w 4346532"/>
              <a:gd name="connsiteY15" fmla="*/ 313150 h 2329841"/>
              <a:gd name="connsiteX16" fmla="*/ 3757809 w 4346532"/>
              <a:gd name="connsiteY16" fmla="*/ 601249 h 2329841"/>
              <a:gd name="connsiteX17" fmla="*/ 3770335 w 4346532"/>
              <a:gd name="connsiteY17" fmla="*/ 776613 h 2329841"/>
              <a:gd name="connsiteX18" fmla="*/ 4171168 w 4346532"/>
              <a:gd name="connsiteY18" fmla="*/ 726509 h 2329841"/>
              <a:gd name="connsiteX19" fmla="*/ 4346532 w 4346532"/>
              <a:gd name="connsiteY19" fmla="*/ 2054268 h 2329841"/>
              <a:gd name="connsiteX20" fmla="*/ 3444658 w 4346532"/>
              <a:gd name="connsiteY20" fmla="*/ 2204580 h 2329841"/>
              <a:gd name="connsiteX21" fmla="*/ 3144033 w 4346532"/>
              <a:gd name="connsiteY21" fmla="*/ 1991638 h 2329841"/>
              <a:gd name="connsiteX22" fmla="*/ 2830883 w 4346532"/>
              <a:gd name="connsiteY22" fmla="*/ 2329841 h 2329841"/>
              <a:gd name="connsiteX23" fmla="*/ 2029217 w 4346532"/>
              <a:gd name="connsiteY23" fmla="*/ 1816274 h 2329841"/>
              <a:gd name="connsiteX24" fmla="*/ 1440494 w 4346532"/>
              <a:gd name="connsiteY24" fmla="*/ 1515649 h 2329841"/>
              <a:gd name="connsiteX25" fmla="*/ 726510 w 4346532"/>
              <a:gd name="connsiteY25" fmla="*/ 1390389 h 2329841"/>
              <a:gd name="connsiteX26" fmla="*/ 0 w 4346532"/>
              <a:gd name="connsiteY26" fmla="*/ 1064712 h 2329841"/>
              <a:gd name="connsiteX27" fmla="*/ 87683 w 4346532"/>
              <a:gd name="connsiteY27" fmla="*/ 713983 h 2329841"/>
              <a:gd name="connsiteX28" fmla="*/ 300625 w 4346532"/>
              <a:gd name="connsiteY28" fmla="*/ 776613 h 2329841"/>
              <a:gd name="connsiteX0" fmla="*/ 300625 w 4346532"/>
              <a:gd name="connsiteY0" fmla="*/ 776613 h 2329841"/>
              <a:gd name="connsiteX1" fmla="*/ 1189973 w 4346532"/>
              <a:gd name="connsiteY1" fmla="*/ 1102290 h 2329841"/>
              <a:gd name="connsiteX2" fmla="*/ 1415442 w 4346532"/>
              <a:gd name="connsiteY2" fmla="*/ 1139868 h 2329841"/>
              <a:gd name="connsiteX3" fmla="*/ 1665962 w 4346532"/>
              <a:gd name="connsiteY3" fmla="*/ 876821 h 2329841"/>
              <a:gd name="connsiteX4" fmla="*/ 1615858 w 4346532"/>
              <a:gd name="connsiteY4" fmla="*/ 751561 h 2329841"/>
              <a:gd name="connsiteX5" fmla="*/ 1866379 w 4346532"/>
              <a:gd name="connsiteY5" fmla="*/ 663879 h 2329841"/>
              <a:gd name="connsiteX6" fmla="*/ 2141951 w 4346532"/>
              <a:gd name="connsiteY6" fmla="*/ 1039660 h 2329841"/>
              <a:gd name="connsiteX7" fmla="*/ 2005615 w 4346532"/>
              <a:gd name="connsiteY7" fmla="*/ 1350969 h 2329841"/>
              <a:gd name="connsiteX8" fmla="*/ 2217107 w 4346532"/>
              <a:gd name="connsiteY8" fmla="*/ 1315232 h 2329841"/>
              <a:gd name="connsiteX9" fmla="*/ 2505206 w 4346532"/>
              <a:gd name="connsiteY9" fmla="*/ 1327758 h 2329841"/>
              <a:gd name="connsiteX10" fmla="*/ 2617940 w 4346532"/>
              <a:gd name="connsiteY10" fmla="*/ 901874 h 2329841"/>
              <a:gd name="connsiteX11" fmla="*/ 2430050 w 4346532"/>
              <a:gd name="connsiteY11" fmla="*/ 513567 h 2329841"/>
              <a:gd name="connsiteX12" fmla="*/ 2267211 w 4346532"/>
              <a:gd name="connsiteY12" fmla="*/ 112734 h 2329841"/>
              <a:gd name="connsiteX13" fmla="*/ 2542784 w 4346532"/>
              <a:gd name="connsiteY13" fmla="*/ 0 h 2329841"/>
              <a:gd name="connsiteX14" fmla="*/ 3006247 w 4346532"/>
              <a:gd name="connsiteY14" fmla="*/ 488515 h 2329841"/>
              <a:gd name="connsiteX15" fmla="*/ 3507288 w 4346532"/>
              <a:gd name="connsiteY15" fmla="*/ 313150 h 2329841"/>
              <a:gd name="connsiteX16" fmla="*/ 3757809 w 4346532"/>
              <a:gd name="connsiteY16" fmla="*/ 601249 h 2329841"/>
              <a:gd name="connsiteX17" fmla="*/ 3770335 w 4346532"/>
              <a:gd name="connsiteY17" fmla="*/ 776613 h 2329841"/>
              <a:gd name="connsiteX18" fmla="*/ 4171168 w 4346532"/>
              <a:gd name="connsiteY18" fmla="*/ 726509 h 2329841"/>
              <a:gd name="connsiteX19" fmla="*/ 4346532 w 4346532"/>
              <a:gd name="connsiteY19" fmla="*/ 2054268 h 2329841"/>
              <a:gd name="connsiteX20" fmla="*/ 3444658 w 4346532"/>
              <a:gd name="connsiteY20" fmla="*/ 2204580 h 2329841"/>
              <a:gd name="connsiteX21" fmla="*/ 3144033 w 4346532"/>
              <a:gd name="connsiteY21" fmla="*/ 1991638 h 2329841"/>
              <a:gd name="connsiteX22" fmla="*/ 2830883 w 4346532"/>
              <a:gd name="connsiteY22" fmla="*/ 2329841 h 2329841"/>
              <a:gd name="connsiteX23" fmla="*/ 2029217 w 4346532"/>
              <a:gd name="connsiteY23" fmla="*/ 1816274 h 2329841"/>
              <a:gd name="connsiteX24" fmla="*/ 1440494 w 4346532"/>
              <a:gd name="connsiteY24" fmla="*/ 1515649 h 2329841"/>
              <a:gd name="connsiteX25" fmla="*/ 726510 w 4346532"/>
              <a:gd name="connsiteY25" fmla="*/ 1390389 h 2329841"/>
              <a:gd name="connsiteX26" fmla="*/ 0 w 4346532"/>
              <a:gd name="connsiteY26" fmla="*/ 1064712 h 2329841"/>
              <a:gd name="connsiteX27" fmla="*/ 87683 w 4346532"/>
              <a:gd name="connsiteY27" fmla="*/ 713983 h 2329841"/>
              <a:gd name="connsiteX28" fmla="*/ 300625 w 4346532"/>
              <a:gd name="connsiteY28" fmla="*/ 776613 h 2329841"/>
              <a:gd name="connsiteX0" fmla="*/ 300625 w 4346532"/>
              <a:gd name="connsiteY0" fmla="*/ 776613 h 2329841"/>
              <a:gd name="connsiteX1" fmla="*/ 1189973 w 4346532"/>
              <a:gd name="connsiteY1" fmla="*/ 1102290 h 2329841"/>
              <a:gd name="connsiteX2" fmla="*/ 1415442 w 4346532"/>
              <a:gd name="connsiteY2" fmla="*/ 1139868 h 2329841"/>
              <a:gd name="connsiteX3" fmla="*/ 1665962 w 4346532"/>
              <a:gd name="connsiteY3" fmla="*/ 876821 h 2329841"/>
              <a:gd name="connsiteX4" fmla="*/ 1615858 w 4346532"/>
              <a:gd name="connsiteY4" fmla="*/ 751561 h 2329841"/>
              <a:gd name="connsiteX5" fmla="*/ 1866379 w 4346532"/>
              <a:gd name="connsiteY5" fmla="*/ 663879 h 2329841"/>
              <a:gd name="connsiteX6" fmla="*/ 2141951 w 4346532"/>
              <a:gd name="connsiteY6" fmla="*/ 1039660 h 2329841"/>
              <a:gd name="connsiteX7" fmla="*/ 2005615 w 4346532"/>
              <a:gd name="connsiteY7" fmla="*/ 1278961 h 2329841"/>
              <a:gd name="connsiteX8" fmla="*/ 2217107 w 4346532"/>
              <a:gd name="connsiteY8" fmla="*/ 1315232 h 2329841"/>
              <a:gd name="connsiteX9" fmla="*/ 2505206 w 4346532"/>
              <a:gd name="connsiteY9" fmla="*/ 1327758 h 2329841"/>
              <a:gd name="connsiteX10" fmla="*/ 2617940 w 4346532"/>
              <a:gd name="connsiteY10" fmla="*/ 901874 h 2329841"/>
              <a:gd name="connsiteX11" fmla="*/ 2430050 w 4346532"/>
              <a:gd name="connsiteY11" fmla="*/ 513567 h 2329841"/>
              <a:gd name="connsiteX12" fmla="*/ 2267211 w 4346532"/>
              <a:gd name="connsiteY12" fmla="*/ 112734 h 2329841"/>
              <a:gd name="connsiteX13" fmla="*/ 2542784 w 4346532"/>
              <a:gd name="connsiteY13" fmla="*/ 0 h 2329841"/>
              <a:gd name="connsiteX14" fmla="*/ 3006247 w 4346532"/>
              <a:gd name="connsiteY14" fmla="*/ 488515 h 2329841"/>
              <a:gd name="connsiteX15" fmla="*/ 3507288 w 4346532"/>
              <a:gd name="connsiteY15" fmla="*/ 313150 h 2329841"/>
              <a:gd name="connsiteX16" fmla="*/ 3757809 w 4346532"/>
              <a:gd name="connsiteY16" fmla="*/ 601249 h 2329841"/>
              <a:gd name="connsiteX17" fmla="*/ 3770335 w 4346532"/>
              <a:gd name="connsiteY17" fmla="*/ 776613 h 2329841"/>
              <a:gd name="connsiteX18" fmla="*/ 4171168 w 4346532"/>
              <a:gd name="connsiteY18" fmla="*/ 726509 h 2329841"/>
              <a:gd name="connsiteX19" fmla="*/ 4346532 w 4346532"/>
              <a:gd name="connsiteY19" fmla="*/ 2054268 h 2329841"/>
              <a:gd name="connsiteX20" fmla="*/ 3444658 w 4346532"/>
              <a:gd name="connsiteY20" fmla="*/ 2204580 h 2329841"/>
              <a:gd name="connsiteX21" fmla="*/ 3144033 w 4346532"/>
              <a:gd name="connsiteY21" fmla="*/ 1991638 h 2329841"/>
              <a:gd name="connsiteX22" fmla="*/ 2830883 w 4346532"/>
              <a:gd name="connsiteY22" fmla="*/ 2329841 h 2329841"/>
              <a:gd name="connsiteX23" fmla="*/ 2029217 w 4346532"/>
              <a:gd name="connsiteY23" fmla="*/ 1816274 h 2329841"/>
              <a:gd name="connsiteX24" fmla="*/ 1440494 w 4346532"/>
              <a:gd name="connsiteY24" fmla="*/ 1515649 h 2329841"/>
              <a:gd name="connsiteX25" fmla="*/ 726510 w 4346532"/>
              <a:gd name="connsiteY25" fmla="*/ 1390389 h 2329841"/>
              <a:gd name="connsiteX26" fmla="*/ 0 w 4346532"/>
              <a:gd name="connsiteY26" fmla="*/ 1064712 h 2329841"/>
              <a:gd name="connsiteX27" fmla="*/ 87683 w 4346532"/>
              <a:gd name="connsiteY27" fmla="*/ 713983 h 2329841"/>
              <a:gd name="connsiteX28" fmla="*/ 300625 w 4346532"/>
              <a:gd name="connsiteY28" fmla="*/ 776613 h 2329841"/>
              <a:gd name="connsiteX0" fmla="*/ 300625 w 4346532"/>
              <a:gd name="connsiteY0" fmla="*/ 776613 h 2329841"/>
              <a:gd name="connsiteX1" fmla="*/ 1189973 w 4346532"/>
              <a:gd name="connsiteY1" fmla="*/ 1102290 h 2329841"/>
              <a:gd name="connsiteX2" fmla="*/ 1415442 w 4346532"/>
              <a:gd name="connsiteY2" fmla="*/ 1139868 h 2329841"/>
              <a:gd name="connsiteX3" fmla="*/ 1665962 w 4346532"/>
              <a:gd name="connsiteY3" fmla="*/ 876821 h 2329841"/>
              <a:gd name="connsiteX4" fmla="*/ 1615858 w 4346532"/>
              <a:gd name="connsiteY4" fmla="*/ 751561 h 2329841"/>
              <a:gd name="connsiteX5" fmla="*/ 1866379 w 4346532"/>
              <a:gd name="connsiteY5" fmla="*/ 663879 h 2329841"/>
              <a:gd name="connsiteX6" fmla="*/ 2141951 w 4346532"/>
              <a:gd name="connsiteY6" fmla="*/ 1039660 h 2329841"/>
              <a:gd name="connsiteX7" fmla="*/ 2005615 w 4346532"/>
              <a:gd name="connsiteY7" fmla="*/ 1278961 h 2329841"/>
              <a:gd name="connsiteX8" fmla="*/ 2293647 w 4346532"/>
              <a:gd name="connsiteY8" fmla="*/ 1422977 h 2329841"/>
              <a:gd name="connsiteX9" fmla="*/ 2505206 w 4346532"/>
              <a:gd name="connsiteY9" fmla="*/ 1327758 h 2329841"/>
              <a:gd name="connsiteX10" fmla="*/ 2617940 w 4346532"/>
              <a:gd name="connsiteY10" fmla="*/ 901874 h 2329841"/>
              <a:gd name="connsiteX11" fmla="*/ 2430050 w 4346532"/>
              <a:gd name="connsiteY11" fmla="*/ 513567 h 2329841"/>
              <a:gd name="connsiteX12" fmla="*/ 2267211 w 4346532"/>
              <a:gd name="connsiteY12" fmla="*/ 112734 h 2329841"/>
              <a:gd name="connsiteX13" fmla="*/ 2542784 w 4346532"/>
              <a:gd name="connsiteY13" fmla="*/ 0 h 2329841"/>
              <a:gd name="connsiteX14" fmla="*/ 3006247 w 4346532"/>
              <a:gd name="connsiteY14" fmla="*/ 488515 h 2329841"/>
              <a:gd name="connsiteX15" fmla="*/ 3507288 w 4346532"/>
              <a:gd name="connsiteY15" fmla="*/ 313150 h 2329841"/>
              <a:gd name="connsiteX16" fmla="*/ 3757809 w 4346532"/>
              <a:gd name="connsiteY16" fmla="*/ 601249 h 2329841"/>
              <a:gd name="connsiteX17" fmla="*/ 3770335 w 4346532"/>
              <a:gd name="connsiteY17" fmla="*/ 776613 h 2329841"/>
              <a:gd name="connsiteX18" fmla="*/ 4171168 w 4346532"/>
              <a:gd name="connsiteY18" fmla="*/ 726509 h 2329841"/>
              <a:gd name="connsiteX19" fmla="*/ 4346532 w 4346532"/>
              <a:gd name="connsiteY19" fmla="*/ 2054268 h 2329841"/>
              <a:gd name="connsiteX20" fmla="*/ 3444658 w 4346532"/>
              <a:gd name="connsiteY20" fmla="*/ 2204580 h 2329841"/>
              <a:gd name="connsiteX21" fmla="*/ 3144033 w 4346532"/>
              <a:gd name="connsiteY21" fmla="*/ 1991638 h 2329841"/>
              <a:gd name="connsiteX22" fmla="*/ 2830883 w 4346532"/>
              <a:gd name="connsiteY22" fmla="*/ 2329841 h 2329841"/>
              <a:gd name="connsiteX23" fmla="*/ 2029217 w 4346532"/>
              <a:gd name="connsiteY23" fmla="*/ 1816274 h 2329841"/>
              <a:gd name="connsiteX24" fmla="*/ 1440494 w 4346532"/>
              <a:gd name="connsiteY24" fmla="*/ 1515649 h 2329841"/>
              <a:gd name="connsiteX25" fmla="*/ 726510 w 4346532"/>
              <a:gd name="connsiteY25" fmla="*/ 1390389 h 2329841"/>
              <a:gd name="connsiteX26" fmla="*/ 0 w 4346532"/>
              <a:gd name="connsiteY26" fmla="*/ 1064712 h 2329841"/>
              <a:gd name="connsiteX27" fmla="*/ 87683 w 4346532"/>
              <a:gd name="connsiteY27" fmla="*/ 713983 h 2329841"/>
              <a:gd name="connsiteX28" fmla="*/ 300625 w 4346532"/>
              <a:gd name="connsiteY28" fmla="*/ 776613 h 232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46532" h="2329841">
                <a:moveTo>
                  <a:pt x="300625" y="776613"/>
                </a:moveTo>
                <a:lnTo>
                  <a:pt x="1189973" y="1102290"/>
                </a:lnTo>
                <a:lnTo>
                  <a:pt x="1415442" y="1139868"/>
                </a:lnTo>
                <a:lnTo>
                  <a:pt x="1665962" y="876821"/>
                </a:lnTo>
                <a:lnTo>
                  <a:pt x="1615858" y="751561"/>
                </a:lnTo>
                <a:lnTo>
                  <a:pt x="1866379" y="663879"/>
                </a:lnTo>
                <a:lnTo>
                  <a:pt x="2141951" y="1039660"/>
                </a:lnTo>
                <a:lnTo>
                  <a:pt x="2005615" y="1278961"/>
                </a:lnTo>
                <a:lnTo>
                  <a:pt x="2293647" y="1422977"/>
                </a:lnTo>
                <a:lnTo>
                  <a:pt x="2505206" y="1327758"/>
                </a:lnTo>
                <a:lnTo>
                  <a:pt x="2617940" y="901874"/>
                </a:lnTo>
                <a:lnTo>
                  <a:pt x="2430050" y="513567"/>
                </a:lnTo>
                <a:lnTo>
                  <a:pt x="2267211" y="112734"/>
                </a:lnTo>
                <a:lnTo>
                  <a:pt x="2542784" y="0"/>
                </a:lnTo>
                <a:lnTo>
                  <a:pt x="3006247" y="488515"/>
                </a:lnTo>
                <a:lnTo>
                  <a:pt x="3507288" y="313150"/>
                </a:lnTo>
                <a:lnTo>
                  <a:pt x="3757809" y="601249"/>
                </a:lnTo>
                <a:lnTo>
                  <a:pt x="3770335" y="776613"/>
                </a:lnTo>
                <a:lnTo>
                  <a:pt x="4171168" y="726509"/>
                </a:lnTo>
                <a:lnTo>
                  <a:pt x="4346532" y="2054268"/>
                </a:lnTo>
                <a:lnTo>
                  <a:pt x="3444658" y="2204580"/>
                </a:lnTo>
                <a:lnTo>
                  <a:pt x="3144033" y="1991638"/>
                </a:lnTo>
                <a:lnTo>
                  <a:pt x="2830883" y="2329841"/>
                </a:lnTo>
                <a:lnTo>
                  <a:pt x="2029217" y="1816274"/>
                </a:lnTo>
                <a:lnTo>
                  <a:pt x="1440494" y="1515649"/>
                </a:lnTo>
                <a:lnTo>
                  <a:pt x="726510" y="1390389"/>
                </a:lnTo>
                <a:lnTo>
                  <a:pt x="0" y="1064712"/>
                </a:lnTo>
                <a:lnTo>
                  <a:pt x="87683" y="713983"/>
                </a:lnTo>
                <a:lnTo>
                  <a:pt x="300625" y="776613"/>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任意多边形 9"/>
          <p:cNvSpPr/>
          <p:nvPr/>
        </p:nvSpPr>
        <p:spPr>
          <a:xfrm>
            <a:off x="7741085" y="3757808"/>
            <a:ext cx="2116899" cy="964504"/>
          </a:xfrm>
          <a:custGeom>
            <a:avLst/>
            <a:gdLst>
              <a:gd name="connsiteX0" fmla="*/ 1002082 w 2116899"/>
              <a:gd name="connsiteY0" fmla="*/ 964504 h 964504"/>
              <a:gd name="connsiteX1" fmla="*/ 0 w 2116899"/>
              <a:gd name="connsiteY1" fmla="*/ 0 h 964504"/>
              <a:gd name="connsiteX2" fmla="*/ 1064712 w 2116899"/>
              <a:gd name="connsiteY2" fmla="*/ 175365 h 964504"/>
              <a:gd name="connsiteX3" fmla="*/ 2116899 w 2116899"/>
              <a:gd name="connsiteY3" fmla="*/ 876822 h 964504"/>
              <a:gd name="connsiteX4" fmla="*/ 1002082 w 2116899"/>
              <a:gd name="connsiteY4" fmla="*/ 964504 h 9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16899" h="964504">
                <a:moveTo>
                  <a:pt x="1002082" y="964504"/>
                </a:moveTo>
                <a:lnTo>
                  <a:pt x="0" y="0"/>
                </a:lnTo>
                <a:lnTo>
                  <a:pt x="1064712" y="175365"/>
                </a:lnTo>
                <a:lnTo>
                  <a:pt x="2116899" y="876822"/>
                </a:lnTo>
                <a:lnTo>
                  <a:pt x="1002082" y="964504"/>
                </a:lnTo>
                <a:close/>
              </a:path>
            </a:pathLst>
          </a:custGeom>
          <a:noFill/>
          <a:ln w="38100">
            <a:solidFill>
              <a:srgbClr val="00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TextBox 10"/>
          <p:cNvSpPr txBox="1"/>
          <p:nvPr/>
        </p:nvSpPr>
        <p:spPr>
          <a:xfrm>
            <a:off x="8351763" y="4121770"/>
            <a:ext cx="697627" cy="400110"/>
          </a:xfrm>
          <a:prstGeom prst="rect">
            <a:avLst/>
          </a:prstGeom>
          <a:noFill/>
        </p:spPr>
        <p:txBody>
          <a:bodyPr wrap="none" rtlCol="0">
            <a:spAutoFit/>
          </a:bodyPr>
          <a:lstStyle/>
          <a:p>
            <a:r>
              <a:rPr lang="zh-CN" altLang="en-US" sz="2000" b="1" dirty="0" smtClean="0">
                <a:solidFill>
                  <a:srgbClr val="00FF00"/>
                </a:solidFill>
                <a:latin typeface="微软雅黑" pitchFamily="34" charset="-122"/>
                <a:ea typeface="微软雅黑" pitchFamily="34" charset="-122"/>
              </a:rPr>
              <a:t>广场</a:t>
            </a:r>
            <a:endParaRPr lang="zh-CN" altLang="en-US" sz="2000" b="1" dirty="0">
              <a:solidFill>
                <a:srgbClr val="00FF00"/>
              </a:solidFill>
              <a:latin typeface="微软雅黑" pitchFamily="34" charset="-122"/>
              <a:ea typeface="微软雅黑" pitchFamily="34" charset="-122"/>
            </a:endParaRPr>
          </a:p>
        </p:txBody>
      </p:sp>
      <p:sp>
        <p:nvSpPr>
          <p:cNvPr id="12" name="TextBox 11"/>
          <p:cNvSpPr txBox="1"/>
          <p:nvPr/>
        </p:nvSpPr>
        <p:spPr>
          <a:xfrm>
            <a:off x="4031283" y="6426026"/>
            <a:ext cx="7632848" cy="1200329"/>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康养中心（敬老院）及其他商业服务用地</a:t>
            </a:r>
            <a:r>
              <a:rPr lang="en-US" altLang="zh-CN" sz="3600" b="1" dirty="0" smtClean="0">
                <a:solidFill>
                  <a:srgbClr val="FFFF00"/>
                </a:solidFill>
                <a:latin typeface="微软雅黑" pitchFamily="34" charset="-122"/>
                <a:ea typeface="微软雅黑" pitchFamily="34" charset="-122"/>
              </a:rPr>
              <a:t>3.31</a:t>
            </a:r>
            <a:r>
              <a:rPr lang="zh-CN" altLang="en-US" sz="3600" b="1" dirty="0" smtClean="0">
                <a:solidFill>
                  <a:srgbClr val="FFFF00"/>
                </a:solidFill>
                <a:latin typeface="微软雅黑" pitchFamily="34" charset="-122"/>
                <a:ea typeface="微软雅黑" pitchFamily="34" charset="-122"/>
              </a:rPr>
              <a:t>公顷。</a:t>
            </a:r>
          </a:p>
        </p:txBody>
      </p:sp>
    </p:spTree>
    <p:extLst>
      <p:ext uri="{BB962C8B-B14F-4D97-AF65-F5344CB8AC3E}">
        <p14:creationId xmlns:p14="http://schemas.microsoft.com/office/powerpoint/2010/main" xmlns="" val="27268985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F:\2024年项目\金寨航拍\1\汤加汇\新农村\DJI_0595.JPG"/>
          <p:cNvPicPr>
            <a:picLocks noChangeAspect="1" noChangeArrowheads="1"/>
          </p:cNvPicPr>
          <p:nvPr/>
        </p:nvPicPr>
        <p:blipFill>
          <a:blip r:embed="rId3" cstate="print"/>
          <a:srcRect b="9404"/>
          <a:stretch>
            <a:fillRect/>
          </a:stretch>
        </p:blipFill>
        <p:spPr bwMode="auto">
          <a:xfrm>
            <a:off x="0" y="2681610"/>
            <a:ext cx="15119349" cy="7704856"/>
          </a:xfrm>
          <a:prstGeom prst="rect">
            <a:avLst/>
          </a:prstGeom>
          <a:noFill/>
        </p:spPr>
      </p:pic>
      <p:pic>
        <p:nvPicPr>
          <p:cNvPr id="414721" name="Picture 1"/>
          <p:cNvPicPr>
            <a:picLocks noChangeAspect="1" noChangeArrowheads="1"/>
          </p:cNvPicPr>
          <p:nvPr/>
        </p:nvPicPr>
        <p:blipFill>
          <a:blip r:embed="rId4" cstate="print"/>
          <a:srcRect/>
          <a:stretch>
            <a:fillRect/>
          </a:stretch>
        </p:blipFill>
        <p:spPr bwMode="auto">
          <a:xfrm>
            <a:off x="8408305" y="161330"/>
            <a:ext cx="2463738" cy="2448272"/>
          </a:xfrm>
          <a:prstGeom prst="rect">
            <a:avLst/>
          </a:prstGeom>
          <a:noFill/>
          <a:ln w="9525">
            <a:noFill/>
            <a:miter lim="800000"/>
            <a:headEnd/>
            <a:tailEnd/>
          </a:ln>
        </p:spPr>
      </p:pic>
      <p:pic>
        <p:nvPicPr>
          <p:cNvPr id="414723" name="Picture 3"/>
          <p:cNvPicPr>
            <a:picLocks noChangeAspect="1" noChangeArrowheads="1"/>
          </p:cNvPicPr>
          <p:nvPr/>
        </p:nvPicPr>
        <p:blipFill>
          <a:blip r:embed="rId5" cstate="print"/>
          <a:srcRect/>
          <a:stretch>
            <a:fillRect/>
          </a:stretch>
        </p:blipFill>
        <p:spPr bwMode="auto">
          <a:xfrm>
            <a:off x="3219084" y="161330"/>
            <a:ext cx="2324367" cy="2431973"/>
          </a:xfrm>
          <a:prstGeom prst="rect">
            <a:avLst/>
          </a:prstGeom>
          <a:noFill/>
          <a:ln w="9525">
            <a:noFill/>
            <a:miter lim="800000"/>
            <a:headEnd/>
            <a:tailEnd/>
          </a:ln>
        </p:spPr>
      </p:pic>
      <p:pic>
        <p:nvPicPr>
          <p:cNvPr id="414724" name="Picture 4"/>
          <p:cNvPicPr>
            <a:picLocks noChangeAspect="1" noChangeArrowheads="1"/>
          </p:cNvPicPr>
          <p:nvPr/>
        </p:nvPicPr>
        <p:blipFill>
          <a:blip r:embed="rId6" cstate="print"/>
          <a:srcRect/>
          <a:stretch>
            <a:fillRect/>
          </a:stretch>
        </p:blipFill>
        <p:spPr bwMode="auto">
          <a:xfrm>
            <a:off x="5925491" y="161331"/>
            <a:ext cx="2282256" cy="2448272"/>
          </a:xfrm>
          <a:prstGeom prst="rect">
            <a:avLst/>
          </a:prstGeom>
          <a:noFill/>
          <a:ln w="9525">
            <a:noFill/>
            <a:miter lim="800000"/>
            <a:headEnd/>
            <a:tailEnd/>
          </a:ln>
        </p:spPr>
      </p:pic>
      <p:sp>
        <p:nvSpPr>
          <p:cNvPr id="12" name="任意多边形 11"/>
          <p:cNvSpPr/>
          <p:nvPr/>
        </p:nvSpPr>
        <p:spPr>
          <a:xfrm>
            <a:off x="-62630" y="3432132"/>
            <a:ext cx="11098060" cy="7014575"/>
          </a:xfrm>
          <a:custGeom>
            <a:avLst/>
            <a:gdLst>
              <a:gd name="connsiteX0" fmla="*/ 1979112 w 11098060"/>
              <a:gd name="connsiteY0" fmla="*/ 3569917 h 7014575"/>
              <a:gd name="connsiteX1" fmla="*/ 1979112 w 11098060"/>
              <a:gd name="connsiteY1" fmla="*/ 3569917 h 7014575"/>
              <a:gd name="connsiteX2" fmla="*/ 1878904 w 11098060"/>
              <a:gd name="connsiteY2" fmla="*/ 1603331 h 7014575"/>
              <a:gd name="connsiteX3" fmla="*/ 2430049 w 11098060"/>
              <a:gd name="connsiteY3" fmla="*/ 0 h 7014575"/>
              <a:gd name="connsiteX4" fmla="*/ 3382027 w 11098060"/>
              <a:gd name="connsiteY4" fmla="*/ 25052 h 7014575"/>
              <a:gd name="connsiteX5" fmla="*/ 3331923 w 11098060"/>
              <a:gd name="connsiteY5" fmla="*/ 1014608 h 7014575"/>
              <a:gd name="connsiteX6" fmla="*/ 3770334 w 11098060"/>
              <a:gd name="connsiteY6" fmla="*/ 2442575 h 7014575"/>
              <a:gd name="connsiteX7" fmla="*/ 3958225 w 11098060"/>
              <a:gd name="connsiteY7" fmla="*/ 2868460 h 7014575"/>
              <a:gd name="connsiteX8" fmla="*/ 7528142 w 11098060"/>
              <a:gd name="connsiteY8" fmla="*/ 1052186 h 7014575"/>
              <a:gd name="connsiteX9" fmla="*/ 8229600 w 11098060"/>
              <a:gd name="connsiteY9" fmla="*/ 901873 h 7014575"/>
              <a:gd name="connsiteX10" fmla="*/ 9958192 w 11098060"/>
              <a:gd name="connsiteY10" fmla="*/ 1891430 h 7014575"/>
              <a:gd name="connsiteX11" fmla="*/ 8354860 w 11098060"/>
              <a:gd name="connsiteY11" fmla="*/ 3056350 h 7014575"/>
              <a:gd name="connsiteX12" fmla="*/ 9306838 w 11098060"/>
              <a:gd name="connsiteY12" fmla="*/ 4346531 h 7014575"/>
              <a:gd name="connsiteX13" fmla="*/ 11098060 w 11098060"/>
              <a:gd name="connsiteY13" fmla="*/ 6075123 h 7014575"/>
              <a:gd name="connsiteX14" fmla="*/ 9757775 w 11098060"/>
              <a:gd name="connsiteY14" fmla="*/ 7014575 h 7014575"/>
              <a:gd name="connsiteX15" fmla="*/ 62630 w 11098060"/>
              <a:gd name="connsiteY15" fmla="*/ 6939419 h 7014575"/>
              <a:gd name="connsiteX16" fmla="*/ 0 w 11098060"/>
              <a:gd name="connsiteY16" fmla="*/ 5523978 h 7014575"/>
              <a:gd name="connsiteX17" fmla="*/ 1991638 w 11098060"/>
              <a:gd name="connsiteY17" fmla="*/ 3782860 h 7014575"/>
              <a:gd name="connsiteX18" fmla="*/ 1979112 w 11098060"/>
              <a:gd name="connsiteY18" fmla="*/ 3569917 h 7014575"/>
              <a:gd name="connsiteX0" fmla="*/ 1979112 w 11098060"/>
              <a:gd name="connsiteY0" fmla="*/ 3569917 h 7014575"/>
              <a:gd name="connsiteX1" fmla="*/ 1979112 w 11098060"/>
              <a:gd name="connsiteY1" fmla="*/ 3569917 h 7014575"/>
              <a:gd name="connsiteX2" fmla="*/ 1878904 w 11098060"/>
              <a:gd name="connsiteY2" fmla="*/ 1603331 h 7014575"/>
              <a:gd name="connsiteX3" fmla="*/ 2430049 w 11098060"/>
              <a:gd name="connsiteY3" fmla="*/ 0 h 7014575"/>
              <a:gd name="connsiteX4" fmla="*/ 3382027 w 11098060"/>
              <a:gd name="connsiteY4" fmla="*/ 25052 h 7014575"/>
              <a:gd name="connsiteX5" fmla="*/ 3331923 w 11098060"/>
              <a:gd name="connsiteY5" fmla="*/ 1014608 h 7014575"/>
              <a:gd name="connsiteX6" fmla="*/ 3770334 w 11098060"/>
              <a:gd name="connsiteY6" fmla="*/ 2442575 h 7014575"/>
              <a:gd name="connsiteX7" fmla="*/ 3958225 w 11098060"/>
              <a:gd name="connsiteY7" fmla="*/ 2868460 h 7014575"/>
              <a:gd name="connsiteX8" fmla="*/ 7528142 w 11098060"/>
              <a:gd name="connsiteY8" fmla="*/ 1052186 h 7014575"/>
              <a:gd name="connsiteX9" fmla="*/ 8229600 w 11098060"/>
              <a:gd name="connsiteY9" fmla="*/ 901873 h 7014575"/>
              <a:gd name="connsiteX10" fmla="*/ 8774433 w 11098060"/>
              <a:gd name="connsiteY10" fmla="*/ 2777870 h 7014575"/>
              <a:gd name="connsiteX11" fmla="*/ 8354860 w 11098060"/>
              <a:gd name="connsiteY11" fmla="*/ 3056350 h 7014575"/>
              <a:gd name="connsiteX12" fmla="*/ 9306838 w 11098060"/>
              <a:gd name="connsiteY12" fmla="*/ 4346531 h 7014575"/>
              <a:gd name="connsiteX13" fmla="*/ 11098060 w 11098060"/>
              <a:gd name="connsiteY13" fmla="*/ 6075123 h 7014575"/>
              <a:gd name="connsiteX14" fmla="*/ 9757775 w 11098060"/>
              <a:gd name="connsiteY14" fmla="*/ 7014575 h 7014575"/>
              <a:gd name="connsiteX15" fmla="*/ 62630 w 11098060"/>
              <a:gd name="connsiteY15" fmla="*/ 6939419 h 7014575"/>
              <a:gd name="connsiteX16" fmla="*/ 0 w 11098060"/>
              <a:gd name="connsiteY16" fmla="*/ 5523978 h 7014575"/>
              <a:gd name="connsiteX17" fmla="*/ 1991638 w 11098060"/>
              <a:gd name="connsiteY17" fmla="*/ 3782860 h 7014575"/>
              <a:gd name="connsiteX18" fmla="*/ 1979112 w 11098060"/>
              <a:gd name="connsiteY18" fmla="*/ 3569917 h 7014575"/>
              <a:gd name="connsiteX0" fmla="*/ 1979112 w 11098060"/>
              <a:gd name="connsiteY0" fmla="*/ 3569917 h 7014575"/>
              <a:gd name="connsiteX1" fmla="*/ 1979112 w 11098060"/>
              <a:gd name="connsiteY1" fmla="*/ 3569917 h 7014575"/>
              <a:gd name="connsiteX2" fmla="*/ 1878904 w 11098060"/>
              <a:gd name="connsiteY2" fmla="*/ 1603331 h 7014575"/>
              <a:gd name="connsiteX3" fmla="*/ 2430049 w 11098060"/>
              <a:gd name="connsiteY3" fmla="*/ 0 h 7014575"/>
              <a:gd name="connsiteX4" fmla="*/ 3382027 w 11098060"/>
              <a:gd name="connsiteY4" fmla="*/ 25052 h 7014575"/>
              <a:gd name="connsiteX5" fmla="*/ 3331923 w 11098060"/>
              <a:gd name="connsiteY5" fmla="*/ 1014608 h 7014575"/>
              <a:gd name="connsiteX6" fmla="*/ 3770334 w 11098060"/>
              <a:gd name="connsiteY6" fmla="*/ 2442575 h 7014575"/>
              <a:gd name="connsiteX7" fmla="*/ 3958225 w 11098060"/>
              <a:gd name="connsiteY7" fmla="*/ 2868460 h 7014575"/>
              <a:gd name="connsiteX8" fmla="*/ 7528142 w 11098060"/>
              <a:gd name="connsiteY8" fmla="*/ 1052186 h 7014575"/>
              <a:gd name="connsiteX9" fmla="*/ 7118249 w 11098060"/>
              <a:gd name="connsiteY9" fmla="*/ 1265702 h 7014575"/>
              <a:gd name="connsiteX10" fmla="*/ 8774433 w 11098060"/>
              <a:gd name="connsiteY10" fmla="*/ 2777870 h 7014575"/>
              <a:gd name="connsiteX11" fmla="*/ 8354860 w 11098060"/>
              <a:gd name="connsiteY11" fmla="*/ 3056350 h 7014575"/>
              <a:gd name="connsiteX12" fmla="*/ 9306838 w 11098060"/>
              <a:gd name="connsiteY12" fmla="*/ 4346531 h 7014575"/>
              <a:gd name="connsiteX13" fmla="*/ 11098060 w 11098060"/>
              <a:gd name="connsiteY13" fmla="*/ 6075123 h 7014575"/>
              <a:gd name="connsiteX14" fmla="*/ 9757775 w 11098060"/>
              <a:gd name="connsiteY14" fmla="*/ 7014575 h 7014575"/>
              <a:gd name="connsiteX15" fmla="*/ 62630 w 11098060"/>
              <a:gd name="connsiteY15" fmla="*/ 6939419 h 7014575"/>
              <a:gd name="connsiteX16" fmla="*/ 0 w 11098060"/>
              <a:gd name="connsiteY16" fmla="*/ 5523978 h 7014575"/>
              <a:gd name="connsiteX17" fmla="*/ 1991638 w 11098060"/>
              <a:gd name="connsiteY17" fmla="*/ 3782860 h 7014575"/>
              <a:gd name="connsiteX18" fmla="*/ 1979112 w 11098060"/>
              <a:gd name="connsiteY18" fmla="*/ 3569917 h 7014575"/>
              <a:gd name="connsiteX0" fmla="*/ 1979112 w 11098060"/>
              <a:gd name="connsiteY0" fmla="*/ 3569917 h 7014575"/>
              <a:gd name="connsiteX1" fmla="*/ 1979112 w 11098060"/>
              <a:gd name="connsiteY1" fmla="*/ 3569917 h 7014575"/>
              <a:gd name="connsiteX2" fmla="*/ 1878904 w 11098060"/>
              <a:gd name="connsiteY2" fmla="*/ 1603331 h 7014575"/>
              <a:gd name="connsiteX3" fmla="*/ 2430049 w 11098060"/>
              <a:gd name="connsiteY3" fmla="*/ 0 h 7014575"/>
              <a:gd name="connsiteX4" fmla="*/ 3382027 w 11098060"/>
              <a:gd name="connsiteY4" fmla="*/ 25052 h 7014575"/>
              <a:gd name="connsiteX5" fmla="*/ 3331923 w 11098060"/>
              <a:gd name="connsiteY5" fmla="*/ 1014608 h 7014575"/>
              <a:gd name="connsiteX6" fmla="*/ 3770334 w 11098060"/>
              <a:gd name="connsiteY6" fmla="*/ 2442575 h 7014575"/>
              <a:gd name="connsiteX7" fmla="*/ 3958225 w 11098060"/>
              <a:gd name="connsiteY7" fmla="*/ 2868460 h 7014575"/>
              <a:gd name="connsiteX8" fmla="*/ 7528142 w 11098060"/>
              <a:gd name="connsiteY8" fmla="*/ 1052186 h 7014575"/>
              <a:gd name="connsiteX9" fmla="*/ 7118249 w 11098060"/>
              <a:gd name="connsiteY9" fmla="*/ 1265702 h 7014575"/>
              <a:gd name="connsiteX10" fmla="*/ 8774433 w 11098060"/>
              <a:gd name="connsiteY10" fmla="*/ 2777870 h 7014575"/>
              <a:gd name="connsiteX11" fmla="*/ 7622305 w 11098060"/>
              <a:gd name="connsiteY11" fmla="*/ 3497950 h 7014575"/>
              <a:gd name="connsiteX12" fmla="*/ 9306838 w 11098060"/>
              <a:gd name="connsiteY12" fmla="*/ 4346531 h 7014575"/>
              <a:gd name="connsiteX13" fmla="*/ 11098060 w 11098060"/>
              <a:gd name="connsiteY13" fmla="*/ 6075123 h 7014575"/>
              <a:gd name="connsiteX14" fmla="*/ 9757775 w 11098060"/>
              <a:gd name="connsiteY14" fmla="*/ 7014575 h 7014575"/>
              <a:gd name="connsiteX15" fmla="*/ 62630 w 11098060"/>
              <a:gd name="connsiteY15" fmla="*/ 6939419 h 7014575"/>
              <a:gd name="connsiteX16" fmla="*/ 0 w 11098060"/>
              <a:gd name="connsiteY16" fmla="*/ 5523978 h 7014575"/>
              <a:gd name="connsiteX17" fmla="*/ 1991638 w 11098060"/>
              <a:gd name="connsiteY17" fmla="*/ 3782860 h 7014575"/>
              <a:gd name="connsiteX18" fmla="*/ 1979112 w 11098060"/>
              <a:gd name="connsiteY18" fmla="*/ 3569917 h 7014575"/>
              <a:gd name="connsiteX0" fmla="*/ 1979112 w 11098060"/>
              <a:gd name="connsiteY0" fmla="*/ 3569917 h 7014575"/>
              <a:gd name="connsiteX1" fmla="*/ 1979112 w 11098060"/>
              <a:gd name="connsiteY1" fmla="*/ 3569917 h 7014575"/>
              <a:gd name="connsiteX2" fmla="*/ 1878904 w 11098060"/>
              <a:gd name="connsiteY2" fmla="*/ 1603331 h 7014575"/>
              <a:gd name="connsiteX3" fmla="*/ 2430049 w 11098060"/>
              <a:gd name="connsiteY3" fmla="*/ 0 h 7014575"/>
              <a:gd name="connsiteX4" fmla="*/ 3382027 w 11098060"/>
              <a:gd name="connsiteY4" fmla="*/ 25052 h 7014575"/>
              <a:gd name="connsiteX5" fmla="*/ 3331923 w 11098060"/>
              <a:gd name="connsiteY5" fmla="*/ 1014608 h 7014575"/>
              <a:gd name="connsiteX6" fmla="*/ 3770334 w 11098060"/>
              <a:gd name="connsiteY6" fmla="*/ 2442575 h 7014575"/>
              <a:gd name="connsiteX7" fmla="*/ 3958225 w 11098060"/>
              <a:gd name="connsiteY7" fmla="*/ 2868460 h 7014575"/>
              <a:gd name="connsiteX8" fmla="*/ 7118249 w 11098060"/>
              <a:gd name="connsiteY8" fmla="*/ 1265702 h 7014575"/>
              <a:gd name="connsiteX9" fmla="*/ 8774433 w 11098060"/>
              <a:gd name="connsiteY9" fmla="*/ 2777870 h 7014575"/>
              <a:gd name="connsiteX10" fmla="*/ 7622305 w 11098060"/>
              <a:gd name="connsiteY10" fmla="*/ 3497950 h 7014575"/>
              <a:gd name="connsiteX11" fmla="*/ 9306838 w 11098060"/>
              <a:gd name="connsiteY11" fmla="*/ 4346531 h 7014575"/>
              <a:gd name="connsiteX12" fmla="*/ 11098060 w 11098060"/>
              <a:gd name="connsiteY12" fmla="*/ 6075123 h 7014575"/>
              <a:gd name="connsiteX13" fmla="*/ 9757775 w 11098060"/>
              <a:gd name="connsiteY13" fmla="*/ 7014575 h 7014575"/>
              <a:gd name="connsiteX14" fmla="*/ 62630 w 11098060"/>
              <a:gd name="connsiteY14" fmla="*/ 6939419 h 7014575"/>
              <a:gd name="connsiteX15" fmla="*/ 0 w 11098060"/>
              <a:gd name="connsiteY15" fmla="*/ 5523978 h 7014575"/>
              <a:gd name="connsiteX16" fmla="*/ 1991638 w 11098060"/>
              <a:gd name="connsiteY16" fmla="*/ 3782860 h 7014575"/>
              <a:gd name="connsiteX17" fmla="*/ 1979112 w 11098060"/>
              <a:gd name="connsiteY17" fmla="*/ 3569917 h 7014575"/>
              <a:gd name="connsiteX0" fmla="*/ 1979112 w 11098060"/>
              <a:gd name="connsiteY0" fmla="*/ 3569917 h 7014575"/>
              <a:gd name="connsiteX1" fmla="*/ 1979112 w 11098060"/>
              <a:gd name="connsiteY1" fmla="*/ 3569917 h 7014575"/>
              <a:gd name="connsiteX2" fmla="*/ 1878904 w 11098060"/>
              <a:gd name="connsiteY2" fmla="*/ 1603331 h 7014575"/>
              <a:gd name="connsiteX3" fmla="*/ 2430049 w 11098060"/>
              <a:gd name="connsiteY3" fmla="*/ 0 h 7014575"/>
              <a:gd name="connsiteX4" fmla="*/ 3382027 w 11098060"/>
              <a:gd name="connsiteY4" fmla="*/ 25052 h 7014575"/>
              <a:gd name="connsiteX5" fmla="*/ 3331923 w 11098060"/>
              <a:gd name="connsiteY5" fmla="*/ 1014608 h 7014575"/>
              <a:gd name="connsiteX6" fmla="*/ 3770334 w 11098060"/>
              <a:gd name="connsiteY6" fmla="*/ 2442575 h 7014575"/>
              <a:gd name="connsiteX7" fmla="*/ 3958225 w 11098060"/>
              <a:gd name="connsiteY7" fmla="*/ 2868460 h 7014575"/>
              <a:gd name="connsiteX8" fmla="*/ 7118249 w 11098060"/>
              <a:gd name="connsiteY8" fmla="*/ 1265702 h 7014575"/>
              <a:gd name="connsiteX9" fmla="*/ 8774433 w 11098060"/>
              <a:gd name="connsiteY9" fmla="*/ 2777870 h 7014575"/>
              <a:gd name="connsiteX10" fmla="*/ 7622305 w 11098060"/>
              <a:gd name="connsiteY10" fmla="*/ 3497950 h 7014575"/>
              <a:gd name="connsiteX11" fmla="*/ 9062465 w 11098060"/>
              <a:gd name="connsiteY11" fmla="*/ 4506062 h 7014575"/>
              <a:gd name="connsiteX12" fmla="*/ 11098060 w 11098060"/>
              <a:gd name="connsiteY12" fmla="*/ 6075123 h 7014575"/>
              <a:gd name="connsiteX13" fmla="*/ 9757775 w 11098060"/>
              <a:gd name="connsiteY13" fmla="*/ 7014575 h 7014575"/>
              <a:gd name="connsiteX14" fmla="*/ 62630 w 11098060"/>
              <a:gd name="connsiteY14" fmla="*/ 6939419 h 7014575"/>
              <a:gd name="connsiteX15" fmla="*/ 0 w 11098060"/>
              <a:gd name="connsiteY15" fmla="*/ 5523978 h 7014575"/>
              <a:gd name="connsiteX16" fmla="*/ 1991638 w 11098060"/>
              <a:gd name="connsiteY16" fmla="*/ 3782860 h 7014575"/>
              <a:gd name="connsiteX17" fmla="*/ 1979112 w 11098060"/>
              <a:gd name="connsiteY17" fmla="*/ 3569917 h 701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098060" h="7014575">
                <a:moveTo>
                  <a:pt x="1979112" y="3569917"/>
                </a:moveTo>
                <a:lnTo>
                  <a:pt x="1979112" y="3569917"/>
                </a:lnTo>
                <a:lnTo>
                  <a:pt x="1878904" y="1603331"/>
                </a:lnTo>
                <a:lnTo>
                  <a:pt x="2430049" y="0"/>
                </a:lnTo>
                <a:lnTo>
                  <a:pt x="3382027" y="25052"/>
                </a:lnTo>
                <a:lnTo>
                  <a:pt x="3331923" y="1014608"/>
                </a:lnTo>
                <a:lnTo>
                  <a:pt x="3770334" y="2442575"/>
                </a:lnTo>
                <a:lnTo>
                  <a:pt x="3958225" y="2868460"/>
                </a:lnTo>
                <a:lnTo>
                  <a:pt x="7118249" y="1265702"/>
                </a:lnTo>
                <a:lnTo>
                  <a:pt x="8774433" y="2777870"/>
                </a:lnTo>
                <a:lnTo>
                  <a:pt x="7622305" y="3497950"/>
                </a:lnTo>
                <a:lnTo>
                  <a:pt x="9062465" y="4506062"/>
                </a:lnTo>
                <a:lnTo>
                  <a:pt x="11098060" y="6075123"/>
                </a:lnTo>
                <a:lnTo>
                  <a:pt x="9757775" y="7014575"/>
                </a:lnTo>
                <a:lnTo>
                  <a:pt x="62630" y="6939419"/>
                </a:lnTo>
                <a:lnTo>
                  <a:pt x="0" y="5523978"/>
                </a:lnTo>
                <a:lnTo>
                  <a:pt x="1991638" y="3782860"/>
                </a:lnTo>
                <a:lnTo>
                  <a:pt x="1979112" y="3569917"/>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TextBox 12"/>
          <p:cNvSpPr txBox="1"/>
          <p:nvPr/>
        </p:nvSpPr>
        <p:spPr>
          <a:xfrm>
            <a:off x="1799035" y="7866186"/>
            <a:ext cx="7632848" cy="1200329"/>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康养中心（敬老院）及其他商业服务用地</a:t>
            </a:r>
            <a:r>
              <a:rPr lang="en-US" altLang="zh-CN" sz="3600" b="1" dirty="0" smtClean="0">
                <a:solidFill>
                  <a:srgbClr val="FFFF00"/>
                </a:solidFill>
                <a:latin typeface="微软雅黑" pitchFamily="34" charset="-122"/>
                <a:ea typeface="微软雅黑" pitchFamily="34" charset="-122"/>
              </a:rPr>
              <a:t>3.31</a:t>
            </a:r>
            <a:r>
              <a:rPr lang="zh-CN" altLang="en-US" sz="3600" b="1" dirty="0" smtClean="0">
                <a:solidFill>
                  <a:srgbClr val="FFFF00"/>
                </a:solidFill>
                <a:latin typeface="微软雅黑" pitchFamily="34" charset="-122"/>
                <a:ea typeface="微软雅黑" pitchFamily="34" charset="-122"/>
              </a:rPr>
              <a:t>公顷。</a:t>
            </a:r>
          </a:p>
        </p:txBody>
      </p:sp>
      <p:sp>
        <p:nvSpPr>
          <p:cNvPr id="14" name="TextBox 13"/>
          <p:cNvSpPr txBox="1"/>
          <p:nvPr/>
        </p:nvSpPr>
        <p:spPr>
          <a:xfrm>
            <a:off x="0" y="2537594"/>
            <a:ext cx="3384376" cy="830997"/>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仓储用地</a:t>
            </a:r>
            <a:r>
              <a:rPr lang="en-US" altLang="zh-CN" sz="2400" b="1" dirty="0" smtClean="0">
                <a:solidFill>
                  <a:srgbClr val="FF0000"/>
                </a:solidFill>
                <a:latin typeface="微软雅黑" pitchFamily="34" charset="-122"/>
                <a:ea typeface="微软雅黑" pitchFamily="34" charset="-122"/>
              </a:rPr>
              <a:t>0.72</a:t>
            </a:r>
            <a:r>
              <a:rPr lang="zh-CN" altLang="en-US" sz="2400" b="1" dirty="0" smtClean="0">
                <a:solidFill>
                  <a:srgbClr val="FF0000"/>
                </a:solidFill>
                <a:latin typeface="微软雅黑" pitchFamily="34" charset="-122"/>
                <a:ea typeface="微软雅黑" pitchFamily="34" charset="-122"/>
              </a:rPr>
              <a:t>公顷，规划建设农机服务中心</a:t>
            </a:r>
            <a:endParaRPr lang="zh-CN" altLang="en-US" sz="2400" b="1" dirty="0">
              <a:solidFill>
                <a:srgbClr val="FF0000"/>
              </a:solidFill>
              <a:latin typeface="微软雅黑" pitchFamily="34" charset="-122"/>
              <a:ea typeface="微软雅黑" pitchFamily="34" charset="-122"/>
            </a:endParaRPr>
          </a:p>
        </p:txBody>
      </p:sp>
      <p:sp>
        <p:nvSpPr>
          <p:cNvPr id="16" name="任意多边形 15"/>
          <p:cNvSpPr/>
          <p:nvPr/>
        </p:nvSpPr>
        <p:spPr>
          <a:xfrm>
            <a:off x="7199635" y="2753618"/>
            <a:ext cx="5683468" cy="3384376"/>
          </a:xfrm>
          <a:custGeom>
            <a:avLst/>
            <a:gdLst>
              <a:gd name="connsiteX0" fmla="*/ 75156 w 4747364"/>
              <a:gd name="connsiteY0" fmla="*/ 1465545 h 2467628"/>
              <a:gd name="connsiteX1" fmla="*/ 1427967 w 4747364"/>
              <a:gd name="connsiteY1" fmla="*/ 488515 h 2467628"/>
              <a:gd name="connsiteX2" fmla="*/ 3469710 w 4747364"/>
              <a:gd name="connsiteY2" fmla="*/ 0 h 2467628"/>
              <a:gd name="connsiteX3" fmla="*/ 4747364 w 4747364"/>
              <a:gd name="connsiteY3" fmla="*/ 939452 h 2467628"/>
              <a:gd name="connsiteX4" fmla="*/ 3144033 w 4747364"/>
              <a:gd name="connsiteY4" fmla="*/ 1741118 h 2467628"/>
              <a:gd name="connsiteX5" fmla="*/ 1791222 w 4747364"/>
              <a:gd name="connsiteY5" fmla="*/ 2467628 h 2467628"/>
              <a:gd name="connsiteX6" fmla="*/ 0 w 4747364"/>
              <a:gd name="connsiteY6" fmla="*/ 1490597 h 2467628"/>
              <a:gd name="connsiteX7" fmla="*/ 150312 w 4747364"/>
              <a:gd name="connsiteY7" fmla="*/ 1402915 h 2467628"/>
              <a:gd name="connsiteX0" fmla="*/ 75156 w 4747364"/>
              <a:gd name="connsiteY0" fmla="*/ 1465545 h 3384376"/>
              <a:gd name="connsiteX1" fmla="*/ 1427967 w 4747364"/>
              <a:gd name="connsiteY1" fmla="*/ 488515 h 3384376"/>
              <a:gd name="connsiteX2" fmla="*/ 3469710 w 4747364"/>
              <a:gd name="connsiteY2" fmla="*/ 0 h 3384376"/>
              <a:gd name="connsiteX3" fmla="*/ 4747364 w 4747364"/>
              <a:gd name="connsiteY3" fmla="*/ 939452 h 3384376"/>
              <a:gd name="connsiteX4" fmla="*/ 3144033 w 4747364"/>
              <a:gd name="connsiteY4" fmla="*/ 1741118 h 3384376"/>
              <a:gd name="connsiteX5" fmla="*/ 648072 w 4747364"/>
              <a:gd name="connsiteY5" fmla="*/ 3384376 h 3384376"/>
              <a:gd name="connsiteX6" fmla="*/ 0 w 4747364"/>
              <a:gd name="connsiteY6" fmla="*/ 1490597 h 3384376"/>
              <a:gd name="connsiteX7" fmla="*/ 150312 w 4747364"/>
              <a:gd name="connsiteY7" fmla="*/ 1402915 h 3384376"/>
              <a:gd name="connsiteX0" fmla="*/ 1011260 w 5683468"/>
              <a:gd name="connsiteY0" fmla="*/ 1465545 h 3384376"/>
              <a:gd name="connsiteX1" fmla="*/ 2364071 w 5683468"/>
              <a:gd name="connsiteY1" fmla="*/ 488515 h 3384376"/>
              <a:gd name="connsiteX2" fmla="*/ 4405814 w 5683468"/>
              <a:gd name="connsiteY2" fmla="*/ 0 h 3384376"/>
              <a:gd name="connsiteX3" fmla="*/ 5683468 w 5683468"/>
              <a:gd name="connsiteY3" fmla="*/ 939452 h 3384376"/>
              <a:gd name="connsiteX4" fmla="*/ 4080137 w 5683468"/>
              <a:gd name="connsiteY4" fmla="*/ 1741118 h 3384376"/>
              <a:gd name="connsiteX5" fmla="*/ 1584176 w 5683468"/>
              <a:gd name="connsiteY5" fmla="*/ 3384376 h 3384376"/>
              <a:gd name="connsiteX6" fmla="*/ 0 w 5683468"/>
              <a:gd name="connsiteY6" fmla="*/ 1944216 h 3384376"/>
              <a:gd name="connsiteX7" fmla="*/ 1086416 w 5683468"/>
              <a:gd name="connsiteY7" fmla="*/ 1402915 h 3384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3468" h="3384376">
                <a:moveTo>
                  <a:pt x="1011260" y="1465545"/>
                </a:moveTo>
                <a:lnTo>
                  <a:pt x="2364071" y="488515"/>
                </a:lnTo>
                <a:lnTo>
                  <a:pt x="4405814" y="0"/>
                </a:lnTo>
                <a:lnTo>
                  <a:pt x="5683468" y="939452"/>
                </a:lnTo>
                <a:lnTo>
                  <a:pt x="4080137" y="1741118"/>
                </a:lnTo>
                <a:lnTo>
                  <a:pt x="1584176" y="3384376"/>
                </a:lnTo>
                <a:lnTo>
                  <a:pt x="0" y="1944216"/>
                </a:lnTo>
                <a:lnTo>
                  <a:pt x="1086416" y="1402915"/>
                </a:lnTo>
              </a:path>
            </a:pathLst>
          </a:custGeom>
          <a:noFill/>
          <a:ln w="38100">
            <a:solidFill>
              <a:srgbClr val="D947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7" name="TextBox 16"/>
          <p:cNvSpPr txBox="1"/>
          <p:nvPr/>
        </p:nvSpPr>
        <p:spPr>
          <a:xfrm>
            <a:off x="10439995" y="3329682"/>
            <a:ext cx="1656184" cy="523220"/>
          </a:xfrm>
          <a:prstGeom prst="rect">
            <a:avLst/>
          </a:prstGeom>
          <a:noFill/>
        </p:spPr>
        <p:txBody>
          <a:bodyPr wrap="square" rtlCol="0">
            <a:spAutoFit/>
          </a:bodyPr>
          <a:lstStyle/>
          <a:p>
            <a:r>
              <a:rPr lang="zh-CN" altLang="en-US" sz="2800" b="1" dirty="0" smtClean="0">
                <a:solidFill>
                  <a:srgbClr val="EF359F"/>
                </a:solidFill>
                <a:latin typeface="微软雅黑" pitchFamily="34" charset="-122"/>
                <a:ea typeface="微软雅黑" pitchFamily="34" charset="-122"/>
              </a:rPr>
              <a:t>仓储用地</a:t>
            </a:r>
            <a:endParaRPr lang="zh-CN" altLang="en-US" sz="2800" b="1" dirty="0">
              <a:solidFill>
                <a:srgbClr val="EF359F"/>
              </a:solidFill>
              <a:latin typeface="微软雅黑" pitchFamily="34" charset="-122"/>
              <a:ea typeface="微软雅黑" pitchFamily="34" charset="-122"/>
            </a:endParaRPr>
          </a:p>
        </p:txBody>
      </p:sp>
    </p:spTree>
    <p:extLst>
      <p:ext uri="{BB962C8B-B14F-4D97-AF65-F5344CB8AC3E}">
        <p14:creationId xmlns:p14="http://schemas.microsoft.com/office/powerpoint/2010/main" xmlns="" val="41291566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2" descr="F:\2024年项目\金寨航拍\1\汤加汇\新农村\DJI_0595.JPG"/>
          <p:cNvPicPr>
            <a:picLocks noChangeAspect="1" noChangeArrowheads="1"/>
          </p:cNvPicPr>
          <p:nvPr/>
        </p:nvPicPr>
        <p:blipFill>
          <a:blip r:embed="rId3" cstate="print"/>
          <a:stretch>
            <a:fillRect/>
          </a:stretch>
        </p:blipFill>
        <p:spPr bwMode="auto">
          <a:xfrm>
            <a:off x="0" y="1745506"/>
            <a:ext cx="15119349" cy="8504633"/>
          </a:xfrm>
          <a:prstGeom prst="rect">
            <a:avLst/>
          </a:prstGeom>
          <a:noFill/>
        </p:spPr>
      </p:pic>
      <p:sp>
        <p:nvSpPr>
          <p:cNvPr id="3" name="任意多边形 2"/>
          <p:cNvSpPr/>
          <p:nvPr/>
        </p:nvSpPr>
        <p:spPr>
          <a:xfrm>
            <a:off x="934939" y="4769842"/>
            <a:ext cx="12241360" cy="4464496"/>
          </a:xfrm>
          <a:custGeom>
            <a:avLst/>
            <a:gdLst>
              <a:gd name="connsiteX0" fmla="*/ 1302707 w 11123112"/>
              <a:gd name="connsiteY0" fmla="*/ 325677 h 3933173"/>
              <a:gd name="connsiteX1" fmla="*/ 5674291 w 11123112"/>
              <a:gd name="connsiteY1" fmla="*/ 0 h 3933173"/>
              <a:gd name="connsiteX2" fmla="*/ 11123112 w 11123112"/>
              <a:gd name="connsiteY2" fmla="*/ 2530258 h 3933173"/>
              <a:gd name="connsiteX3" fmla="*/ 9131474 w 11123112"/>
              <a:gd name="connsiteY3" fmla="*/ 3933173 h 3933173"/>
              <a:gd name="connsiteX4" fmla="*/ 0 w 11123112"/>
              <a:gd name="connsiteY4" fmla="*/ 3569918 h 3933173"/>
              <a:gd name="connsiteX5" fmla="*/ 1302707 w 11123112"/>
              <a:gd name="connsiteY5" fmla="*/ 325677 h 3933173"/>
              <a:gd name="connsiteX0" fmla="*/ 1983692 w 11804097"/>
              <a:gd name="connsiteY0" fmla="*/ 325677 h 3933173"/>
              <a:gd name="connsiteX1" fmla="*/ 6355276 w 11804097"/>
              <a:gd name="connsiteY1" fmla="*/ 0 h 3933173"/>
              <a:gd name="connsiteX2" fmla="*/ 11804097 w 11804097"/>
              <a:gd name="connsiteY2" fmla="*/ 2530258 h 3933173"/>
              <a:gd name="connsiteX3" fmla="*/ 9812459 w 11804097"/>
              <a:gd name="connsiteY3" fmla="*/ 3933173 h 3933173"/>
              <a:gd name="connsiteX4" fmla="*/ 0 w 11804097"/>
              <a:gd name="connsiteY4" fmla="*/ 3525751 h 3933173"/>
              <a:gd name="connsiteX5" fmla="*/ 1983692 w 11804097"/>
              <a:gd name="connsiteY5" fmla="*/ 325677 h 3933173"/>
              <a:gd name="connsiteX0" fmla="*/ 1584177 w 11804097"/>
              <a:gd name="connsiteY0" fmla="*/ 0 h 4007822"/>
              <a:gd name="connsiteX1" fmla="*/ 6355276 w 11804097"/>
              <a:gd name="connsiteY1" fmla="*/ 74649 h 4007822"/>
              <a:gd name="connsiteX2" fmla="*/ 11804097 w 11804097"/>
              <a:gd name="connsiteY2" fmla="*/ 2604907 h 4007822"/>
              <a:gd name="connsiteX3" fmla="*/ 9812459 w 11804097"/>
              <a:gd name="connsiteY3" fmla="*/ 4007822 h 4007822"/>
              <a:gd name="connsiteX4" fmla="*/ 0 w 11804097"/>
              <a:gd name="connsiteY4" fmla="*/ 3600400 h 4007822"/>
              <a:gd name="connsiteX5" fmla="*/ 1584177 w 11804097"/>
              <a:gd name="connsiteY5" fmla="*/ 0 h 4007822"/>
              <a:gd name="connsiteX0" fmla="*/ 1584177 w 11804097"/>
              <a:gd name="connsiteY0" fmla="*/ 216024 h 4223846"/>
              <a:gd name="connsiteX1" fmla="*/ 6624737 w 11804097"/>
              <a:gd name="connsiteY1" fmla="*/ 0 h 4223846"/>
              <a:gd name="connsiteX2" fmla="*/ 11804097 w 11804097"/>
              <a:gd name="connsiteY2" fmla="*/ 2820931 h 4223846"/>
              <a:gd name="connsiteX3" fmla="*/ 9812459 w 11804097"/>
              <a:gd name="connsiteY3" fmla="*/ 4223846 h 4223846"/>
              <a:gd name="connsiteX4" fmla="*/ 0 w 11804097"/>
              <a:gd name="connsiteY4" fmla="*/ 3816424 h 4223846"/>
              <a:gd name="connsiteX5" fmla="*/ 1584177 w 11804097"/>
              <a:gd name="connsiteY5" fmla="*/ 216024 h 4223846"/>
              <a:gd name="connsiteX0" fmla="*/ 1584177 w 12097345"/>
              <a:gd name="connsiteY0" fmla="*/ 216024 h 4223846"/>
              <a:gd name="connsiteX1" fmla="*/ 6624737 w 12097345"/>
              <a:gd name="connsiteY1" fmla="*/ 0 h 4223846"/>
              <a:gd name="connsiteX2" fmla="*/ 12097345 w 12097345"/>
              <a:gd name="connsiteY2" fmla="*/ 2448272 h 4223846"/>
              <a:gd name="connsiteX3" fmla="*/ 9812459 w 12097345"/>
              <a:gd name="connsiteY3" fmla="*/ 4223846 h 4223846"/>
              <a:gd name="connsiteX4" fmla="*/ 0 w 12097345"/>
              <a:gd name="connsiteY4" fmla="*/ 3816424 h 4223846"/>
              <a:gd name="connsiteX5" fmla="*/ 1584177 w 12097345"/>
              <a:gd name="connsiteY5" fmla="*/ 216024 h 4223846"/>
              <a:gd name="connsiteX0" fmla="*/ 1584177 w 12097345"/>
              <a:gd name="connsiteY0" fmla="*/ 216024 h 4223846"/>
              <a:gd name="connsiteX1" fmla="*/ 6624737 w 12097345"/>
              <a:gd name="connsiteY1" fmla="*/ 0 h 4223846"/>
              <a:gd name="connsiteX2" fmla="*/ 12097345 w 12097345"/>
              <a:gd name="connsiteY2" fmla="*/ 2304256 h 4223846"/>
              <a:gd name="connsiteX3" fmla="*/ 9812459 w 12097345"/>
              <a:gd name="connsiteY3" fmla="*/ 4223846 h 4223846"/>
              <a:gd name="connsiteX4" fmla="*/ 0 w 12097345"/>
              <a:gd name="connsiteY4" fmla="*/ 3816424 h 4223846"/>
              <a:gd name="connsiteX5" fmla="*/ 1584177 w 12097345"/>
              <a:gd name="connsiteY5" fmla="*/ 216024 h 4223846"/>
              <a:gd name="connsiteX0" fmla="*/ 1584177 w 12097345"/>
              <a:gd name="connsiteY0" fmla="*/ 216024 h 4464496"/>
              <a:gd name="connsiteX1" fmla="*/ 6624737 w 12097345"/>
              <a:gd name="connsiteY1" fmla="*/ 0 h 4464496"/>
              <a:gd name="connsiteX2" fmla="*/ 12097345 w 12097345"/>
              <a:gd name="connsiteY2" fmla="*/ 2304256 h 4464496"/>
              <a:gd name="connsiteX3" fmla="*/ 9937105 w 12097345"/>
              <a:gd name="connsiteY3" fmla="*/ 4464496 h 4464496"/>
              <a:gd name="connsiteX4" fmla="*/ 0 w 12097345"/>
              <a:gd name="connsiteY4" fmla="*/ 3816424 h 4464496"/>
              <a:gd name="connsiteX5" fmla="*/ 1584177 w 12097345"/>
              <a:gd name="connsiteY5" fmla="*/ 216024 h 4464496"/>
              <a:gd name="connsiteX0" fmla="*/ 1584177 w 11953329"/>
              <a:gd name="connsiteY0" fmla="*/ 216024 h 4464496"/>
              <a:gd name="connsiteX1" fmla="*/ 6624737 w 11953329"/>
              <a:gd name="connsiteY1" fmla="*/ 0 h 4464496"/>
              <a:gd name="connsiteX2" fmla="*/ 11953329 w 11953329"/>
              <a:gd name="connsiteY2" fmla="*/ 2376264 h 4464496"/>
              <a:gd name="connsiteX3" fmla="*/ 9937105 w 11953329"/>
              <a:gd name="connsiteY3" fmla="*/ 4464496 h 4464496"/>
              <a:gd name="connsiteX4" fmla="*/ 0 w 11953329"/>
              <a:gd name="connsiteY4" fmla="*/ 3816424 h 4464496"/>
              <a:gd name="connsiteX5" fmla="*/ 1584177 w 11953329"/>
              <a:gd name="connsiteY5" fmla="*/ 216024 h 4464496"/>
              <a:gd name="connsiteX0" fmla="*/ 1872208 w 12241360"/>
              <a:gd name="connsiteY0" fmla="*/ 216024 h 4464496"/>
              <a:gd name="connsiteX1" fmla="*/ 6912768 w 12241360"/>
              <a:gd name="connsiteY1" fmla="*/ 0 h 4464496"/>
              <a:gd name="connsiteX2" fmla="*/ 12241360 w 12241360"/>
              <a:gd name="connsiteY2" fmla="*/ 2376264 h 4464496"/>
              <a:gd name="connsiteX3" fmla="*/ 10225136 w 12241360"/>
              <a:gd name="connsiteY3" fmla="*/ 4464496 h 4464496"/>
              <a:gd name="connsiteX4" fmla="*/ 0 w 12241360"/>
              <a:gd name="connsiteY4" fmla="*/ 3816424 h 4464496"/>
              <a:gd name="connsiteX5" fmla="*/ 1872208 w 12241360"/>
              <a:gd name="connsiteY5" fmla="*/ 216024 h 4464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41360" h="4464496">
                <a:moveTo>
                  <a:pt x="1872208" y="216024"/>
                </a:moveTo>
                <a:lnTo>
                  <a:pt x="6912768" y="0"/>
                </a:lnTo>
                <a:lnTo>
                  <a:pt x="12241360" y="2376264"/>
                </a:lnTo>
                <a:lnTo>
                  <a:pt x="10225136" y="4464496"/>
                </a:lnTo>
                <a:lnTo>
                  <a:pt x="0" y="3816424"/>
                </a:lnTo>
                <a:lnTo>
                  <a:pt x="1872208" y="216024"/>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TextBox 3"/>
          <p:cNvSpPr txBox="1"/>
          <p:nvPr/>
        </p:nvSpPr>
        <p:spPr>
          <a:xfrm>
            <a:off x="6263531" y="6786344"/>
            <a:ext cx="2160041" cy="646331"/>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矿坑酒店</a:t>
            </a:r>
            <a:endParaRPr lang="zh-CN" altLang="en-US" sz="3600" b="1" dirty="0">
              <a:solidFill>
                <a:srgbClr val="FFFF00"/>
              </a:solidFill>
              <a:latin typeface="微软雅黑" pitchFamily="34" charset="-122"/>
              <a:ea typeface="微软雅黑" pitchFamily="34" charset="-122"/>
            </a:endParaRPr>
          </a:p>
        </p:txBody>
      </p:sp>
      <p:pic>
        <p:nvPicPr>
          <p:cNvPr id="412673" name="Picture 1"/>
          <p:cNvPicPr>
            <a:picLocks noChangeAspect="1" noChangeArrowheads="1"/>
          </p:cNvPicPr>
          <p:nvPr/>
        </p:nvPicPr>
        <p:blipFill>
          <a:blip r:embed="rId4" cstate="print"/>
          <a:srcRect b="5732"/>
          <a:stretch>
            <a:fillRect/>
          </a:stretch>
        </p:blipFill>
        <p:spPr bwMode="auto">
          <a:xfrm>
            <a:off x="2447107" y="161330"/>
            <a:ext cx="3960440" cy="3046492"/>
          </a:xfrm>
          <a:prstGeom prst="rect">
            <a:avLst/>
          </a:prstGeom>
          <a:noFill/>
          <a:ln w="9525">
            <a:noFill/>
            <a:miter lim="800000"/>
            <a:headEnd/>
            <a:tailEnd/>
          </a:ln>
        </p:spPr>
      </p:pic>
      <p:pic>
        <p:nvPicPr>
          <p:cNvPr id="412674" name="Picture 2"/>
          <p:cNvPicPr>
            <a:picLocks noChangeAspect="1" noChangeArrowheads="1"/>
          </p:cNvPicPr>
          <p:nvPr/>
        </p:nvPicPr>
        <p:blipFill>
          <a:blip r:embed="rId5" cstate="print"/>
          <a:srcRect/>
          <a:stretch>
            <a:fillRect/>
          </a:stretch>
        </p:blipFill>
        <p:spPr bwMode="auto">
          <a:xfrm>
            <a:off x="6479555" y="161329"/>
            <a:ext cx="3888432" cy="3058639"/>
          </a:xfrm>
          <a:prstGeom prst="rect">
            <a:avLst/>
          </a:prstGeom>
          <a:noFill/>
          <a:ln w="9525">
            <a:noFill/>
            <a:miter lim="800000"/>
            <a:headEnd/>
            <a:tailEnd/>
          </a:ln>
        </p:spPr>
      </p:pic>
      <p:sp>
        <p:nvSpPr>
          <p:cNvPr id="7" name="TextBox 6"/>
          <p:cNvSpPr txBox="1"/>
          <p:nvPr/>
        </p:nvSpPr>
        <p:spPr>
          <a:xfrm>
            <a:off x="0" y="3329682"/>
            <a:ext cx="3384376" cy="830997"/>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商业用地</a:t>
            </a:r>
            <a:r>
              <a:rPr lang="en-US" altLang="zh-CN" sz="2400" b="1" dirty="0" smtClean="0">
                <a:solidFill>
                  <a:srgbClr val="FF0000"/>
                </a:solidFill>
                <a:latin typeface="微软雅黑" pitchFamily="34" charset="-122"/>
                <a:ea typeface="微软雅黑" pitchFamily="34" charset="-122"/>
              </a:rPr>
              <a:t>3.67</a:t>
            </a:r>
            <a:r>
              <a:rPr lang="zh-CN" altLang="en-US" sz="2400" b="1" dirty="0" smtClean="0">
                <a:solidFill>
                  <a:srgbClr val="FF0000"/>
                </a:solidFill>
                <a:latin typeface="微软雅黑" pitchFamily="34" charset="-122"/>
                <a:ea typeface="微软雅黑" pitchFamily="34" charset="-122"/>
              </a:rPr>
              <a:t>公顷，规划建设矿坑酒店</a:t>
            </a:r>
            <a:endParaRPr lang="zh-CN" altLang="en-US" sz="2400" b="1" dirty="0">
              <a:solidFill>
                <a:srgbClr val="FF0000"/>
              </a:solidFill>
              <a:latin typeface="微软雅黑" pitchFamily="34" charset="-122"/>
              <a:ea typeface="微软雅黑" pitchFamily="34" charset="-122"/>
            </a:endParaRPr>
          </a:p>
        </p:txBody>
      </p:sp>
    </p:spTree>
    <p:extLst>
      <p:ext uri="{BB962C8B-B14F-4D97-AF65-F5344CB8AC3E}">
        <p14:creationId xmlns:p14="http://schemas.microsoft.com/office/powerpoint/2010/main" xmlns="" val="1621757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2" descr="F:\2024年项目\金寨航拍\1\汤加汇\新农村\DJI_0595.JPG"/>
          <p:cNvPicPr>
            <a:picLocks noChangeAspect="1" noChangeArrowheads="1"/>
          </p:cNvPicPr>
          <p:nvPr/>
        </p:nvPicPr>
        <p:blipFill>
          <a:blip r:embed="rId3" cstate="print"/>
          <a:srcRect b="15331"/>
          <a:stretch>
            <a:fillRect/>
          </a:stretch>
        </p:blipFill>
        <p:spPr bwMode="auto">
          <a:xfrm>
            <a:off x="3" y="3491013"/>
            <a:ext cx="15119347" cy="7200800"/>
          </a:xfrm>
          <a:prstGeom prst="rect">
            <a:avLst/>
          </a:prstGeom>
          <a:noFill/>
        </p:spPr>
      </p:pic>
      <p:pic>
        <p:nvPicPr>
          <p:cNvPr id="410625" name="Picture 1"/>
          <p:cNvPicPr>
            <a:picLocks noChangeAspect="1" noChangeArrowheads="1"/>
          </p:cNvPicPr>
          <p:nvPr/>
        </p:nvPicPr>
        <p:blipFill>
          <a:blip r:embed="rId4" cstate="print"/>
          <a:srcRect/>
          <a:stretch>
            <a:fillRect/>
          </a:stretch>
        </p:blipFill>
        <p:spPr bwMode="auto">
          <a:xfrm>
            <a:off x="7127627" y="89322"/>
            <a:ext cx="3284989" cy="3250961"/>
          </a:xfrm>
          <a:prstGeom prst="rect">
            <a:avLst/>
          </a:prstGeom>
          <a:noFill/>
          <a:ln w="9525">
            <a:noFill/>
            <a:miter lim="800000"/>
            <a:headEnd/>
            <a:tailEnd/>
          </a:ln>
        </p:spPr>
      </p:pic>
      <p:pic>
        <p:nvPicPr>
          <p:cNvPr id="410626" name="Picture 2"/>
          <p:cNvPicPr>
            <a:picLocks noChangeAspect="1" noChangeArrowheads="1"/>
          </p:cNvPicPr>
          <p:nvPr/>
        </p:nvPicPr>
        <p:blipFill>
          <a:blip r:embed="rId5" cstate="print"/>
          <a:srcRect/>
          <a:stretch>
            <a:fillRect/>
          </a:stretch>
        </p:blipFill>
        <p:spPr bwMode="auto">
          <a:xfrm>
            <a:off x="3599235" y="61862"/>
            <a:ext cx="3379989" cy="3260162"/>
          </a:xfrm>
          <a:prstGeom prst="rect">
            <a:avLst/>
          </a:prstGeom>
          <a:noFill/>
          <a:ln w="9525">
            <a:noFill/>
            <a:miter lim="800000"/>
            <a:headEnd/>
            <a:tailEnd/>
          </a:ln>
        </p:spPr>
      </p:pic>
      <p:sp>
        <p:nvSpPr>
          <p:cNvPr id="5" name="任意多边形 4"/>
          <p:cNvSpPr/>
          <p:nvPr/>
        </p:nvSpPr>
        <p:spPr>
          <a:xfrm>
            <a:off x="1753644" y="5649238"/>
            <a:ext cx="12187824" cy="4459266"/>
          </a:xfrm>
          <a:custGeom>
            <a:avLst/>
            <a:gdLst>
              <a:gd name="connsiteX0" fmla="*/ 0 w 12187824"/>
              <a:gd name="connsiteY0" fmla="*/ 3832965 h 4459266"/>
              <a:gd name="connsiteX1" fmla="*/ 1853852 w 12187824"/>
              <a:gd name="connsiteY1" fmla="*/ 4271376 h 4459266"/>
              <a:gd name="connsiteX2" fmla="*/ 3620022 w 12187824"/>
              <a:gd name="connsiteY2" fmla="*/ 4459266 h 4459266"/>
              <a:gd name="connsiteX3" fmla="*/ 5912285 w 12187824"/>
              <a:gd name="connsiteY3" fmla="*/ 4421688 h 4459266"/>
              <a:gd name="connsiteX4" fmla="*/ 8004131 w 12187824"/>
              <a:gd name="connsiteY4" fmla="*/ 3945699 h 4459266"/>
              <a:gd name="connsiteX5" fmla="*/ 10045874 w 12187824"/>
              <a:gd name="connsiteY5" fmla="*/ 3231715 h 4459266"/>
              <a:gd name="connsiteX6" fmla="*/ 11624153 w 12187824"/>
              <a:gd name="connsiteY6" fmla="*/ 2417524 h 4459266"/>
              <a:gd name="connsiteX7" fmla="*/ 12187824 w 12187824"/>
              <a:gd name="connsiteY7" fmla="*/ 1941535 h 4459266"/>
              <a:gd name="connsiteX8" fmla="*/ 10183660 w 12187824"/>
              <a:gd name="connsiteY8" fmla="*/ 1427967 h 4459266"/>
              <a:gd name="connsiteX9" fmla="*/ 10622071 w 12187824"/>
              <a:gd name="connsiteY9" fmla="*/ 839244 h 4459266"/>
              <a:gd name="connsiteX10" fmla="*/ 8204548 w 12187824"/>
              <a:gd name="connsiteY10" fmla="*/ 275573 h 4459266"/>
              <a:gd name="connsiteX11" fmla="*/ 7565720 w 12187824"/>
              <a:gd name="connsiteY11" fmla="*/ 25052 h 4459266"/>
              <a:gd name="connsiteX12" fmla="*/ 6375748 w 12187824"/>
              <a:gd name="connsiteY12" fmla="*/ 25052 h 4459266"/>
              <a:gd name="connsiteX13" fmla="*/ 5323561 w 12187824"/>
              <a:gd name="connsiteY13" fmla="*/ 0 h 4459266"/>
              <a:gd name="connsiteX14" fmla="*/ 4384109 w 12187824"/>
              <a:gd name="connsiteY14" fmla="*/ 425885 h 4459266"/>
              <a:gd name="connsiteX15" fmla="*/ 3620022 w 12187824"/>
              <a:gd name="connsiteY15" fmla="*/ 864296 h 4459266"/>
              <a:gd name="connsiteX16" fmla="*/ 3344449 w 12187824"/>
              <a:gd name="connsiteY16" fmla="*/ 1402915 h 4459266"/>
              <a:gd name="connsiteX17" fmla="*/ 2642992 w 12187824"/>
              <a:gd name="connsiteY17" fmla="*/ 1916483 h 4459266"/>
              <a:gd name="connsiteX18" fmla="*/ 2267211 w 12187824"/>
              <a:gd name="connsiteY18" fmla="*/ 2354894 h 4459266"/>
              <a:gd name="connsiteX19" fmla="*/ 0 w 12187824"/>
              <a:gd name="connsiteY19" fmla="*/ 3832965 h 445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87824" h="4459266">
                <a:moveTo>
                  <a:pt x="0" y="3832965"/>
                </a:moveTo>
                <a:lnTo>
                  <a:pt x="1853852" y="4271376"/>
                </a:lnTo>
                <a:lnTo>
                  <a:pt x="3620022" y="4459266"/>
                </a:lnTo>
                <a:lnTo>
                  <a:pt x="5912285" y="4421688"/>
                </a:lnTo>
                <a:lnTo>
                  <a:pt x="8004131" y="3945699"/>
                </a:lnTo>
                <a:lnTo>
                  <a:pt x="10045874" y="3231715"/>
                </a:lnTo>
                <a:lnTo>
                  <a:pt x="11624153" y="2417524"/>
                </a:lnTo>
                <a:lnTo>
                  <a:pt x="12187824" y="1941535"/>
                </a:lnTo>
                <a:lnTo>
                  <a:pt x="10183660" y="1427967"/>
                </a:lnTo>
                <a:lnTo>
                  <a:pt x="10622071" y="839244"/>
                </a:lnTo>
                <a:lnTo>
                  <a:pt x="8204548" y="275573"/>
                </a:lnTo>
                <a:lnTo>
                  <a:pt x="7565720" y="25052"/>
                </a:lnTo>
                <a:lnTo>
                  <a:pt x="6375748" y="25052"/>
                </a:lnTo>
                <a:lnTo>
                  <a:pt x="5323561" y="0"/>
                </a:lnTo>
                <a:lnTo>
                  <a:pt x="4384109" y="425885"/>
                </a:lnTo>
                <a:lnTo>
                  <a:pt x="3620022" y="864296"/>
                </a:lnTo>
                <a:lnTo>
                  <a:pt x="3344449" y="1402915"/>
                </a:lnTo>
                <a:lnTo>
                  <a:pt x="2642992" y="1916483"/>
                </a:lnTo>
                <a:lnTo>
                  <a:pt x="2267211" y="2354894"/>
                </a:lnTo>
                <a:lnTo>
                  <a:pt x="0" y="3832965"/>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TextBox 5"/>
          <p:cNvSpPr txBox="1"/>
          <p:nvPr/>
        </p:nvSpPr>
        <p:spPr>
          <a:xfrm>
            <a:off x="5975499" y="7002090"/>
            <a:ext cx="4824536" cy="1754326"/>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红二十五军纪念园（烈士陵园）</a:t>
            </a:r>
            <a:r>
              <a:rPr lang="en-US" altLang="zh-CN" sz="3600" b="1" dirty="0" smtClean="0">
                <a:solidFill>
                  <a:srgbClr val="FFFF00"/>
                </a:solidFill>
                <a:latin typeface="微软雅黑" pitchFamily="34" charset="-122"/>
                <a:ea typeface="微软雅黑" pitchFamily="34" charset="-122"/>
              </a:rPr>
              <a:t>6.61</a:t>
            </a:r>
            <a:r>
              <a:rPr lang="zh-CN" altLang="en-US" sz="3600" b="1" dirty="0" smtClean="0">
                <a:solidFill>
                  <a:srgbClr val="FFFF00"/>
                </a:solidFill>
                <a:latin typeface="微软雅黑" pitchFamily="34" charset="-122"/>
                <a:ea typeface="微软雅黑" pitchFamily="34" charset="-122"/>
              </a:rPr>
              <a:t>公顷， </a:t>
            </a:r>
            <a:r>
              <a:rPr lang="en-US" altLang="zh-CN" sz="3600" b="1" dirty="0" smtClean="0">
                <a:solidFill>
                  <a:srgbClr val="FFFF00"/>
                </a:solidFill>
                <a:latin typeface="微软雅黑" pitchFamily="34" charset="-122"/>
                <a:ea typeface="微软雅黑" pitchFamily="34" charset="-122"/>
              </a:rPr>
              <a:t>99.15</a:t>
            </a:r>
            <a:r>
              <a:rPr lang="zh-CN" altLang="en-US" sz="3600" b="1" dirty="0" smtClean="0">
                <a:solidFill>
                  <a:srgbClr val="FFFF00"/>
                </a:solidFill>
                <a:latin typeface="微软雅黑" pitchFamily="34" charset="-122"/>
                <a:ea typeface="微软雅黑" pitchFamily="34" charset="-122"/>
              </a:rPr>
              <a:t>亩。</a:t>
            </a:r>
            <a:endParaRPr lang="zh-CN" altLang="en-US" sz="3600" b="1" dirty="0">
              <a:solidFill>
                <a:srgbClr val="FFFF00"/>
              </a:solidFill>
              <a:latin typeface="微软雅黑" pitchFamily="34" charset="-122"/>
              <a:ea typeface="微软雅黑" pitchFamily="34" charset="-122"/>
            </a:endParaRPr>
          </a:p>
        </p:txBody>
      </p:sp>
      <p:sp>
        <p:nvSpPr>
          <p:cNvPr id="7" name="TextBox 6"/>
          <p:cNvSpPr txBox="1"/>
          <p:nvPr/>
        </p:nvSpPr>
        <p:spPr>
          <a:xfrm>
            <a:off x="0" y="3329682"/>
            <a:ext cx="3384376" cy="1569660"/>
          </a:xfrm>
          <a:prstGeom prst="rect">
            <a:avLst/>
          </a:prstGeom>
          <a:solidFill>
            <a:schemeClr val="bg1"/>
          </a:solidFill>
        </p:spPr>
        <p:txBody>
          <a:bodyPr wrap="square" rtlCol="0">
            <a:spAutoFit/>
          </a:bodyPr>
          <a:lstStyle/>
          <a:p>
            <a:pPr algn="ctr"/>
            <a:r>
              <a:rPr lang="zh-CN" altLang="en-US" sz="2400" b="1" dirty="0" smtClean="0">
                <a:solidFill>
                  <a:srgbClr val="FF0000"/>
                </a:solidFill>
                <a:latin typeface="微软雅黑" pitchFamily="34" charset="-122"/>
                <a:ea typeface="微软雅黑" pitchFamily="34" charset="-122"/>
              </a:rPr>
              <a:t>殡葬用地</a:t>
            </a:r>
            <a:r>
              <a:rPr lang="en-US" altLang="zh-CN" sz="2400" b="1" dirty="0" smtClean="0">
                <a:solidFill>
                  <a:srgbClr val="FF0000"/>
                </a:solidFill>
                <a:latin typeface="微软雅黑" pitchFamily="34" charset="-122"/>
                <a:ea typeface="微软雅黑" pitchFamily="34" charset="-122"/>
              </a:rPr>
              <a:t>6.61</a:t>
            </a:r>
            <a:r>
              <a:rPr lang="zh-CN" altLang="en-US" sz="2400" b="1" dirty="0" smtClean="0">
                <a:solidFill>
                  <a:srgbClr val="FF0000"/>
                </a:solidFill>
                <a:latin typeface="微软雅黑" pitchFamily="34" charset="-122"/>
                <a:ea typeface="微软雅黑" pitchFamily="34" charset="-122"/>
              </a:rPr>
              <a:t>公顷， </a:t>
            </a:r>
            <a:r>
              <a:rPr lang="en-US" altLang="zh-CN" sz="2400" b="1" dirty="0" smtClean="0">
                <a:solidFill>
                  <a:srgbClr val="FF0000"/>
                </a:solidFill>
                <a:latin typeface="微软雅黑" pitchFamily="34" charset="-122"/>
                <a:ea typeface="微软雅黑" pitchFamily="34" charset="-122"/>
              </a:rPr>
              <a:t>99.15</a:t>
            </a:r>
            <a:r>
              <a:rPr lang="zh-CN" altLang="en-US" sz="2400" b="1" dirty="0" smtClean="0">
                <a:solidFill>
                  <a:srgbClr val="FF0000"/>
                </a:solidFill>
                <a:latin typeface="微软雅黑" pitchFamily="34" charset="-122"/>
                <a:ea typeface="微软雅黑" pitchFamily="34" charset="-122"/>
              </a:rPr>
              <a:t>亩，规划建设红二十五军纪念园（烈士陵园）。</a:t>
            </a:r>
            <a:endParaRPr lang="zh-CN" altLang="en-US" sz="2400" b="1" dirty="0">
              <a:solidFill>
                <a:srgbClr val="FF0000"/>
              </a:solidFill>
              <a:latin typeface="微软雅黑" pitchFamily="34" charset="-122"/>
              <a:ea typeface="微软雅黑" pitchFamily="34" charset="-122"/>
            </a:endParaRPr>
          </a:p>
        </p:txBody>
      </p:sp>
      <p:sp>
        <p:nvSpPr>
          <p:cNvPr id="8" name="任意多边形 7"/>
          <p:cNvSpPr/>
          <p:nvPr/>
        </p:nvSpPr>
        <p:spPr>
          <a:xfrm>
            <a:off x="-37578" y="6810319"/>
            <a:ext cx="15219123" cy="3432131"/>
          </a:xfrm>
          <a:custGeom>
            <a:avLst/>
            <a:gdLst>
              <a:gd name="connsiteX0" fmla="*/ 0 w 15219123"/>
              <a:gd name="connsiteY0" fmla="*/ 2242159 h 3432131"/>
              <a:gd name="connsiteX1" fmla="*/ 1929008 w 15219123"/>
              <a:gd name="connsiteY1" fmla="*/ 2818356 h 3432131"/>
              <a:gd name="connsiteX2" fmla="*/ 3995803 w 15219123"/>
              <a:gd name="connsiteY2" fmla="*/ 3319397 h 3432131"/>
              <a:gd name="connsiteX3" fmla="*/ 5674290 w 15219123"/>
              <a:gd name="connsiteY3" fmla="*/ 3432131 h 3432131"/>
              <a:gd name="connsiteX4" fmla="*/ 7954027 w 15219123"/>
              <a:gd name="connsiteY4" fmla="*/ 3369501 h 3432131"/>
              <a:gd name="connsiteX5" fmla="*/ 10346499 w 15219123"/>
              <a:gd name="connsiteY5" fmla="*/ 2730674 h 3432131"/>
              <a:gd name="connsiteX6" fmla="*/ 12012460 w 15219123"/>
              <a:gd name="connsiteY6" fmla="*/ 2141951 h 3432131"/>
              <a:gd name="connsiteX7" fmla="*/ 13628318 w 15219123"/>
              <a:gd name="connsiteY7" fmla="*/ 1290181 h 3432131"/>
              <a:gd name="connsiteX8" fmla="*/ 14342301 w 15219123"/>
              <a:gd name="connsiteY8" fmla="*/ 713983 h 3432131"/>
              <a:gd name="connsiteX9" fmla="*/ 15219123 w 15219123"/>
              <a:gd name="connsiteY9" fmla="*/ 0 h 343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19123" h="3432131">
                <a:moveTo>
                  <a:pt x="0" y="2242159"/>
                </a:moveTo>
                <a:lnTo>
                  <a:pt x="1929008" y="2818356"/>
                </a:lnTo>
                <a:lnTo>
                  <a:pt x="3995803" y="3319397"/>
                </a:lnTo>
                <a:lnTo>
                  <a:pt x="5674290" y="3432131"/>
                </a:lnTo>
                <a:lnTo>
                  <a:pt x="7954027" y="3369501"/>
                </a:lnTo>
                <a:lnTo>
                  <a:pt x="10346499" y="2730674"/>
                </a:lnTo>
                <a:lnTo>
                  <a:pt x="12012460" y="2141951"/>
                </a:lnTo>
                <a:lnTo>
                  <a:pt x="13628318" y="1290181"/>
                </a:lnTo>
                <a:lnTo>
                  <a:pt x="14342301" y="713983"/>
                </a:lnTo>
                <a:lnTo>
                  <a:pt x="15219123" y="0"/>
                </a:lnTo>
              </a:path>
            </a:pathLst>
          </a:custGeom>
          <a:ln w="136525">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9" name="TextBox 8"/>
          <p:cNvSpPr txBox="1"/>
          <p:nvPr/>
        </p:nvSpPr>
        <p:spPr>
          <a:xfrm>
            <a:off x="3455219" y="9594378"/>
            <a:ext cx="5929828" cy="523220"/>
          </a:xfrm>
          <a:prstGeom prst="rect">
            <a:avLst/>
          </a:prstGeom>
          <a:noFill/>
        </p:spPr>
        <p:txBody>
          <a:bodyPr wrap="none" rtlCol="0">
            <a:spAutoFit/>
          </a:bodyPr>
          <a:lstStyle/>
          <a:p>
            <a:r>
              <a:rPr lang="zh-CN" altLang="en-US" sz="2800" b="1" dirty="0" smtClean="0">
                <a:solidFill>
                  <a:srgbClr val="00FF00"/>
                </a:solidFill>
                <a:latin typeface="微软雅黑" pitchFamily="34" charset="-122"/>
                <a:ea typeface="微软雅黑" pitchFamily="34" charset="-122"/>
              </a:rPr>
              <a:t>新建村庄内部道路，打通内部循环路</a:t>
            </a:r>
            <a:endParaRPr lang="zh-CN" altLang="en-US" sz="2800" b="1" dirty="0">
              <a:solidFill>
                <a:srgbClr val="00FF00"/>
              </a:solidFill>
              <a:latin typeface="微软雅黑" pitchFamily="34" charset="-122"/>
              <a:ea typeface="微软雅黑" pitchFamily="34" charset="-122"/>
            </a:endParaRPr>
          </a:p>
        </p:txBody>
      </p:sp>
    </p:spTree>
    <p:extLst>
      <p:ext uri="{BB962C8B-B14F-4D97-AF65-F5344CB8AC3E}">
        <p14:creationId xmlns:p14="http://schemas.microsoft.com/office/powerpoint/2010/main" xmlns="" val="23160911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2" descr="F:\2024年项目\金寨航拍\1\汤加汇\新农村\DJI_0595.JPG"/>
          <p:cNvPicPr>
            <a:picLocks noChangeAspect="1" noChangeArrowheads="1"/>
          </p:cNvPicPr>
          <p:nvPr/>
        </p:nvPicPr>
        <p:blipFill>
          <a:blip r:embed="rId3" cstate="print"/>
          <a:stretch>
            <a:fillRect/>
          </a:stretch>
        </p:blipFill>
        <p:spPr bwMode="auto">
          <a:xfrm>
            <a:off x="2" y="1745506"/>
            <a:ext cx="15119345" cy="8504632"/>
          </a:xfrm>
          <a:prstGeom prst="rect">
            <a:avLst/>
          </a:prstGeom>
          <a:noFill/>
        </p:spPr>
      </p:pic>
      <p:sp>
        <p:nvSpPr>
          <p:cNvPr id="3" name="TextBox 2"/>
          <p:cNvSpPr txBox="1"/>
          <p:nvPr/>
        </p:nvSpPr>
        <p:spPr>
          <a:xfrm>
            <a:off x="6263531" y="6786344"/>
            <a:ext cx="4896544" cy="1200329"/>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红色教育研学教育基地等商业服务</a:t>
            </a:r>
            <a:endParaRPr lang="zh-CN" altLang="en-US" sz="3600" b="1" dirty="0">
              <a:solidFill>
                <a:srgbClr val="FFFF00"/>
              </a:solidFill>
              <a:latin typeface="微软雅黑" pitchFamily="34" charset="-122"/>
              <a:ea typeface="微软雅黑" pitchFamily="34" charset="-122"/>
            </a:endParaRPr>
          </a:p>
        </p:txBody>
      </p:sp>
      <p:sp>
        <p:nvSpPr>
          <p:cNvPr id="4" name="TextBox 3"/>
          <p:cNvSpPr txBox="1"/>
          <p:nvPr/>
        </p:nvSpPr>
        <p:spPr>
          <a:xfrm>
            <a:off x="-1165" y="17314"/>
            <a:ext cx="4032448" cy="1938992"/>
          </a:xfrm>
          <a:prstGeom prst="rect">
            <a:avLst/>
          </a:prstGeom>
          <a:solidFill>
            <a:schemeClr val="bg1"/>
          </a:solidFill>
        </p:spPr>
        <p:txBody>
          <a:bodyPr wrap="square" rtlCol="0">
            <a:spAutoFit/>
          </a:bodyPr>
          <a:lstStyle/>
          <a:p>
            <a:pPr indent="627063"/>
            <a:r>
              <a:rPr lang="zh-CN" altLang="en-US" sz="2400" b="1" dirty="0" smtClean="0">
                <a:solidFill>
                  <a:srgbClr val="FF0000"/>
                </a:solidFill>
                <a:latin typeface="微软雅黑" pitchFamily="34" charset="-122"/>
                <a:ea typeface="微软雅黑" pitchFamily="34" charset="-122"/>
              </a:rPr>
              <a:t>商业用地</a:t>
            </a:r>
            <a:r>
              <a:rPr lang="en-US" altLang="zh-CN" sz="2400" b="1" dirty="0" smtClean="0">
                <a:solidFill>
                  <a:srgbClr val="FF0000"/>
                </a:solidFill>
                <a:latin typeface="微软雅黑" pitchFamily="34" charset="-122"/>
                <a:ea typeface="微软雅黑" pitchFamily="34" charset="-122"/>
              </a:rPr>
              <a:t>7.54</a:t>
            </a:r>
            <a:r>
              <a:rPr lang="zh-CN" altLang="en-US" sz="2400" b="1" dirty="0" smtClean="0">
                <a:solidFill>
                  <a:srgbClr val="FF0000"/>
                </a:solidFill>
                <a:latin typeface="微软雅黑" pitchFamily="34" charset="-122"/>
                <a:ea typeface="微软雅黑" pitchFamily="34" charset="-122"/>
              </a:rPr>
              <a:t>公顷， 留白用地</a:t>
            </a:r>
            <a:r>
              <a:rPr lang="en-US" altLang="zh-CN" sz="2400" b="1" dirty="0" smtClean="0">
                <a:solidFill>
                  <a:srgbClr val="FF0000"/>
                </a:solidFill>
                <a:latin typeface="微软雅黑" pitchFamily="34" charset="-122"/>
                <a:ea typeface="微软雅黑" pitchFamily="34" charset="-122"/>
              </a:rPr>
              <a:t>2.99</a:t>
            </a:r>
            <a:r>
              <a:rPr lang="zh-CN" altLang="en-US" sz="2400" b="1" dirty="0" smtClean="0">
                <a:solidFill>
                  <a:srgbClr val="FF0000"/>
                </a:solidFill>
                <a:latin typeface="微软雅黑" pitchFamily="34" charset="-122"/>
                <a:ea typeface="微软雅黑" pitchFamily="34" charset="-122"/>
              </a:rPr>
              <a:t>公顷，规划建设红色教育研学教育基地等商业服务。</a:t>
            </a:r>
          </a:p>
          <a:p>
            <a:endParaRPr lang="zh-CN" altLang="en-US" sz="2400" b="1" dirty="0">
              <a:solidFill>
                <a:srgbClr val="FF0000"/>
              </a:solidFill>
              <a:latin typeface="微软雅黑" pitchFamily="34" charset="-122"/>
              <a:ea typeface="微软雅黑" pitchFamily="34" charset="-122"/>
            </a:endParaRPr>
          </a:p>
        </p:txBody>
      </p:sp>
      <p:pic>
        <p:nvPicPr>
          <p:cNvPr id="408577" name="Picture 1"/>
          <p:cNvPicPr>
            <a:picLocks noChangeAspect="1" noChangeArrowheads="1"/>
          </p:cNvPicPr>
          <p:nvPr/>
        </p:nvPicPr>
        <p:blipFill>
          <a:blip r:embed="rId4" cstate="print"/>
          <a:srcRect/>
          <a:stretch>
            <a:fillRect/>
          </a:stretch>
        </p:blipFill>
        <p:spPr bwMode="auto">
          <a:xfrm>
            <a:off x="11561568" y="0"/>
            <a:ext cx="3557782" cy="3234284"/>
          </a:xfrm>
          <a:prstGeom prst="rect">
            <a:avLst/>
          </a:prstGeom>
          <a:noFill/>
          <a:ln w="9525">
            <a:noFill/>
            <a:miter lim="800000"/>
            <a:headEnd/>
            <a:tailEnd/>
          </a:ln>
        </p:spPr>
      </p:pic>
      <p:pic>
        <p:nvPicPr>
          <p:cNvPr id="408578" name="Picture 2"/>
          <p:cNvPicPr>
            <a:picLocks noChangeAspect="1" noChangeArrowheads="1"/>
          </p:cNvPicPr>
          <p:nvPr/>
        </p:nvPicPr>
        <p:blipFill>
          <a:blip r:embed="rId5" cstate="print"/>
          <a:srcRect/>
          <a:stretch>
            <a:fillRect/>
          </a:stretch>
        </p:blipFill>
        <p:spPr bwMode="auto">
          <a:xfrm>
            <a:off x="7919715" y="0"/>
            <a:ext cx="3602408" cy="3270206"/>
          </a:xfrm>
          <a:prstGeom prst="rect">
            <a:avLst/>
          </a:prstGeom>
          <a:noFill/>
          <a:ln w="9525">
            <a:noFill/>
            <a:miter lim="800000"/>
            <a:headEnd/>
            <a:tailEnd/>
          </a:ln>
        </p:spPr>
      </p:pic>
      <p:pic>
        <p:nvPicPr>
          <p:cNvPr id="408579" name="Picture 3"/>
          <p:cNvPicPr>
            <a:picLocks noChangeAspect="1" noChangeArrowheads="1"/>
          </p:cNvPicPr>
          <p:nvPr/>
        </p:nvPicPr>
        <p:blipFill>
          <a:blip r:embed="rId6" cstate="print"/>
          <a:srcRect/>
          <a:stretch>
            <a:fillRect/>
          </a:stretch>
        </p:blipFill>
        <p:spPr bwMode="auto">
          <a:xfrm>
            <a:off x="4046221" y="1"/>
            <a:ext cx="3817095" cy="3312368"/>
          </a:xfrm>
          <a:prstGeom prst="rect">
            <a:avLst/>
          </a:prstGeom>
          <a:noFill/>
          <a:ln w="9525">
            <a:noFill/>
            <a:miter lim="800000"/>
            <a:headEnd/>
            <a:tailEnd/>
          </a:ln>
        </p:spPr>
      </p:pic>
    </p:spTree>
    <p:extLst>
      <p:ext uri="{BB962C8B-B14F-4D97-AF65-F5344CB8AC3E}">
        <p14:creationId xmlns:p14="http://schemas.microsoft.com/office/powerpoint/2010/main" xmlns="" val="23160911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5682" name="Picture 2"/>
          <p:cNvPicPr>
            <a:picLocks noChangeAspect="1" noChangeArrowheads="1"/>
          </p:cNvPicPr>
          <p:nvPr/>
        </p:nvPicPr>
        <p:blipFill>
          <a:blip r:embed="rId3" cstate="print"/>
          <a:srcRect/>
          <a:stretch>
            <a:fillRect/>
          </a:stretch>
        </p:blipFill>
        <p:spPr bwMode="auto">
          <a:xfrm>
            <a:off x="9359875" y="737395"/>
            <a:ext cx="4255244" cy="2995588"/>
          </a:xfrm>
          <a:prstGeom prst="rect">
            <a:avLst/>
          </a:prstGeom>
          <a:noFill/>
          <a:ln w="9525">
            <a:noFill/>
            <a:miter lim="800000"/>
            <a:headEnd/>
            <a:tailEnd/>
          </a:ln>
        </p:spPr>
      </p:pic>
      <p:pic>
        <p:nvPicPr>
          <p:cNvPr id="455683" name="Picture 3"/>
          <p:cNvPicPr>
            <a:picLocks noChangeAspect="1" noChangeArrowheads="1"/>
          </p:cNvPicPr>
          <p:nvPr/>
        </p:nvPicPr>
        <p:blipFill>
          <a:blip r:embed="rId4" cstate="print"/>
          <a:srcRect/>
          <a:stretch>
            <a:fillRect/>
          </a:stretch>
        </p:blipFill>
        <p:spPr bwMode="auto">
          <a:xfrm>
            <a:off x="4319589" y="737394"/>
            <a:ext cx="4925616" cy="2960387"/>
          </a:xfrm>
          <a:prstGeom prst="rect">
            <a:avLst/>
          </a:prstGeom>
          <a:noFill/>
          <a:ln w="9525">
            <a:noFill/>
            <a:miter lim="800000"/>
            <a:headEnd/>
            <a:tailEnd/>
          </a:ln>
        </p:spPr>
      </p:pic>
      <p:pic>
        <p:nvPicPr>
          <p:cNvPr id="455684" name="Picture 4" descr="F:\2024年项目\金寨航拍\1\汤加汇\00安置点.JPG"/>
          <p:cNvPicPr>
            <a:picLocks noChangeAspect="1" noChangeArrowheads="1"/>
          </p:cNvPicPr>
          <p:nvPr/>
        </p:nvPicPr>
        <p:blipFill>
          <a:blip r:embed="rId5" cstate="print"/>
          <a:srcRect t="17701"/>
          <a:stretch>
            <a:fillRect/>
          </a:stretch>
        </p:blipFill>
        <p:spPr bwMode="auto">
          <a:xfrm>
            <a:off x="80489" y="3761730"/>
            <a:ext cx="14464185" cy="6695944"/>
          </a:xfrm>
          <a:prstGeom prst="rect">
            <a:avLst/>
          </a:prstGeom>
          <a:noFill/>
        </p:spPr>
      </p:pic>
      <p:sp>
        <p:nvSpPr>
          <p:cNvPr id="6" name="TextBox 5"/>
          <p:cNvSpPr txBox="1"/>
          <p:nvPr/>
        </p:nvSpPr>
        <p:spPr>
          <a:xfrm>
            <a:off x="503238" y="1745506"/>
            <a:ext cx="3529210" cy="1938992"/>
          </a:xfrm>
          <a:prstGeom prst="rect">
            <a:avLst/>
          </a:prstGeom>
          <a:solidFill>
            <a:schemeClr val="bg1"/>
          </a:solidFill>
        </p:spPr>
        <p:txBody>
          <a:bodyPr wrap="square" rtlCol="0">
            <a:spAutoFit/>
          </a:bodyPr>
          <a:lstStyle/>
          <a:p>
            <a:pPr indent="627063"/>
            <a:r>
              <a:rPr lang="zh-CN" altLang="en-US" sz="2400" b="1" dirty="0" smtClean="0">
                <a:solidFill>
                  <a:srgbClr val="FF0000"/>
                </a:solidFill>
                <a:latin typeface="微软雅黑" pitchFamily="34" charset="-122"/>
                <a:ea typeface="微软雅黑" pitchFamily="34" charset="-122"/>
              </a:rPr>
              <a:t>农村宅基地</a:t>
            </a:r>
            <a:r>
              <a:rPr lang="en-US" altLang="zh-CN" sz="2400" b="1" dirty="0" smtClean="0">
                <a:solidFill>
                  <a:srgbClr val="FF0000"/>
                </a:solidFill>
                <a:latin typeface="微软雅黑" pitchFamily="34" charset="-122"/>
                <a:ea typeface="微软雅黑" pitchFamily="34" charset="-122"/>
              </a:rPr>
              <a:t>1.25</a:t>
            </a:r>
            <a:r>
              <a:rPr lang="zh-CN" altLang="en-US" sz="2400" b="1" dirty="0" smtClean="0">
                <a:solidFill>
                  <a:srgbClr val="FF0000"/>
                </a:solidFill>
                <a:latin typeface="微软雅黑" pitchFamily="34" charset="-122"/>
                <a:ea typeface="微软雅黑" pitchFamily="34" charset="-122"/>
              </a:rPr>
              <a:t>公顷，规划为安置点，用于安置高速修建搬迁居民。</a:t>
            </a:r>
          </a:p>
          <a:p>
            <a:endParaRPr lang="zh-CN" altLang="en-US" sz="2400" b="1" dirty="0">
              <a:solidFill>
                <a:srgbClr val="FF0000"/>
              </a:solidFill>
              <a:latin typeface="微软雅黑" pitchFamily="34" charset="-122"/>
              <a:ea typeface="微软雅黑" pitchFamily="34" charset="-122"/>
            </a:endParaRPr>
          </a:p>
        </p:txBody>
      </p:sp>
      <p:sp>
        <p:nvSpPr>
          <p:cNvPr id="7" name="TextBox 6"/>
          <p:cNvSpPr txBox="1"/>
          <p:nvPr/>
        </p:nvSpPr>
        <p:spPr>
          <a:xfrm>
            <a:off x="8423771" y="5921970"/>
            <a:ext cx="1944216" cy="646331"/>
          </a:xfrm>
          <a:prstGeom prst="rect">
            <a:avLst/>
          </a:prstGeom>
          <a:noFill/>
        </p:spPr>
        <p:txBody>
          <a:bodyPr wrap="square" rtlCol="0">
            <a:spAutoFit/>
          </a:bodyPr>
          <a:lstStyle/>
          <a:p>
            <a:r>
              <a:rPr lang="zh-CN" altLang="en-US" sz="3600" b="1" dirty="0" smtClean="0">
                <a:solidFill>
                  <a:srgbClr val="FFFF00"/>
                </a:solidFill>
                <a:latin typeface="微软雅黑" pitchFamily="34" charset="-122"/>
                <a:ea typeface="微软雅黑" pitchFamily="34" charset="-122"/>
              </a:rPr>
              <a:t>安置点</a:t>
            </a:r>
            <a:endParaRPr lang="zh-CN" altLang="en-US" sz="3600" b="1" dirty="0">
              <a:solidFill>
                <a:srgbClr val="FFFF00"/>
              </a:solidFill>
              <a:latin typeface="微软雅黑" pitchFamily="34" charset="-122"/>
              <a:ea typeface="微软雅黑" pitchFamily="34" charset="-122"/>
            </a:endParaRPr>
          </a:p>
        </p:txBody>
      </p:sp>
    </p:spTree>
    <p:extLst>
      <p:ext uri="{BB962C8B-B14F-4D97-AF65-F5344CB8AC3E}">
        <p14:creationId xmlns:p14="http://schemas.microsoft.com/office/powerpoint/2010/main" xmlns="" val="23160911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任意多边形: 形状 42"/>
          <p:cNvSpPr/>
          <p:nvPr/>
        </p:nvSpPr>
        <p:spPr>
          <a:xfrm>
            <a:off x="376555" y="2117635"/>
            <a:ext cx="10648315" cy="7404735"/>
          </a:xfrm>
          <a:custGeom>
            <a:avLst/>
            <a:gdLst>
              <a:gd name="connsiteX0" fmla="*/ 13648 w 9062114"/>
              <a:gd name="connsiteY0" fmla="*/ 0 h 7560859"/>
              <a:gd name="connsiteX1" fmla="*/ 13648 w 9062114"/>
              <a:gd name="connsiteY1" fmla="*/ 0 h 7560859"/>
              <a:gd name="connsiteX2" fmla="*/ 9062114 w 9062114"/>
              <a:gd name="connsiteY2" fmla="*/ 0 h 7560859"/>
              <a:gd name="connsiteX3" fmla="*/ 5076968 w 9062114"/>
              <a:gd name="connsiteY3" fmla="*/ 7560859 h 7560859"/>
              <a:gd name="connsiteX4" fmla="*/ 0 w 9062114"/>
              <a:gd name="connsiteY4" fmla="*/ 7560859 h 7560859"/>
              <a:gd name="connsiteX5" fmla="*/ 13648 w 9062114"/>
              <a:gd name="connsiteY5" fmla="*/ 0 h 7560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62114" h="7560859">
                <a:moveTo>
                  <a:pt x="13648" y="0"/>
                </a:moveTo>
                <a:lnTo>
                  <a:pt x="13648" y="0"/>
                </a:lnTo>
                <a:lnTo>
                  <a:pt x="9062114" y="0"/>
                </a:lnTo>
                <a:lnTo>
                  <a:pt x="5076968" y="7560859"/>
                </a:lnTo>
                <a:lnTo>
                  <a:pt x="0" y="7560859"/>
                </a:lnTo>
                <a:cubicBezTo>
                  <a:pt x="4549" y="5040573"/>
                  <a:pt x="9099" y="2520286"/>
                  <a:pt x="13648" y="0"/>
                </a:cubicBezTo>
                <a:close/>
              </a:path>
            </a:pathLst>
          </a:custGeom>
          <a:solidFill>
            <a:schemeClr val="accent3">
              <a:lumMod val="20000"/>
              <a:lumOff val="8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charset="-122"/>
              <a:ea typeface="微软雅黑" panose="020B0503020204020204" charset="-122"/>
            </a:endParaRPr>
          </a:p>
        </p:txBody>
      </p:sp>
      <p:sp>
        <p:nvSpPr>
          <p:cNvPr id="52" name="矩形 51"/>
          <p:cNvSpPr/>
          <p:nvPr/>
        </p:nvSpPr>
        <p:spPr>
          <a:xfrm>
            <a:off x="430883" y="2514356"/>
            <a:ext cx="10414635" cy="6647974"/>
          </a:xfrm>
          <a:prstGeom prst="rect">
            <a:avLst/>
          </a:prstGeom>
        </p:spPr>
        <p:txBody>
          <a:bodyPr wrap="square">
            <a:spAutoFit/>
          </a:bodyPr>
          <a:lstStyle/>
          <a:p>
            <a:pPr marL="12700">
              <a:lnSpc>
                <a:spcPct val="150000"/>
              </a:lnSpc>
              <a:buFont typeface="Wingdings" pitchFamily="2" charset="2"/>
              <a:buChar char="n"/>
            </a:pPr>
            <a:r>
              <a:rPr lang="zh-CN" altLang="en-US" sz="2000" b="1" dirty="0" smtClean="0">
                <a:solidFill>
                  <a:srgbClr val="C00000"/>
                </a:solidFill>
                <a:latin typeface="微软雅黑" pitchFamily="34" charset="-122"/>
                <a:ea typeface="微软雅黑" pitchFamily="34" charset="-122"/>
                <a:cs typeface="微软雅黑"/>
              </a:rPr>
              <a:t>以第一产业为基础点</a:t>
            </a:r>
            <a:r>
              <a:rPr lang="en-US" altLang="zh-CN" sz="2000" b="1" dirty="0" smtClean="0">
                <a:solidFill>
                  <a:srgbClr val="C00000"/>
                </a:solidFill>
                <a:latin typeface="微软雅黑" pitchFamily="34" charset="-122"/>
                <a:ea typeface="微软雅黑" pitchFamily="34" charset="-122"/>
                <a:cs typeface="微软雅黑"/>
              </a:rPr>
              <a:t>——</a:t>
            </a:r>
            <a:r>
              <a:rPr lang="zh-CN" altLang="en-US" sz="2000" b="1" dirty="0" smtClean="0">
                <a:solidFill>
                  <a:srgbClr val="C00000"/>
                </a:solidFill>
                <a:latin typeface="微软雅黑" pitchFamily="34" charset="-122"/>
                <a:ea typeface="微软雅黑" pitchFamily="34" charset="-122"/>
                <a:cs typeface="微软雅黑"/>
              </a:rPr>
              <a:t>重点发展现代农业</a:t>
            </a:r>
          </a:p>
          <a:p>
            <a:pPr marL="12700" marR="5080" indent="396240">
              <a:lnSpc>
                <a:spcPct val="150000"/>
              </a:lnSpc>
            </a:pPr>
            <a:r>
              <a:rPr lang="zh-CN" altLang="en-US" spc="20" dirty="0" smtClean="0">
                <a:latin typeface="微软雅黑" pitchFamily="34" charset="-122"/>
                <a:ea typeface="微软雅黑" pitchFamily="34" charset="-122"/>
                <a:cs typeface="微软雅黑"/>
              </a:rPr>
              <a:t>汤家汇村以</a:t>
            </a:r>
            <a:r>
              <a:rPr lang="zh-CN" altLang="en-US" spc="35" dirty="0" smtClean="0">
                <a:latin typeface="微软雅黑" pitchFamily="34" charset="-122"/>
                <a:ea typeface="微软雅黑" pitchFamily="34" charset="-122"/>
                <a:cs typeface="微软雅黑"/>
              </a:rPr>
              <a:t>山</a:t>
            </a:r>
            <a:r>
              <a:rPr lang="zh-CN" altLang="en-US" spc="20" dirty="0" smtClean="0">
                <a:latin typeface="微软雅黑" pitchFamily="34" charset="-122"/>
                <a:ea typeface="微软雅黑" pitchFamily="34" charset="-122"/>
                <a:cs typeface="微软雅黑"/>
              </a:rPr>
              <a:t>地为</a:t>
            </a:r>
            <a:r>
              <a:rPr lang="zh-CN" altLang="en-US" spc="35" dirty="0" smtClean="0">
                <a:latin typeface="微软雅黑" pitchFamily="34" charset="-122"/>
                <a:ea typeface="微软雅黑" pitchFamily="34" charset="-122"/>
                <a:cs typeface="微软雅黑"/>
              </a:rPr>
              <a:t>主，</a:t>
            </a:r>
            <a:r>
              <a:rPr lang="zh-CN" altLang="en-US" spc="20" dirty="0" smtClean="0">
                <a:latin typeface="微软雅黑" pitchFamily="34" charset="-122"/>
                <a:ea typeface="微软雅黑" pitchFamily="34" charset="-122"/>
                <a:cs typeface="微软雅黑"/>
              </a:rPr>
              <a:t>耕地较散落，中药材种植已经形成规模，</a:t>
            </a:r>
            <a:r>
              <a:rPr lang="zh-CN" altLang="en-US" spc="35" dirty="0" smtClean="0">
                <a:latin typeface="微软雅黑" pitchFamily="34" charset="-122"/>
                <a:ea typeface="微软雅黑" pitchFamily="34" charset="-122"/>
                <a:cs typeface="微软雅黑"/>
              </a:rPr>
              <a:t>林</a:t>
            </a:r>
            <a:r>
              <a:rPr lang="zh-CN" altLang="en-US" spc="20" dirty="0" smtClean="0">
                <a:latin typeface="微软雅黑" pitchFamily="34" charset="-122"/>
                <a:ea typeface="微软雅黑" pitchFamily="34" charset="-122"/>
                <a:cs typeface="微软雅黑"/>
              </a:rPr>
              <a:t>地资源</a:t>
            </a:r>
            <a:r>
              <a:rPr lang="zh-CN" altLang="en-US" spc="35" dirty="0" smtClean="0">
                <a:latin typeface="微软雅黑" pitchFamily="34" charset="-122"/>
                <a:ea typeface="微软雅黑" pitchFamily="34" charset="-122"/>
                <a:cs typeface="微软雅黑"/>
              </a:rPr>
              <a:t>丰</a:t>
            </a:r>
            <a:r>
              <a:rPr lang="zh-CN" altLang="en-US" spc="30" dirty="0" smtClean="0">
                <a:latin typeface="微软雅黑" pitchFamily="34" charset="-122"/>
                <a:ea typeface="微软雅黑" pitchFamily="34" charset="-122"/>
                <a:cs typeface="微软雅黑"/>
              </a:rPr>
              <a:t>富</a:t>
            </a:r>
            <a:r>
              <a:rPr lang="zh-CN" altLang="en-US" spc="20" dirty="0" smtClean="0">
                <a:latin typeface="微软雅黑" pitchFamily="34" charset="-122"/>
                <a:ea typeface="微软雅黑" pitchFamily="34" charset="-122"/>
                <a:cs typeface="微软雅黑"/>
              </a:rPr>
              <a:t>。村</a:t>
            </a:r>
            <a:r>
              <a:rPr lang="zh-CN" altLang="en-US" spc="35" dirty="0" smtClean="0">
                <a:latin typeface="微软雅黑" pitchFamily="34" charset="-122"/>
                <a:ea typeface="微软雅黑" pitchFamily="34" charset="-122"/>
                <a:cs typeface="微软雅黑"/>
              </a:rPr>
              <a:t>庄</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20" dirty="0" smtClean="0">
                <a:latin typeface="微软雅黑" pitchFamily="34" charset="-122"/>
                <a:ea typeface="微软雅黑" pitchFamily="34" charset="-122"/>
                <a:cs typeface="微软雅黑"/>
              </a:rPr>
              <a:t>应该</a:t>
            </a:r>
            <a:r>
              <a:rPr lang="zh-CN" altLang="en-US" spc="35" dirty="0" smtClean="0">
                <a:latin typeface="微软雅黑" pitchFamily="34" charset="-122"/>
                <a:ea typeface="微软雅黑" pitchFamily="34" charset="-122"/>
                <a:cs typeface="微软雅黑"/>
              </a:rPr>
              <a:t>强</a:t>
            </a:r>
            <a:r>
              <a:rPr lang="zh-CN" altLang="en-US" dirty="0" smtClean="0">
                <a:latin typeface="微软雅黑" pitchFamily="34" charset="-122"/>
                <a:ea typeface="微软雅黑" pitchFamily="34" charset="-122"/>
                <a:cs typeface="微软雅黑"/>
              </a:rPr>
              <a:t>化</a:t>
            </a:r>
            <a:r>
              <a:rPr lang="zh-CN" altLang="en-US" spc="35" dirty="0" smtClean="0">
                <a:latin typeface="微软雅黑" pitchFamily="34" charset="-122"/>
                <a:ea typeface="微软雅黑" pitchFamily="34" charset="-122"/>
                <a:cs typeface="微软雅黑"/>
              </a:rPr>
              <a:t>中草药等</a:t>
            </a:r>
            <a:r>
              <a:rPr lang="zh-CN" altLang="en-US" spc="20" dirty="0" smtClean="0">
                <a:latin typeface="微软雅黑" pitchFamily="34" charset="-122"/>
                <a:ea typeface="微软雅黑" pitchFamily="34" charset="-122"/>
                <a:cs typeface="微软雅黑"/>
              </a:rPr>
              <a:t>特</a:t>
            </a:r>
            <a:r>
              <a:rPr lang="zh-CN" altLang="en-US" spc="35" dirty="0" smtClean="0">
                <a:latin typeface="微软雅黑" pitchFamily="34" charset="-122"/>
                <a:ea typeface="微软雅黑" pitchFamily="34" charset="-122"/>
                <a:cs typeface="微软雅黑"/>
              </a:rPr>
              <a:t>色种植</a:t>
            </a:r>
            <a:r>
              <a:rPr lang="zh-CN" altLang="en-US" spc="45" dirty="0" smtClean="0">
                <a:latin typeface="微软雅黑" pitchFamily="34" charset="-122"/>
                <a:ea typeface="微软雅黑" pitchFamily="34" charset="-122"/>
                <a:cs typeface="微软雅黑"/>
              </a:rPr>
              <a:t>业</a:t>
            </a:r>
            <a:r>
              <a:rPr lang="zh-CN" altLang="en-US" spc="35" dirty="0" smtClean="0">
                <a:latin typeface="微软雅黑" pitchFamily="34" charset="-122"/>
                <a:ea typeface="微软雅黑" pitchFamily="34" charset="-122"/>
                <a:cs typeface="微软雅黑"/>
              </a:rPr>
              <a:t>，在原</a:t>
            </a:r>
            <a:r>
              <a:rPr lang="zh-CN" altLang="en-US" spc="20" dirty="0" smtClean="0">
                <a:latin typeface="微软雅黑" pitchFamily="34" charset="-122"/>
                <a:ea typeface="微软雅黑" pitchFamily="34" charset="-122"/>
                <a:cs typeface="微软雅黑"/>
              </a:rPr>
              <a:t>有规模</a:t>
            </a:r>
            <a:r>
              <a:rPr lang="zh-CN" altLang="en-US" spc="35" dirty="0" smtClean="0">
                <a:latin typeface="微软雅黑" pitchFamily="34" charset="-122"/>
                <a:ea typeface="微软雅黑" pitchFamily="34" charset="-122"/>
                <a:cs typeface="微软雅黑"/>
              </a:rPr>
              <a:t>种植的基础</a:t>
            </a:r>
            <a:r>
              <a:rPr lang="zh-CN" altLang="en-US" spc="30" dirty="0" smtClean="0">
                <a:latin typeface="微软雅黑" pitchFamily="34" charset="-122"/>
                <a:ea typeface="微软雅黑" pitchFamily="34" charset="-122"/>
                <a:cs typeface="微软雅黑"/>
              </a:rPr>
              <a:t>上</a:t>
            </a:r>
            <a:r>
              <a:rPr lang="zh-CN" altLang="en-US" spc="35" dirty="0" smtClean="0">
                <a:latin typeface="微软雅黑" pitchFamily="34" charset="-122"/>
                <a:ea typeface="微软雅黑" pitchFamily="34" charset="-122"/>
                <a:cs typeface="微软雅黑"/>
              </a:rPr>
              <a:t>，引入现代种植技术，</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发展现代农</a:t>
            </a:r>
            <a:r>
              <a:rPr lang="zh-CN" altLang="en-US" spc="25" dirty="0" smtClean="0">
                <a:latin typeface="微软雅黑" pitchFamily="34" charset="-122"/>
                <a:ea typeface="微软雅黑" pitchFamily="34" charset="-122"/>
                <a:cs typeface="微软雅黑"/>
              </a:rPr>
              <a:t>业和精品农业</a:t>
            </a:r>
            <a:r>
              <a:rPr lang="zh-CN" altLang="en-US" spc="35" dirty="0" smtClean="0">
                <a:latin typeface="微软雅黑" pitchFamily="34" charset="-122"/>
                <a:ea typeface="微软雅黑" pitchFamily="34" charset="-122"/>
                <a:cs typeface="微软雅黑"/>
              </a:rPr>
              <a:t>，提高农业生产</a:t>
            </a:r>
            <a:r>
              <a:rPr lang="zh-CN" altLang="en-US" spc="20" dirty="0" smtClean="0">
                <a:latin typeface="微软雅黑" pitchFamily="34" charset="-122"/>
                <a:ea typeface="微软雅黑" pitchFamily="34" charset="-122"/>
                <a:cs typeface="微软雅黑"/>
              </a:rPr>
              <a:t>效</a:t>
            </a:r>
            <a:r>
              <a:rPr lang="zh-CN" altLang="en-US" spc="35" dirty="0" smtClean="0">
                <a:latin typeface="微软雅黑" pitchFamily="34" charset="-122"/>
                <a:ea typeface="微软雅黑" pitchFamily="34" charset="-122"/>
                <a:cs typeface="微软雅黑"/>
              </a:rPr>
              <a:t>率；加快步伐发</a:t>
            </a:r>
            <a:r>
              <a:rPr lang="zh-CN" altLang="en-US" spc="20" dirty="0" smtClean="0">
                <a:latin typeface="微软雅黑" pitchFamily="34" charset="-122"/>
                <a:ea typeface="微软雅黑" pitchFamily="34" charset="-122"/>
                <a:cs typeface="微软雅黑"/>
              </a:rPr>
              <a:t>展</a:t>
            </a:r>
            <a:r>
              <a:rPr lang="zh-CN" altLang="en-US" spc="35" dirty="0" smtClean="0">
                <a:latin typeface="微软雅黑" pitchFamily="34" charset="-122"/>
                <a:ea typeface="微软雅黑" pitchFamily="34" charset="-122"/>
                <a:cs typeface="微软雅黑"/>
              </a:rPr>
              <a:t>精品百草</a:t>
            </a:r>
            <a:r>
              <a:rPr lang="zh-CN" altLang="en-US" spc="55" dirty="0" smtClean="0">
                <a:latin typeface="微软雅黑" pitchFamily="34" charset="-122"/>
                <a:ea typeface="微软雅黑" pitchFamily="34" charset="-122"/>
                <a:cs typeface="微软雅黑"/>
              </a:rPr>
              <a:t>园</a:t>
            </a:r>
            <a:r>
              <a:rPr lang="zh-CN" altLang="en-US" spc="35" dirty="0" smtClean="0">
                <a:latin typeface="微软雅黑" pitchFamily="34" charset="-122"/>
                <a:ea typeface="微软雅黑" pitchFamily="34" charset="-122"/>
                <a:cs typeface="微软雅黑"/>
              </a:rPr>
              <a:t>，</a:t>
            </a:r>
            <a:r>
              <a:rPr lang="zh-CN" altLang="en-US" spc="20" dirty="0" smtClean="0">
                <a:latin typeface="微软雅黑" pitchFamily="34" charset="-122"/>
                <a:ea typeface="微软雅黑" pitchFamily="34" charset="-122"/>
                <a:cs typeface="微软雅黑"/>
              </a:rPr>
              <a:t>打</a:t>
            </a:r>
            <a:r>
              <a:rPr lang="zh-CN" altLang="en-US" spc="35" dirty="0" smtClean="0">
                <a:latin typeface="微软雅黑" pitchFamily="34" charset="-122"/>
                <a:ea typeface="微软雅黑" pitchFamily="34" charset="-122"/>
                <a:cs typeface="微软雅黑"/>
              </a:rPr>
              <a:t>造特色</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dirty="0" smtClean="0">
                <a:latin typeface="微软雅黑" pitchFamily="34" charset="-122"/>
                <a:ea typeface="微软雅黑" pitchFamily="34" charset="-122"/>
                <a:cs typeface="微软雅黑"/>
              </a:rPr>
              <a:t>中药材采摘基地，成为乡</a:t>
            </a:r>
            <a:r>
              <a:rPr lang="zh-CN" altLang="en-US" spc="-15" dirty="0" smtClean="0">
                <a:latin typeface="微软雅黑" pitchFamily="34" charset="-122"/>
                <a:ea typeface="微软雅黑" pitchFamily="34" charset="-122"/>
                <a:cs typeface="微软雅黑"/>
              </a:rPr>
              <a:t>村</a:t>
            </a:r>
            <a:r>
              <a:rPr lang="zh-CN" altLang="en-US" dirty="0" smtClean="0">
                <a:latin typeface="微软雅黑" pitchFamily="34" charset="-122"/>
                <a:ea typeface="微软雅黑" pitchFamily="34" charset="-122"/>
                <a:cs typeface="微软雅黑"/>
              </a:rPr>
              <a:t>旅游</a:t>
            </a:r>
            <a:r>
              <a:rPr lang="zh-CN" altLang="en-US" spc="-15" dirty="0" smtClean="0">
                <a:latin typeface="微软雅黑" pitchFamily="34" charset="-122"/>
                <a:ea typeface="微软雅黑" pitchFamily="34" charset="-122"/>
                <a:cs typeface="微软雅黑"/>
              </a:rPr>
              <a:t>新</a:t>
            </a:r>
            <a:r>
              <a:rPr lang="zh-CN" altLang="en-US" dirty="0" smtClean="0">
                <a:latin typeface="微软雅黑" pitchFamily="34" charset="-122"/>
                <a:ea typeface="微软雅黑" pitchFamily="34" charset="-122"/>
                <a:cs typeface="微软雅黑"/>
              </a:rPr>
              <a:t>的吸</a:t>
            </a:r>
            <a:r>
              <a:rPr lang="zh-CN" altLang="en-US" spc="-15" dirty="0" smtClean="0">
                <a:latin typeface="微软雅黑" pitchFamily="34" charset="-122"/>
                <a:ea typeface="微软雅黑" pitchFamily="34" charset="-122"/>
                <a:cs typeface="微软雅黑"/>
              </a:rPr>
              <a:t>引</a:t>
            </a:r>
            <a:r>
              <a:rPr lang="zh-CN" altLang="en-US" dirty="0" smtClean="0">
                <a:latin typeface="微软雅黑" pitchFamily="34" charset="-122"/>
                <a:ea typeface="微软雅黑" pitchFamily="34" charset="-122"/>
                <a:cs typeface="微软雅黑"/>
              </a:rPr>
              <a:t>点。</a:t>
            </a:r>
            <a:endParaRPr lang="en-US" altLang="zh-CN" dirty="0">
              <a:latin typeface="微软雅黑" panose="020B0503020204020204" charset="-122"/>
              <a:ea typeface="微软雅黑" panose="020B0503020204020204" charset="-122"/>
              <a:cs typeface="微软雅黑" panose="020B0503020204020204" charset="-122"/>
            </a:endParaRPr>
          </a:p>
          <a:p>
            <a:pPr marL="12700">
              <a:lnSpc>
                <a:spcPct val="150000"/>
              </a:lnSpc>
              <a:buFont typeface="Wingdings" pitchFamily="2" charset="2"/>
              <a:buChar char="n"/>
            </a:pPr>
            <a:r>
              <a:rPr lang="zh-CN" altLang="en-US" sz="2000" b="1" dirty="0" smtClean="0">
                <a:solidFill>
                  <a:srgbClr val="C00000"/>
                </a:solidFill>
                <a:latin typeface="微软雅黑" pitchFamily="34" charset="-122"/>
                <a:ea typeface="微软雅黑" pitchFamily="34" charset="-122"/>
                <a:cs typeface="微软雅黑"/>
              </a:rPr>
              <a:t>以第二产业为增长点</a:t>
            </a:r>
            <a:r>
              <a:rPr lang="en-US" altLang="zh-CN" sz="2000" b="1" dirty="0" smtClean="0">
                <a:solidFill>
                  <a:srgbClr val="C00000"/>
                </a:solidFill>
                <a:latin typeface="微软雅黑" pitchFamily="34" charset="-122"/>
                <a:ea typeface="微软雅黑" pitchFamily="34" charset="-122"/>
                <a:cs typeface="微软雅黑"/>
              </a:rPr>
              <a:t>——</a:t>
            </a:r>
            <a:r>
              <a:rPr lang="zh-CN" altLang="en-US" sz="2000" b="1" dirty="0" smtClean="0">
                <a:solidFill>
                  <a:srgbClr val="C00000"/>
                </a:solidFill>
                <a:latin typeface="微软雅黑" pitchFamily="34" charset="-122"/>
                <a:ea typeface="微软雅黑" pitchFamily="34" charset="-122"/>
                <a:cs typeface="微软雅黑"/>
              </a:rPr>
              <a:t> 延伸发展农产品加工业</a:t>
            </a:r>
          </a:p>
          <a:p>
            <a:pPr marL="12700" marR="5080" indent="396240">
              <a:lnSpc>
                <a:spcPct val="150000"/>
              </a:lnSpc>
            </a:pPr>
            <a:r>
              <a:rPr lang="zh-CN" altLang="en-US" spc="35" dirty="0" smtClean="0">
                <a:latin typeface="微软雅黑" pitchFamily="34" charset="-122"/>
                <a:ea typeface="微软雅黑" pitchFamily="34" charset="-122"/>
                <a:cs typeface="微软雅黑"/>
              </a:rPr>
              <a:t>依</a:t>
            </a:r>
            <a:r>
              <a:rPr lang="zh-CN" altLang="en-US" spc="20" dirty="0" smtClean="0">
                <a:latin typeface="微软雅黑" pitchFamily="34" charset="-122"/>
                <a:ea typeface="微软雅黑" pitchFamily="34" charset="-122"/>
                <a:cs typeface="微软雅黑"/>
              </a:rPr>
              <a:t>托原</a:t>
            </a:r>
            <a:r>
              <a:rPr lang="zh-CN" altLang="en-US" spc="35" dirty="0" smtClean="0">
                <a:latin typeface="微软雅黑" pitchFamily="34" charset="-122"/>
                <a:ea typeface="微软雅黑" pitchFamily="34" charset="-122"/>
                <a:cs typeface="微软雅黑"/>
              </a:rPr>
              <a:t>工</a:t>
            </a:r>
            <a:r>
              <a:rPr lang="zh-CN" altLang="en-US" spc="20" dirty="0" smtClean="0">
                <a:latin typeface="微软雅黑" pitchFamily="34" charset="-122"/>
                <a:ea typeface="微软雅黑" pitchFamily="34" charset="-122"/>
                <a:cs typeface="微软雅黑"/>
              </a:rPr>
              <a:t>业用</a:t>
            </a:r>
            <a:r>
              <a:rPr lang="zh-CN" altLang="en-US" spc="35" dirty="0" smtClean="0">
                <a:latin typeface="微软雅黑" pitchFamily="34" charset="-122"/>
                <a:ea typeface="微软雅黑" pitchFamily="34" charset="-122"/>
                <a:cs typeface="微软雅黑"/>
              </a:rPr>
              <a:t>地</a:t>
            </a:r>
            <a:r>
              <a:rPr lang="zh-CN" altLang="en-US" spc="25" dirty="0" smtClean="0">
                <a:latin typeface="微软雅黑" pitchFamily="34" charset="-122"/>
                <a:ea typeface="微软雅黑" pitchFamily="34" charset="-122"/>
                <a:cs typeface="微软雅黑"/>
              </a:rPr>
              <a:t>，</a:t>
            </a:r>
            <a:r>
              <a:rPr lang="zh-CN" altLang="en-US" spc="35" dirty="0" smtClean="0">
                <a:latin typeface="微软雅黑" pitchFamily="34" charset="-122"/>
                <a:ea typeface="微软雅黑" pitchFamily="34" charset="-122"/>
                <a:cs typeface="微软雅黑"/>
              </a:rPr>
              <a:t>结</a:t>
            </a:r>
            <a:r>
              <a:rPr lang="zh-CN" altLang="en-US" spc="20" dirty="0" smtClean="0">
                <a:latin typeface="微软雅黑" pitchFamily="34" charset="-122"/>
                <a:ea typeface="微软雅黑" pitchFamily="34" charset="-122"/>
                <a:cs typeface="微软雅黑"/>
              </a:rPr>
              <a:t>合茶叶、中药材种植</a:t>
            </a:r>
            <a:r>
              <a:rPr lang="zh-CN" altLang="en-US" spc="25" dirty="0" smtClean="0">
                <a:latin typeface="微软雅黑" pitchFamily="34" charset="-122"/>
                <a:ea typeface="微软雅黑" pitchFamily="34" charset="-122"/>
                <a:cs typeface="微软雅黑"/>
              </a:rPr>
              <a:t>，发展加工业，</a:t>
            </a:r>
            <a:r>
              <a:rPr lang="zh-CN" altLang="en-US" spc="35" dirty="0" smtClean="0">
                <a:latin typeface="微软雅黑" pitchFamily="34" charset="-122"/>
                <a:ea typeface="微软雅黑" pitchFamily="34" charset="-122"/>
                <a:cs typeface="微软雅黑"/>
              </a:rPr>
              <a:t>延伸产业链，既可</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以</a:t>
            </a:r>
            <a:r>
              <a:rPr lang="zh-CN" altLang="en-US" spc="20" dirty="0" smtClean="0">
                <a:latin typeface="微软雅黑" pitchFamily="34" charset="-122"/>
                <a:ea typeface="微软雅黑" pitchFamily="34" charset="-122"/>
                <a:cs typeface="微软雅黑"/>
              </a:rPr>
              <a:t>提</a:t>
            </a:r>
            <a:r>
              <a:rPr lang="zh-CN" altLang="en-US" spc="35" dirty="0" smtClean="0">
                <a:latin typeface="微软雅黑" pitchFamily="34" charset="-122"/>
                <a:ea typeface="微软雅黑" pitchFamily="34" charset="-122"/>
                <a:cs typeface="微软雅黑"/>
              </a:rPr>
              <a:t>升农产品附加</a:t>
            </a:r>
            <a:r>
              <a:rPr lang="zh-CN" altLang="en-US" spc="45" dirty="0" smtClean="0">
                <a:latin typeface="微软雅黑" pitchFamily="34" charset="-122"/>
                <a:ea typeface="微软雅黑" pitchFamily="34" charset="-122"/>
                <a:cs typeface="微软雅黑"/>
              </a:rPr>
              <a:t>值</a:t>
            </a:r>
            <a:r>
              <a:rPr lang="zh-CN" altLang="en-US" spc="20" dirty="0" smtClean="0">
                <a:latin typeface="微软雅黑" pitchFamily="34" charset="-122"/>
                <a:ea typeface="微软雅黑" pitchFamily="34" charset="-122"/>
                <a:cs typeface="微软雅黑"/>
              </a:rPr>
              <a:t>，</a:t>
            </a:r>
            <a:r>
              <a:rPr lang="zh-CN" altLang="en-US" spc="35" dirty="0" smtClean="0">
                <a:latin typeface="微软雅黑" pitchFamily="34" charset="-122"/>
                <a:ea typeface="微软雅黑" pitchFamily="34" charset="-122"/>
                <a:cs typeface="微软雅黑"/>
              </a:rPr>
              <a:t>又可以为</a:t>
            </a:r>
            <a:r>
              <a:rPr lang="zh-CN" altLang="en-US" dirty="0" smtClean="0">
                <a:latin typeface="微软雅黑" pitchFamily="34" charset="-122"/>
                <a:ea typeface="微软雅黑" pitchFamily="34" charset="-122"/>
                <a:cs typeface="微软雅黑"/>
              </a:rPr>
              <a:t>村庄提供就业岗位，助</a:t>
            </a:r>
            <a:r>
              <a:rPr lang="zh-CN" altLang="en-US" spc="-15" dirty="0" smtClean="0">
                <a:latin typeface="微软雅黑" pitchFamily="34" charset="-122"/>
                <a:ea typeface="微软雅黑" pitchFamily="34" charset="-122"/>
                <a:cs typeface="微软雅黑"/>
              </a:rPr>
              <a:t>推汤家汇村</a:t>
            </a:r>
            <a:r>
              <a:rPr lang="zh-CN" altLang="en-US" dirty="0" smtClean="0">
                <a:latin typeface="微软雅黑" pitchFamily="34" charset="-122"/>
                <a:ea typeface="微软雅黑" pitchFamily="34" charset="-122"/>
                <a:cs typeface="微软雅黑"/>
              </a:rPr>
              <a:t>经济</a:t>
            </a:r>
            <a:r>
              <a:rPr lang="zh-CN" altLang="en-US" spc="-15" dirty="0" smtClean="0">
                <a:latin typeface="微软雅黑" pitchFamily="34" charset="-122"/>
                <a:ea typeface="微软雅黑" pitchFamily="34" charset="-122"/>
                <a:cs typeface="微软雅黑"/>
              </a:rPr>
              <a:t>增</a:t>
            </a:r>
            <a:r>
              <a:rPr lang="zh-CN" altLang="en-US" dirty="0" smtClean="0">
                <a:latin typeface="微软雅黑" pitchFamily="34" charset="-122"/>
                <a:ea typeface="微软雅黑" pitchFamily="34" charset="-122"/>
                <a:cs typeface="微软雅黑"/>
              </a:rPr>
              <a:t>长。</a:t>
            </a:r>
            <a:endParaRPr lang="en-US" altLang="zh-CN" dirty="0">
              <a:latin typeface="微软雅黑" panose="020B0503020204020204" charset="-122"/>
              <a:ea typeface="微软雅黑" panose="020B0503020204020204" charset="-122"/>
              <a:cs typeface="微软雅黑" panose="020B0503020204020204" charset="-122"/>
            </a:endParaRPr>
          </a:p>
          <a:p>
            <a:pPr marL="12700">
              <a:lnSpc>
                <a:spcPct val="150000"/>
              </a:lnSpc>
              <a:buFont typeface="Wingdings" pitchFamily="2" charset="2"/>
              <a:buChar char="n"/>
            </a:pPr>
            <a:r>
              <a:rPr lang="zh-CN" altLang="en-US" sz="2000" b="1" dirty="0" smtClean="0">
                <a:solidFill>
                  <a:srgbClr val="C00000"/>
                </a:solidFill>
                <a:latin typeface="微软雅黑" pitchFamily="34" charset="-122"/>
                <a:ea typeface="微软雅黑" pitchFamily="34" charset="-122"/>
                <a:cs typeface="微软雅黑"/>
              </a:rPr>
              <a:t>以第三产业为切入点</a:t>
            </a:r>
            <a:r>
              <a:rPr lang="en-US" altLang="zh-CN" sz="2000" b="1" dirty="0" smtClean="0">
                <a:solidFill>
                  <a:srgbClr val="C00000"/>
                </a:solidFill>
                <a:latin typeface="微软雅黑" pitchFamily="34" charset="-122"/>
                <a:ea typeface="微软雅黑" pitchFamily="34" charset="-122"/>
                <a:cs typeface="微软雅黑"/>
              </a:rPr>
              <a:t>——</a:t>
            </a:r>
            <a:r>
              <a:rPr lang="zh-CN" altLang="en-US" sz="2000" b="1" dirty="0" smtClean="0">
                <a:solidFill>
                  <a:srgbClr val="C00000"/>
                </a:solidFill>
                <a:latin typeface="微软雅黑" pitchFamily="34" charset="-122"/>
                <a:ea typeface="微软雅黑" pitchFamily="34" charset="-122"/>
                <a:cs typeface="微软雅黑"/>
              </a:rPr>
              <a:t>大力发展红色文化旅游业以及农产品电商</a:t>
            </a:r>
          </a:p>
          <a:p>
            <a:pPr marL="12700" marR="5080" indent="396240">
              <a:lnSpc>
                <a:spcPct val="150000"/>
              </a:lnSpc>
            </a:pPr>
            <a:r>
              <a:rPr lang="zh-CN" altLang="en-US" spc="20" dirty="0" smtClean="0">
                <a:latin typeface="微软雅黑" pitchFamily="34" charset="-122"/>
                <a:ea typeface="微软雅黑" pitchFamily="34" charset="-122"/>
                <a:cs typeface="微软雅黑"/>
              </a:rPr>
              <a:t>汤家汇村利</a:t>
            </a:r>
            <a:r>
              <a:rPr lang="zh-CN" altLang="en-US" spc="35" dirty="0" smtClean="0">
                <a:latin typeface="微软雅黑" pitchFamily="34" charset="-122"/>
                <a:ea typeface="微软雅黑" pitchFamily="34" charset="-122"/>
                <a:cs typeface="微软雅黑"/>
              </a:rPr>
              <a:t>用</a:t>
            </a:r>
            <a:r>
              <a:rPr lang="zh-CN" altLang="en-US" spc="20" dirty="0" smtClean="0">
                <a:latin typeface="微软雅黑" pitchFamily="34" charset="-122"/>
                <a:ea typeface="微软雅黑" pitchFamily="34" charset="-122"/>
                <a:cs typeface="微软雅黑"/>
              </a:rPr>
              <a:t>中药材种植园、特色红色文化</a:t>
            </a:r>
            <a:r>
              <a:rPr lang="zh-CN" altLang="en-US" spc="35" dirty="0" smtClean="0">
                <a:latin typeface="微软雅黑" pitchFamily="34" charset="-122"/>
                <a:ea typeface="微软雅黑" pitchFamily="34" charset="-122"/>
                <a:cs typeface="微软雅黑"/>
              </a:rPr>
              <a:t>，依托金寨全域旅游，大</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力发展乡</a:t>
            </a:r>
            <a:r>
              <a:rPr lang="zh-CN" altLang="en-US" spc="20" dirty="0" smtClean="0">
                <a:latin typeface="微软雅黑" pitchFamily="34" charset="-122"/>
                <a:ea typeface="微软雅黑" pitchFamily="34" charset="-122"/>
                <a:cs typeface="微软雅黑"/>
              </a:rPr>
              <a:t>村</a:t>
            </a:r>
            <a:r>
              <a:rPr lang="zh-CN" altLang="en-US" spc="35" dirty="0" smtClean="0">
                <a:latin typeface="微软雅黑" pitchFamily="34" charset="-122"/>
                <a:ea typeface="微软雅黑" pitchFamily="34" charset="-122"/>
                <a:cs typeface="微软雅黑"/>
              </a:rPr>
              <a:t>旅游</a:t>
            </a:r>
            <a:r>
              <a:rPr lang="zh-CN" altLang="en-US" spc="45" dirty="0" smtClean="0">
                <a:latin typeface="微软雅黑" pitchFamily="34" charset="-122"/>
                <a:ea typeface="微软雅黑" pitchFamily="34" charset="-122"/>
                <a:cs typeface="微软雅黑"/>
              </a:rPr>
              <a:t>业</a:t>
            </a:r>
            <a:r>
              <a:rPr lang="zh-CN" altLang="en-US" spc="35" dirty="0" smtClean="0">
                <a:latin typeface="微软雅黑" pitchFamily="34" charset="-122"/>
                <a:ea typeface="微软雅黑" pitchFamily="34" charset="-122"/>
                <a:cs typeface="微软雅黑"/>
              </a:rPr>
              <a:t>，开展农</a:t>
            </a:r>
            <a:r>
              <a:rPr lang="zh-CN" altLang="en-US" spc="20" dirty="0" smtClean="0">
                <a:latin typeface="微软雅黑" pitchFamily="34" charset="-122"/>
                <a:ea typeface="微软雅黑" pitchFamily="34" charset="-122"/>
                <a:cs typeface="微软雅黑"/>
              </a:rPr>
              <a:t>家</a:t>
            </a:r>
            <a:r>
              <a:rPr lang="zh-CN" altLang="en-US" spc="40" dirty="0" smtClean="0">
                <a:latin typeface="微软雅黑" pitchFamily="34" charset="-122"/>
                <a:ea typeface="微软雅黑" pitchFamily="34" charset="-122"/>
                <a:cs typeface="微软雅黑"/>
              </a:rPr>
              <a:t>乐</a:t>
            </a:r>
            <a:r>
              <a:rPr lang="zh-CN" altLang="en-US" spc="35" dirty="0" smtClean="0">
                <a:latin typeface="微软雅黑" pitchFamily="34" charset="-122"/>
                <a:ea typeface="微软雅黑" pitchFamily="34" charset="-122"/>
                <a:cs typeface="微软雅黑"/>
              </a:rPr>
              <a:t>、生态采摘、林中摄</a:t>
            </a:r>
            <a:r>
              <a:rPr lang="zh-CN" altLang="en-US" spc="40" dirty="0" smtClean="0">
                <a:latin typeface="微软雅黑" pitchFamily="34" charset="-122"/>
                <a:ea typeface="微软雅黑" pitchFamily="34" charset="-122"/>
                <a:cs typeface="微软雅黑"/>
              </a:rPr>
              <a:t>影</a:t>
            </a:r>
            <a:r>
              <a:rPr lang="zh-CN" altLang="en-US" spc="35" dirty="0" smtClean="0">
                <a:latin typeface="微软雅黑" pitchFamily="34" charset="-122"/>
                <a:ea typeface="微软雅黑" pitchFamily="34" charset="-122"/>
                <a:cs typeface="微软雅黑"/>
              </a:rPr>
              <a:t>、生态康</a:t>
            </a:r>
            <a:r>
              <a:rPr lang="zh-CN" altLang="en-US" spc="20" dirty="0" smtClean="0">
                <a:latin typeface="微软雅黑" pitchFamily="34" charset="-122"/>
                <a:ea typeface="微软雅黑" pitchFamily="34" charset="-122"/>
                <a:cs typeface="微软雅黑"/>
              </a:rPr>
              <a:t>养</a:t>
            </a:r>
            <a:endParaRPr lang="en-US" altLang="zh-CN" spc="20"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以及农</a:t>
            </a:r>
            <a:r>
              <a:rPr lang="zh-CN" altLang="en-US" dirty="0" smtClean="0">
                <a:latin typeface="微软雅黑" pitchFamily="34" charset="-122"/>
                <a:ea typeface="微软雅黑" pitchFamily="34" charset="-122"/>
                <a:cs typeface="微软雅黑"/>
              </a:rPr>
              <a:t>业</a:t>
            </a:r>
            <a:r>
              <a:rPr lang="zh-CN" altLang="en-US" spc="35" dirty="0" smtClean="0">
                <a:latin typeface="微软雅黑" pitchFamily="34" charset="-122"/>
                <a:ea typeface="微软雅黑" pitchFamily="34" charset="-122"/>
                <a:cs typeface="微软雅黑"/>
              </a:rPr>
              <a:t>观光业等项目，衣食住行全方位覆盖，将汤家汇村</a:t>
            </a:r>
            <a:r>
              <a:rPr lang="zh-CN" altLang="en-US" spc="20" dirty="0" smtClean="0">
                <a:latin typeface="微软雅黑" pitchFamily="34" charset="-122"/>
                <a:ea typeface="微软雅黑" pitchFamily="34" charset="-122"/>
                <a:cs typeface="微软雅黑"/>
              </a:rPr>
              <a:t>生</a:t>
            </a:r>
            <a:r>
              <a:rPr lang="zh-CN" altLang="en-US" spc="35" dirty="0" smtClean="0">
                <a:latin typeface="微软雅黑" pitchFamily="34" charset="-122"/>
                <a:ea typeface="微软雅黑" pitchFamily="34" charset="-122"/>
                <a:cs typeface="微软雅黑"/>
              </a:rPr>
              <a:t>态</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宜居村</a:t>
            </a:r>
            <a:r>
              <a:rPr lang="zh-CN" altLang="en-US" spc="45" dirty="0" smtClean="0">
                <a:latin typeface="微软雅黑" pitchFamily="34" charset="-122"/>
                <a:ea typeface="微软雅黑" pitchFamily="34" charset="-122"/>
                <a:cs typeface="微软雅黑"/>
              </a:rPr>
              <a:t>落</a:t>
            </a:r>
            <a:r>
              <a:rPr lang="zh-CN" altLang="en-US" spc="35" dirty="0" smtClean="0">
                <a:latin typeface="微软雅黑" pitchFamily="34" charset="-122"/>
                <a:ea typeface="微软雅黑" pitchFamily="34" charset="-122"/>
                <a:cs typeface="微软雅黑"/>
              </a:rPr>
              <a:t>、茶园、秀水青山等纳入取景的重</a:t>
            </a:r>
            <a:r>
              <a:rPr lang="zh-CN" altLang="en-US" spc="20" dirty="0" smtClean="0">
                <a:latin typeface="微软雅黑" pitchFamily="34" charset="-122"/>
                <a:ea typeface="微软雅黑" pitchFamily="34" charset="-122"/>
                <a:cs typeface="微软雅黑"/>
              </a:rPr>
              <a:t>点</a:t>
            </a:r>
            <a:r>
              <a:rPr lang="zh-CN" altLang="en-US" spc="35" dirty="0" smtClean="0">
                <a:latin typeface="微软雅黑" pitchFamily="34" charset="-122"/>
                <a:ea typeface="微软雅黑" pitchFamily="34" charset="-122"/>
                <a:cs typeface="微软雅黑"/>
              </a:rPr>
              <a:t>篇章，</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促使汤家汇</a:t>
            </a:r>
            <a:r>
              <a:rPr lang="zh-CN" altLang="en-US" spc="20" dirty="0" smtClean="0">
                <a:latin typeface="微软雅黑" pitchFamily="34" charset="-122"/>
                <a:ea typeface="微软雅黑" pitchFamily="34" charset="-122"/>
                <a:cs typeface="微软雅黑"/>
              </a:rPr>
              <a:t>村</a:t>
            </a:r>
            <a:r>
              <a:rPr lang="zh-CN" altLang="en-US" spc="35" dirty="0" smtClean="0">
                <a:latin typeface="微软雅黑" pitchFamily="34" charset="-122"/>
                <a:ea typeface="微软雅黑" pitchFamily="34" charset="-122"/>
                <a:cs typeface="微软雅黑"/>
              </a:rPr>
              <a:t>成为大别山景区</a:t>
            </a:r>
            <a:r>
              <a:rPr lang="zh-CN" altLang="en-US" spc="20" dirty="0" smtClean="0">
                <a:latin typeface="微软雅黑" pitchFamily="34" charset="-122"/>
                <a:ea typeface="微软雅黑" pitchFamily="34" charset="-122"/>
                <a:cs typeface="微软雅黑"/>
              </a:rPr>
              <a:t>的</a:t>
            </a:r>
            <a:r>
              <a:rPr lang="zh-CN" altLang="en-US" spc="35" dirty="0" smtClean="0">
                <a:latin typeface="微软雅黑" pitchFamily="34" charset="-122"/>
                <a:ea typeface="微软雅黑" pitchFamily="34" charset="-122"/>
                <a:cs typeface="微软雅黑"/>
              </a:rPr>
              <a:t>重要组成部</a:t>
            </a:r>
            <a:r>
              <a:rPr lang="zh-CN" altLang="en-US" spc="55" dirty="0" smtClean="0">
                <a:latin typeface="微软雅黑" pitchFamily="34" charset="-122"/>
                <a:ea typeface="微软雅黑" pitchFamily="34" charset="-122"/>
                <a:cs typeface="微软雅黑"/>
              </a:rPr>
              <a:t>分</a:t>
            </a:r>
            <a:r>
              <a:rPr lang="zh-CN" altLang="en-US" spc="35" dirty="0" smtClean="0">
                <a:latin typeface="微软雅黑" pitchFamily="34" charset="-122"/>
                <a:ea typeface="微软雅黑" pitchFamily="34" charset="-122"/>
                <a:cs typeface="微软雅黑"/>
              </a:rPr>
              <a:t>，</a:t>
            </a:r>
            <a:r>
              <a:rPr lang="zh-CN" altLang="en-US" spc="20" dirty="0" smtClean="0">
                <a:latin typeface="微软雅黑" pitchFamily="34" charset="-122"/>
                <a:ea typeface="微软雅黑" pitchFamily="34" charset="-122"/>
                <a:cs typeface="微软雅黑"/>
              </a:rPr>
              <a:t>成</a:t>
            </a:r>
            <a:r>
              <a:rPr lang="zh-CN" altLang="en-US" spc="35" dirty="0" smtClean="0">
                <a:latin typeface="微软雅黑" pitchFamily="34" charset="-122"/>
                <a:ea typeface="微软雅黑" pitchFamily="34" charset="-122"/>
                <a:cs typeface="微软雅黑"/>
              </a:rPr>
              <a:t>为</a:t>
            </a:r>
            <a:endParaRPr lang="en-US" altLang="zh-CN" spc="35" dirty="0" smtClean="0">
              <a:latin typeface="微软雅黑" pitchFamily="34" charset="-122"/>
              <a:ea typeface="微软雅黑" pitchFamily="34" charset="-122"/>
              <a:cs typeface="微软雅黑"/>
            </a:endParaRPr>
          </a:p>
          <a:p>
            <a:pPr marL="12700" marR="5080" indent="396240">
              <a:lnSpc>
                <a:spcPct val="150000"/>
              </a:lnSpc>
            </a:pPr>
            <a:r>
              <a:rPr lang="zh-CN" altLang="en-US" spc="35" dirty="0" smtClean="0">
                <a:latin typeface="微软雅黑" pitchFamily="34" charset="-122"/>
                <a:ea typeface="微软雅黑" pitchFamily="34" charset="-122"/>
                <a:cs typeface="微软雅黑"/>
              </a:rPr>
              <a:t>金寨全域旅游</a:t>
            </a:r>
            <a:r>
              <a:rPr lang="zh-CN" altLang="en-US" dirty="0" smtClean="0">
                <a:latin typeface="微软雅黑" pitchFamily="34" charset="-122"/>
                <a:ea typeface="微软雅黑" pitchFamily="34" charset="-122"/>
                <a:cs typeface="微软雅黑"/>
              </a:rPr>
              <a:t>的重要节点。</a:t>
            </a:r>
            <a:endParaRPr lang="zh-CN" altLang="en-US" dirty="0">
              <a:latin typeface="微软雅黑" pitchFamily="34" charset="-122"/>
              <a:ea typeface="微软雅黑" pitchFamily="34" charset="-122"/>
              <a:cs typeface="微软雅黑"/>
            </a:endParaRPr>
          </a:p>
        </p:txBody>
      </p:sp>
      <p:grpSp>
        <p:nvGrpSpPr>
          <p:cNvPr id="2" name="组合 13"/>
          <p:cNvGrpSpPr/>
          <p:nvPr/>
        </p:nvGrpSpPr>
        <p:grpSpPr>
          <a:xfrm>
            <a:off x="7486168" y="2825626"/>
            <a:ext cx="7346315" cy="5896610"/>
            <a:chOff x="4677044" y="1183447"/>
            <a:chExt cx="7536686" cy="6048000"/>
          </a:xfrm>
        </p:grpSpPr>
        <p:sp>
          <p:nvSpPr>
            <p:cNvPr id="55" name="等腰三角形 54"/>
            <p:cNvSpPr/>
            <p:nvPr/>
          </p:nvSpPr>
          <p:spPr>
            <a:xfrm>
              <a:off x="5132867" y="1281625"/>
              <a:ext cx="6745972" cy="5815494"/>
            </a:xfrm>
            <a:prstGeom prst="triangl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endParaRPr>
            </a:p>
          </p:txBody>
        </p:sp>
        <p:sp>
          <p:nvSpPr>
            <p:cNvPr id="58" name="椭圆 57"/>
            <p:cNvSpPr/>
            <p:nvPr/>
          </p:nvSpPr>
          <p:spPr>
            <a:xfrm>
              <a:off x="6570366" y="2895762"/>
              <a:ext cx="3831127" cy="3831127"/>
            </a:xfrm>
            <a:prstGeom prst="ellipse">
              <a:avLst/>
            </a:prstGeom>
            <a:noFill/>
            <a:ln w="571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59" name="椭圆 58"/>
            <p:cNvSpPr/>
            <p:nvPr/>
          </p:nvSpPr>
          <p:spPr>
            <a:xfrm>
              <a:off x="7906312" y="1183447"/>
              <a:ext cx="1171691" cy="716989"/>
            </a:xfrm>
            <a:prstGeom prst="ellipse">
              <a:avLst/>
            </a:prstGeom>
            <a:solidFill>
              <a:srgbClr val="EBF1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60" name="箭头: 下 15"/>
            <p:cNvSpPr/>
            <p:nvPr/>
          </p:nvSpPr>
          <p:spPr>
            <a:xfrm rot="19796886">
              <a:off x="8842895" y="4000521"/>
              <a:ext cx="136687" cy="1298454"/>
            </a:xfrm>
            <a:prstGeom prst="down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61" name="箭头: 下 49"/>
            <p:cNvSpPr/>
            <p:nvPr/>
          </p:nvSpPr>
          <p:spPr>
            <a:xfrm rot="12555735">
              <a:off x="8019423" y="3982144"/>
              <a:ext cx="136687" cy="1298454"/>
            </a:xfrm>
            <a:prstGeom prst="down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62" name="箭头: 下 17"/>
            <p:cNvSpPr/>
            <p:nvPr/>
          </p:nvSpPr>
          <p:spPr>
            <a:xfrm rot="5400000">
              <a:off x="8423194" y="4718713"/>
              <a:ext cx="136687" cy="1298453"/>
            </a:xfrm>
            <a:prstGeom prst="down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63" name="圆角矩形 106"/>
            <p:cNvSpPr/>
            <p:nvPr/>
          </p:nvSpPr>
          <p:spPr>
            <a:xfrm>
              <a:off x="8126811" y="4433334"/>
              <a:ext cx="730998"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6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产业</a:t>
              </a:r>
              <a:r>
                <a:rPr lang="zh-CN" altLang="en-US" sz="1600" b="1" dirty="0">
                  <a:solidFill>
                    <a:prstClr val="black">
                      <a:lumMod val="95000"/>
                      <a:lumOff val="5000"/>
                    </a:prstClr>
                  </a:solidFill>
                  <a:latin typeface="微软雅黑" panose="020B0503020204020204" charset="-122"/>
                  <a:ea typeface="微软雅黑" panose="020B0503020204020204" charset="-122"/>
                </a:rPr>
                <a:t>融合</a:t>
              </a:r>
              <a:endParaRPr kumimoji="0" lang="zh-CN" altLang="en-US" sz="16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endParaRPr>
            </a:p>
          </p:txBody>
        </p:sp>
        <p:sp>
          <p:nvSpPr>
            <p:cNvPr id="64" name="椭圆 63"/>
            <p:cNvSpPr/>
            <p:nvPr/>
          </p:nvSpPr>
          <p:spPr>
            <a:xfrm>
              <a:off x="8219496" y="3736486"/>
              <a:ext cx="536961" cy="53696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65" name="圆角矩形 106"/>
            <p:cNvSpPr/>
            <p:nvPr/>
          </p:nvSpPr>
          <p:spPr>
            <a:xfrm>
              <a:off x="8118728" y="3769903"/>
              <a:ext cx="730998"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rPr>
                <a:t>一产</a:t>
              </a:r>
            </a:p>
          </p:txBody>
        </p:sp>
        <p:sp>
          <p:nvSpPr>
            <p:cNvPr id="66" name="椭圆 65"/>
            <p:cNvSpPr/>
            <p:nvPr/>
          </p:nvSpPr>
          <p:spPr>
            <a:xfrm>
              <a:off x="9027037" y="5057775"/>
              <a:ext cx="536961" cy="53696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68" name="圆角矩形 106"/>
            <p:cNvSpPr/>
            <p:nvPr/>
          </p:nvSpPr>
          <p:spPr>
            <a:xfrm>
              <a:off x="8926269" y="5091192"/>
              <a:ext cx="730998"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rPr>
                <a:t>二产</a:t>
              </a:r>
            </a:p>
          </p:txBody>
        </p:sp>
        <p:sp>
          <p:nvSpPr>
            <p:cNvPr id="69" name="椭圆 68"/>
            <p:cNvSpPr/>
            <p:nvPr/>
          </p:nvSpPr>
          <p:spPr>
            <a:xfrm>
              <a:off x="7453787" y="5057775"/>
              <a:ext cx="536961" cy="53696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70" name="圆角矩形 106"/>
            <p:cNvSpPr/>
            <p:nvPr/>
          </p:nvSpPr>
          <p:spPr>
            <a:xfrm>
              <a:off x="7353019" y="5091192"/>
              <a:ext cx="730998"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rPr>
                <a:t>三产</a:t>
              </a:r>
            </a:p>
          </p:txBody>
        </p:sp>
        <p:sp>
          <p:nvSpPr>
            <p:cNvPr id="71" name="箭头: 下 25"/>
            <p:cNvSpPr/>
            <p:nvPr/>
          </p:nvSpPr>
          <p:spPr>
            <a:xfrm rot="10800000">
              <a:off x="8423190" y="2478880"/>
              <a:ext cx="136687" cy="1369801"/>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72" name="椭圆 71"/>
            <p:cNvSpPr/>
            <p:nvPr/>
          </p:nvSpPr>
          <p:spPr>
            <a:xfrm>
              <a:off x="8064967" y="2657720"/>
              <a:ext cx="856901" cy="85690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73" name="圆角矩形 106"/>
            <p:cNvSpPr/>
            <p:nvPr/>
          </p:nvSpPr>
          <p:spPr>
            <a:xfrm>
              <a:off x="8126811" y="2807618"/>
              <a:ext cx="730997"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rPr>
                <a:t>农业示范基地</a:t>
              </a:r>
            </a:p>
          </p:txBody>
        </p:sp>
        <p:sp>
          <p:nvSpPr>
            <p:cNvPr id="74" name="圆角矩形 106"/>
            <p:cNvSpPr/>
            <p:nvPr/>
          </p:nvSpPr>
          <p:spPr>
            <a:xfrm>
              <a:off x="7940797" y="2087491"/>
              <a:ext cx="1101472"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现代农业</a:t>
              </a:r>
            </a:p>
          </p:txBody>
        </p:sp>
        <p:sp>
          <p:nvSpPr>
            <p:cNvPr id="75" name="圆角矩形 106"/>
            <p:cNvSpPr/>
            <p:nvPr/>
          </p:nvSpPr>
          <p:spPr>
            <a:xfrm>
              <a:off x="7955129" y="1251377"/>
              <a:ext cx="1101472"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nchorCtr="0"/>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绿色优质</a:t>
              </a:r>
            </a:p>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农产品牌</a:t>
              </a:r>
            </a:p>
          </p:txBody>
        </p:sp>
        <p:sp>
          <p:nvSpPr>
            <p:cNvPr id="76" name="箭头: 下 30"/>
            <p:cNvSpPr/>
            <p:nvPr/>
          </p:nvSpPr>
          <p:spPr>
            <a:xfrm rot="3364449">
              <a:off x="6855768" y="5163538"/>
              <a:ext cx="136687" cy="1369801"/>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77" name="椭圆 76"/>
            <p:cNvSpPr/>
            <p:nvPr/>
          </p:nvSpPr>
          <p:spPr>
            <a:xfrm rot="13915893">
              <a:off x="6444106" y="5419215"/>
              <a:ext cx="856901" cy="85690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78" name="圆角矩形 106"/>
            <p:cNvSpPr/>
            <p:nvPr/>
          </p:nvSpPr>
          <p:spPr>
            <a:xfrm>
              <a:off x="6519644" y="5500780"/>
              <a:ext cx="730997"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rPr>
                <a:t>多元服务体系</a:t>
              </a:r>
            </a:p>
          </p:txBody>
        </p:sp>
        <p:sp>
          <p:nvSpPr>
            <p:cNvPr id="79" name="箭头: 下 33"/>
            <p:cNvSpPr/>
            <p:nvPr/>
          </p:nvSpPr>
          <p:spPr>
            <a:xfrm rot="18235547">
              <a:off x="10005954" y="5163672"/>
              <a:ext cx="136687" cy="1369801"/>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80" name="椭圆 79"/>
            <p:cNvSpPr/>
            <p:nvPr/>
          </p:nvSpPr>
          <p:spPr>
            <a:xfrm rot="7186991">
              <a:off x="9692137" y="5434775"/>
              <a:ext cx="856901" cy="85690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81" name="圆角矩形 106"/>
            <p:cNvSpPr/>
            <p:nvPr/>
          </p:nvSpPr>
          <p:spPr>
            <a:xfrm>
              <a:off x="9755040" y="5594781"/>
              <a:ext cx="730997"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nchorCtr="0"/>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1"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rPr>
                <a:t>农副产品</a:t>
              </a:r>
              <a:r>
                <a:rPr lang="zh-CN" altLang="en-US" sz="1200" b="1" dirty="0">
                  <a:solidFill>
                    <a:prstClr val="white"/>
                  </a:solidFill>
                  <a:latin typeface="微软雅黑" panose="020B0503020204020204" charset="-122"/>
                  <a:ea typeface="微软雅黑" panose="020B0503020204020204" charset="-122"/>
                </a:rPr>
                <a:t>加工</a:t>
              </a:r>
            </a:p>
          </p:txBody>
        </p:sp>
        <p:sp>
          <p:nvSpPr>
            <p:cNvPr id="82" name="圆角矩形 106"/>
            <p:cNvSpPr/>
            <p:nvPr/>
          </p:nvSpPr>
          <p:spPr>
            <a:xfrm>
              <a:off x="5471260" y="6126915"/>
              <a:ext cx="1101472"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smtClean="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红色旅游</a:t>
              </a:r>
              <a:endPar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endParaRPr>
            </a:p>
          </p:txBody>
        </p:sp>
        <p:sp>
          <p:nvSpPr>
            <p:cNvPr id="83" name="圆角矩形 106"/>
            <p:cNvSpPr/>
            <p:nvPr/>
          </p:nvSpPr>
          <p:spPr>
            <a:xfrm>
              <a:off x="10369268" y="6122274"/>
              <a:ext cx="1101472"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精深加工</a:t>
              </a:r>
            </a:p>
          </p:txBody>
        </p:sp>
        <p:sp>
          <p:nvSpPr>
            <p:cNvPr id="84" name="椭圆 83"/>
            <p:cNvSpPr/>
            <p:nvPr/>
          </p:nvSpPr>
          <p:spPr>
            <a:xfrm>
              <a:off x="4677044" y="6494424"/>
              <a:ext cx="1204430" cy="737023"/>
            </a:xfrm>
            <a:prstGeom prst="ellipse">
              <a:avLst/>
            </a:prstGeom>
            <a:solidFill>
              <a:srgbClr val="EBF1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endParaRPr>
            </a:p>
          </p:txBody>
        </p:sp>
        <p:sp>
          <p:nvSpPr>
            <p:cNvPr id="85" name="圆角矩形 106"/>
            <p:cNvSpPr/>
            <p:nvPr/>
          </p:nvSpPr>
          <p:spPr>
            <a:xfrm>
              <a:off x="4715114" y="6584307"/>
              <a:ext cx="959063"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smtClean="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红色旅游业</a:t>
              </a:r>
              <a:r>
                <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态</a:t>
              </a:r>
            </a:p>
          </p:txBody>
        </p:sp>
        <p:sp>
          <p:nvSpPr>
            <p:cNvPr id="86" name="椭圆 85"/>
            <p:cNvSpPr/>
            <p:nvPr/>
          </p:nvSpPr>
          <p:spPr>
            <a:xfrm>
              <a:off x="11017975" y="6447906"/>
              <a:ext cx="1195755" cy="731714"/>
            </a:xfrm>
            <a:prstGeom prst="ellipse">
              <a:avLst/>
            </a:prstGeom>
            <a:solidFill>
              <a:srgbClr val="EBF1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87" name="圆角矩形 106"/>
            <p:cNvSpPr/>
            <p:nvPr/>
          </p:nvSpPr>
          <p:spPr>
            <a:xfrm>
              <a:off x="11162984" y="6534848"/>
              <a:ext cx="905212"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400" b="1" i="0" u="none" strike="noStrike" kern="1200" cap="none" spc="0" normalizeH="0" baseline="0" noProof="0" dirty="0">
                  <a:ln>
                    <a:noFill/>
                  </a:ln>
                  <a:solidFill>
                    <a:prstClr val="black">
                      <a:lumMod val="95000"/>
                      <a:lumOff val="5000"/>
                    </a:prstClr>
                  </a:solidFill>
                  <a:effectLst/>
                  <a:uLnTx/>
                  <a:uFillTx/>
                  <a:latin typeface="微软雅黑" panose="020B0503020204020204" charset="-122"/>
                  <a:ea typeface="微软雅黑" panose="020B0503020204020204" charset="-122"/>
                  <a:cs typeface="+mn-cs"/>
                </a:rPr>
                <a:t>特色加工商品</a:t>
              </a:r>
            </a:p>
          </p:txBody>
        </p:sp>
        <p:sp>
          <p:nvSpPr>
            <p:cNvPr id="88" name="椭圆 87"/>
            <p:cNvSpPr/>
            <p:nvPr/>
          </p:nvSpPr>
          <p:spPr>
            <a:xfrm>
              <a:off x="7490870" y="3434446"/>
              <a:ext cx="407931" cy="407931"/>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89" name="圆角矩形 106"/>
            <p:cNvSpPr/>
            <p:nvPr/>
          </p:nvSpPr>
          <p:spPr>
            <a:xfrm>
              <a:off x="7329337" y="3424184"/>
              <a:ext cx="730998"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电商</a:t>
              </a:r>
            </a:p>
          </p:txBody>
        </p:sp>
        <p:sp>
          <p:nvSpPr>
            <p:cNvPr id="90" name="椭圆 89"/>
            <p:cNvSpPr/>
            <p:nvPr/>
          </p:nvSpPr>
          <p:spPr>
            <a:xfrm>
              <a:off x="8305858" y="5451496"/>
              <a:ext cx="407932" cy="407930"/>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91" name="圆角矩形 106"/>
            <p:cNvSpPr/>
            <p:nvPr/>
          </p:nvSpPr>
          <p:spPr>
            <a:xfrm>
              <a:off x="8144325" y="5441234"/>
              <a:ext cx="730997"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民宿</a:t>
              </a:r>
            </a:p>
          </p:txBody>
        </p:sp>
        <p:sp>
          <p:nvSpPr>
            <p:cNvPr id="92" name="椭圆 91"/>
            <p:cNvSpPr/>
            <p:nvPr/>
          </p:nvSpPr>
          <p:spPr>
            <a:xfrm>
              <a:off x="7512913" y="4128053"/>
              <a:ext cx="407931" cy="407931"/>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93" name="圆角矩形 106"/>
            <p:cNvSpPr/>
            <p:nvPr/>
          </p:nvSpPr>
          <p:spPr>
            <a:xfrm>
              <a:off x="7351380" y="4117791"/>
              <a:ext cx="730998"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休闲</a:t>
              </a:r>
            </a:p>
          </p:txBody>
        </p:sp>
        <p:sp>
          <p:nvSpPr>
            <p:cNvPr id="94" name="椭圆 93"/>
            <p:cNvSpPr/>
            <p:nvPr/>
          </p:nvSpPr>
          <p:spPr>
            <a:xfrm>
              <a:off x="6835541" y="4646052"/>
              <a:ext cx="515109" cy="507644"/>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95" name="圆角矩形 106"/>
            <p:cNvSpPr/>
            <p:nvPr/>
          </p:nvSpPr>
          <p:spPr>
            <a:xfrm>
              <a:off x="6727655" y="4675497"/>
              <a:ext cx="730873" cy="448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nchorCtr="0"/>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农事</a:t>
              </a:r>
            </a:p>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体验</a:t>
              </a:r>
            </a:p>
          </p:txBody>
        </p:sp>
        <p:sp>
          <p:nvSpPr>
            <p:cNvPr id="96" name="椭圆 95"/>
            <p:cNvSpPr/>
            <p:nvPr/>
          </p:nvSpPr>
          <p:spPr>
            <a:xfrm>
              <a:off x="9037078" y="3375414"/>
              <a:ext cx="531652" cy="531652"/>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97" name="圆角矩形 106"/>
            <p:cNvSpPr/>
            <p:nvPr/>
          </p:nvSpPr>
          <p:spPr>
            <a:xfrm>
              <a:off x="8997680" y="3323018"/>
              <a:ext cx="607400"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三品一标</a:t>
              </a:r>
            </a:p>
          </p:txBody>
        </p:sp>
        <p:sp>
          <p:nvSpPr>
            <p:cNvPr id="98" name="椭圆 97"/>
            <p:cNvSpPr/>
            <p:nvPr/>
          </p:nvSpPr>
          <p:spPr>
            <a:xfrm>
              <a:off x="9726191" y="4692155"/>
              <a:ext cx="531652" cy="531652"/>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99" name="圆角矩形 106"/>
            <p:cNvSpPr/>
            <p:nvPr/>
          </p:nvSpPr>
          <p:spPr>
            <a:xfrm>
              <a:off x="9686793" y="4639759"/>
              <a:ext cx="607400"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创意加工</a:t>
              </a:r>
            </a:p>
          </p:txBody>
        </p:sp>
        <p:sp>
          <p:nvSpPr>
            <p:cNvPr id="100" name="椭圆 99"/>
            <p:cNvSpPr/>
            <p:nvPr/>
          </p:nvSpPr>
          <p:spPr>
            <a:xfrm>
              <a:off x="9217656" y="4060475"/>
              <a:ext cx="531652" cy="531652"/>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101" name="圆角矩形 106"/>
            <p:cNvSpPr/>
            <p:nvPr/>
          </p:nvSpPr>
          <p:spPr>
            <a:xfrm>
              <a:off x="9178258" y="4008079"/>
              <a:ext cx="607400" cy="5572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绿色食品</a:t>
              </a:r>
            </a:p>
          </p:txBody>
        </p:sp>
        <p:sp>
          <p:nvSpPr>
            <p:cNvPr id="102" name="椭圆 101"/>
            <p:cNvSpPr/>
            <p:nvPr/>
          </p:nvSpPr>
          <p:spPr>
            <a:xfrm>
              <a:off x="8706487" y="5923584"/>
              <a:ext cx="531652" cy="531653"/>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103" name="圆角矩形 106"/>
            <p:cNvSpPr/>
            <p:nvPr/>
          </p:nvSpPr>
          <p:spPr>
            <a:xfrm>
              <a:off x="8667089" y="5871188"/>
              <a:ext cx="607399"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旅游商品</a:t>
              </a:r>
            </a:p>
          </p:txBody>
        </p:sp>
        <p:sp>
          <p:nvSpPr>
            <p:cNvPr id="104" name="椭圆 103"/>
            <p:cNvSpPr/>
            <p:nvPr/>
          </p:nvSpPr>
          <p:spPr>
            <a:xfrm>
              <a:off x="7738307" y="5977707"/>
              <a:ext cx="531652" cy="531653"/>
            </a:xfrm>
            <a:prstGeom prst="ellipse">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cs"/>
              </a:endParaRPr>
            </a:p>
          </p:txBody>
        </p:sp>
        <p:sp>
          <p:nvSpPr>
            <p:cNvPr id="105" name="圆角矩形 106"/>
            <p:cNvSpPr/>
            <p:nvPr/>
          </p:nvSpPr>
          <p:spPr>
            <a:xfrm>
              <a:off x="7698910" y="5925311"/>
              <a:ext cx="607399" cy="557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t"/>
            <a:lstStyle/>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1200" b="0" i="0" u="none" strike="noStrike" kern="1200" cap="none" spc="0" normalizeH="0" baseline="0" noProof="0" dirty="0">
                  <a:ln>
                    <a:noFill/>
                  </a:ln>
                  <a:solidFill>
                    <a:prstClr val="black">
                      <a:lumMod val="85000"/>
                      <a:lumOff val="15000"/>
                    </a:prstClr>
                  </a:solidFill>
                  <a:effectLst/>
                  <a:uLnTx/>
                  <a:uFillTx/>
                  <a:latin typeface="微软雅黑" panose="020B0503020204020204" charset="-122"/>
                  <a:ea typeface="微软雅黑" panose="020B0503020204020204" charset="-122"/>
                  <a:cs typeface="+mn-cs"/>
                </a:rPr>
                <a:t>工厂体验</a:t>
              </a:r>
            </a:p>
          </p:txBody>
        </p:sp>
      </p:grpSp>
      <p:sp>
        <p:nvSpPr>
          <p:cNvPr id="106" name="TextBox 9"/>
          <p:cNvSpPr txBox="1"/>
          <p:nvPr/>
        </p:nvSpPr>
        <p:spPr>
          <a:xfrm>
            <a:off x="382905" y="1385466"/>
            <a:ext cx="14346555" cy="461665"/>
          </a:xfrm>
          <a:prstGeom prst="rect">
            <a:avLst/>
          </a:prstGeom>
          <a:solidFill>
            <a:schemeClr val="accent2">
              <a:lumMod val="60000"/>
              <a:lumOff val="40000"/>
            </a:schemeClr>
          </a:solidFill>
        </p:spPr>
        <p:txBody>
          <a:bodyPr wrap="square" rtlCol="0">
            <a:spAutoFit/>
          </a:bodyPr>
          <a:lstStyle/>
          <a:p>
            <a:pPr algn="ctr"/>
            <a:r>
              <a:rPr lang="zh-CN" altLang="en-US" sz="2400" b="1" dirty="0" smtClean="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rPr>
              <a:t>构建一、二、三产业融合发展体系，努力做精一产、做活二产、拓展三产，实现产业链的纵横延伸</a:t>
            </a:r>
            <a:endParaRPr lang="zh-CN" altLang="en-US" sz="2400" b="1"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107" name="矩形 106"/>
          <p:cNvSpPr/>
          <p:nvPr/>
        </p:nvSpPr>
        <p:spPr>
          <a:xfrm>
            <a:off x="358875" y="9594378"/>
            <a:ext cx="14346555" cy="525145"/>
          </a:xfrm>
          <a:prstGeom prst="rect">
            <a:avLst/>
          </a:prstGeom>
          <a:solidFill>
            <a:schemeClr val="accent2">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noProof="0" dirty="0" smtClean="0">
                <a:ln>
                  <a:noFill/>
                </a:ln>
                <a:solidFill>
                  <a:srgbClr val="FF0000"/>
                </a:solidFill>
                <a:effectLst/>
                <a:uLnTx/>
                <a:uFillTx/>
                <a:latin typeface="微软雅黑" panose="020B0503020204020204" charset="-122"/>
                <a:ea typeface="微软雅黑" panose="020B0503020204020204" charset="-122"/>
                <a:sym typeface="+mn-ea"/>
              </a:rPr>
              <a:t>“农业</a:t>
            </a:r>
            <a:r>
              <a:rPr lang="en-US" altLang="zh-CN" sz="2400" b="1" noProof="0" dirty="0" smtClean="0">
                <a:ln>
                  <a:noFill/>
                </a:ln>
                <a:solidFill>
                  <a:srgbClr val="FF0000"/>
                </a:solidFill>
                <a:effectLst/>
                <a:uLnTx/>
                <a:uFillTx/>
                <a:latin typeface="微软雅黑" panose="020B0503020204020204" charset="-122"/>
                <a:ea typeface="微软雅黑" panose="020B0503020204020204" charset="-122"/>
                <a:sym typeface="+mn-ea"/>
              </a:rPr>
              <a:t>+</a:t>
            </a:r>
            <a:r>
              <a:rPr lang="zh-CN" altLang="en-US" sz="2400" b="1" noProof="0" dirty="0" smtClean="0">
                <a:ln>
                  <a:noFill/>
                </a:ln>
                <a:solidFill>
                  <a:srgbClr val="FF0000"/>
                </a:solidFill>
                <a:effectLst/>
                <a:uLnTx/>
                <a:uFillTx/>
                <a:latin typeface="微软雅黑" panose="020B0503020204020204" charset="-122"/>
                <a:ea typeface="微软雅黑" panose="020B0503020204020204" charset="-122"/>
                <a:sym typeface="+mn-ea"/>
              </a:rPr>
              <a:t>旅游”</a:t>
            </a:r>
            <a:r>
              <a:rPr lang="zh-CN" altLang="en-US" sz="2400" b="1" dirty="0">
                <a:solidFill>
                  <a:schemeClr val="tx1"/>
                </a:solidFill>
                <a:latin typeface="微软雅黑" panose="020B0503020204020204" charset="-122"/>
                <a:ea typeface="微软雅黑" panose="020B0503020204020204" charset="-122"/>
                <a:cs typeface="微软雅黑" panose="020B0503020204020204" charset="-122"/>
              </a:rPr>
              <a:t>深度融合的产业发展和服务体系</a:t>
            </a:r>
          </a:p>
        </p:txBody>
      </p:sp>
      <p:sp>
        <p:nvSpPr>
          <p:cNvPr id="108" name="TextBox 8"/>
          <p:cNvSpPr txBox="1"/>
          <p:nvPr/>
        </p:nvSpPr>
        <p:spPr>
          <a:xfrm>
            <a:off x="934939" y="233338"/>
            <a:ext cx="4392711"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产业发展规划</a:t>
            </a:r>
            <a:endParaRPr lang="zh-CN" altLang="en-US" sz="3200" b="1" dirty="0">
              <a:solidFill>
                <a:srgbClr val="C00000"/>
              </a:solidFill>
              <a:latin typeface="微软雅黑" panose="020B0503020204020204" charset="-122"/>
              <a:ea typeface="微软雅黑" panose="020B0503020204020204" charset="-122"/>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矩形 66"/>
          <p:cNvSpPr/>
          <p:nvPr/>
        </p:nvSpPr>
        <p:spPr>
          <a:xfrm>
            <a:off x="503238" y="1801534"/>
            <a:ext cx="5472262" cy="8586966"/>
          </a:xfrm>
          <a:prstGeom prst="rect">
            <a:avLst/>
          </a:prstGeom>
        </p:spPr>
        <p:txBody>
          <a:bodyPr wrap="square">
            <a:spAutoFit/>
          </a:bodyPr>
          <a:lstStyle/>
          <a:p>
            <a:pPr indent="360045" fontAlgn="auto">
              <a:lnSpc>
                <a:spcPct val="150000"/>
              </a:lnSpc>
              <a:buFont typeface="Wingdings" panose="05000000000000000000" pitchFamily="2" charset="2"/>
              <a:buNone/>
            </a:pPr>
            <a:r>
              <a:rPr lang="zh-CN" altLang="en-US" b="1" dirty="0" smtClean="0">
                <a:solidFill>
                  <a:schemeClr val="tx1"/>
                </a:solidFill>
                <a:latin typeface="微软雅黑" panose="020B0503020204020204" charset="-122"/>
                <a:ea typeface="微软雅黑" panose="020B0503020204020204" charset="-122"/>
                <a:cs typeface="Times New Roman" panose="02020603050405020304" pitchFamily="18" charset="0"/>
              </a:rPr>
              <a:t>发挥汤家汇村现状特色中药种植、红色文化旅游等</a:t>
            </a:r>
            <a:r>
              <a:rPr lang="zh-CN" altLang="en-US" b="1" dirty="0">
                <a:solidFill>
                  <a:schemeClr val="tx1"/>
                </a:solidFill>
                <a:latin typeface="微软雅黑" panose="020B0503020204020204" charset="-122"/>
                <a:ea typeface="微软雅黑" panose="020B0503020204020204" charset="-122"/>
                <a:cs typeface="Times New Roman" panose="02020603050405020304" pitchFamily="18" charset="0"/>
              </a:rPr>
              <a:t>产业基础，发挥地方生态优势，规划打造</a:t>
            </a:r>
            <a:r>
              <a:rPr lang="en-US" altLang="zh-CN" b="1" dirty="0" smtClean="0">
                <a:solidFill>
                  <a:schemeClr val="tx1"/>
                </a:solidFill>
                <a:latin typeface="微软雅黑" panose="020B0503020204020204" charset="-122"/>
                <a:ea typeface="微软雅黑" panose="020B0503020204020204" charset="-122"/>
                <a:cs typeface="Times New Roman" panose="02020603050405020304" pitchFamily="18" charset="0"/>
              </a:rPr>
              <a:t>“</a:t>
            </a:r>
            <a:r>
              <a:rPr lang="zh-CN" altLang="en-US" b="1" dirty="0" smtClean="0">
                <a:solidFill>
                  <a:schemeClr val="tx1"/>
                </a:solidFill>
                <a:latin typeface="微软雅黑" panose="020B0503020204020204" charset="-122"/>
                <a:ea typeface="微软雅黑" panose="020B0503020204020204" charset="-122"/>
                <a:cs typeface="Times New Roman" panose="02020603050405020304" pitchFamily="18" charset="0"/>
              </a:rPr>
              <a:t>一心一轴一线一带四区</a:t>
            </a:r>
            <a:r>
              <a:rPr lang="en-US" altLang="zh-CN" b="1" dirty="0">
                <a:solidFill>
                  <a:schemeClr val="tx1"/>
                </a:solidFill>
                <a:latin typeface="微软雅黑" panose="020B0503020204020204" charset="-122"/>
                <a:ea typeface="微软雅黑" panose="020B0503020204020204" charset="-122"/>
                <a:cs typeface="Times New Roman" panose="02020603050405020304" pitchFamily="18" charset="0"/>
              </a:rPr>
              <a:t>”</a:t>
            </a:r>
          </a:p>
          <a:p>
            <a:pPr marL="342900" indent="-342900" fontAlgn="auto">
              <a:lnSpc>
                <a:spcPct val="150000"/>
              </a:lnSpc>
              <a:buFont typeface="Wingdings" panose="05000000000000000000" charset="0"/>
              <a:buChar char="Ø"/>
            </a:pPr>
            <a:r>
              <a:rPr lang="zh-CN" altLang="en-US" sz="2000" b="1" dirty="0" smtClean="0">
                <a:solidFill>
                  <a:srgbClr val="C00000"/>
                </a:solidFill>
                <a:latin typeface="微软雅黑" panose="020B0503020204020204" charset="-122"/>
                <a:ea typeface="微软雅黑" panose="020B0503020204020204" charset="-122"/>
                <a:cs typeface="Times New Roman" panose="02020603050405020304" pitchFamily="18" charset="0"/>
              </a:rPr>
              <a:t>一心</a:t>
            </a:r>
            <a:r>
              <a:rPr lang="zh-CN" altLang="en-US" sz="1600" b="1" dirty="0" smtClean="0">
                <a:solidFill>
                  <a:schemeClr val="tx1"/>
                </a:solidFill>
                <a:latin typeface="微软雅黑" panose="020B0503020204020204" charset="-122"/>
                <a:ea typeface="微软雅黑" panose="020B0503020204020204" charset="-122"/>
                <a:cs typeface="Times New Roman" panose="02020603050405020304" pitchFamily="18" charset="0"/>
              </a:rPr>
              <a:t>：</a:t>
            </a:r>
            <a:endParaRPr lang="en-US" altLang="zh-CN" sz="1600" b="1" dirty="0" smtClean="0">
              <a:solidFill>
                <a:schemeClr val="tx1"/>
              </a:solidFill>
              <a:latin typeface="微软雅黑" panose="020B0503020204020204" charset="-122"/>
              <a:ea typeface="微软雅黑" panose="020B0503020204020204" charset="-122"/>
              <a:cs typeface="Times New Roman" panose="02020603050405020304" pitchFamily="18" charset="0"/>
            </a:endParaRPr>
          </a:p>
          <a:p>
            <a:pPr marL="263525" fontAlgn="auto">
              <a:lnSpc>
                <a:spcPct val="150000"/>
              </a:lnSpc>
            </a:pP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综合服务核心</a:t>
            </a:r>
            <a:r>
              <a:rPr lang="zh-CN" b="1" dirty="0" smtClean="0">
                <a:solidFill>
                  <a:srgbClr val="C00000"/>
                </a:solidFill>
                <a:latin typeface="微软雅黑" panose="020B0503020204020204" charset="-122"/>
                <a:ea typeface="微软雅黑" panose="020B0503020204020204" charset="-122"/>
                <a:cs typeface="Times New Roman" panose="02020603050405020304" pitchFamily="18" charset="0"/>
              </a:rPr>
              <a:t>：</a:t>
            </a:r>
            <a:r>
              <a:rPr lang="zh-CN" altLang="en-US" sz="1600" dirty="0" smtClean="0">
                <a:solidFill>
                  <a:schemeClr val="tx1"/>
                </a:solidFill>
                <a:latin typeface="微软雅黑" panose="020B0503020204020204" charset="-122"/>
                <a:ea typeface="微软雅黑" panose="020B0503020204020204" charset="-122"/>
                <a:cs typeface="Times New Roman" panose="02020603050405020304" pitchFamily="18" charset="0"/>
              </a:rPr>
              <a:t>人口集聚区，依托镇区公共服务设施集聚区为核心，提供产业发展的综合服务中心，同时提供村民基础生活需求。</a:t>
            </a:r>
          </a:p>
          <a:p>
            <a:pPr fontAlgn="auto">
              <a:lnSpc>
                <a:spcPct val="150000"/>
              </a:lnSpc>
              <a:buFont typeface="Wingdings" panose="05000000000000000000" charset="0"/>
              <a:buChar char="Ø"/>
            </a:pPr>
            <a:r>
              <a:rPr lang="zh-CN" altLang="en-US"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一轴一线一带：</a:t>
            </a:r>
            <a:endParaRPr lang="en-US" altLang="zh-CN"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endParaRPr>
          </a:p>
          <a:p>
            <a:pPr marL="263525" fontAlgn="auto">
              <a:lnSpc>
                <a:spcPct val="150000"/>
              </a:lnSpc>
            </a:pP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乡村产业联动轴：</a:t>
            </a:r>
            <a:r>
              <a:rPr lang="zh-CN" altLang="en-US" sz="1600" dirty="0" smtClean="0">
                <a:latin typeface="微软雅黑" panose="020B0503020204020204" charset="-122"/>
                <a:ea typeface="微软雅黑" panose="020B0503020204020204" charset="-122"/>
                <a:cs typeface="Times New Roman" panose="02020603050405020304" pitchFamily="18" charset="0"/>
                <a:sym typeface="+mn-ea"/>
              </a:rPr>
              <a:t>联动周边镇区发展</a:t>
            </a:r>
            <a:r>
              <a:rPr lang="zh-CN" altLang="en-US" sz="1600" dirty="0" smtClean="0">
                <a:solidFill>
                  <a:schemeClr val="tx1"/>
                </a:solidFill>
                <a:latin typeface="微软雅黑" panose="020B0503020204020204" charset="-122"/>
                <a:ea typeface="微软雅黑" panose="020B0503020204020204" charset="-122"/>
                <a:cs typeface="Times New Roman" panose="02020603050405020304" pitchFamily="18" charset="0"/>
                <a:sym typeface="+mn-ea"/>
              </a:rPr>
              <a:t>。</a:t>
            </a:r>
            <a:endParaRPr lang="en-US" altLang="zh-CN" sz="1600" dirty="0" smtClean="0">
              <a:solidFill>
                <a:schemeClr val="tx1"/>
              </a:solidFill>
              <a:latin typeface="微软雅黑" panose="020B0503020204020204" charset="-122"/>
              <a:ea typeface="微软雅黑" panose="020B0503020204020204" charset="-122"/>
              <a:cs typeface="Times New Roman" panose="02020603050405020304" pitchFamily="18" charset="0"/>
              <a:sym typeface="+mn-ea"/>
            </a:endParaRPr>
          </a:p>
          <a:p>
            <a:pPr marL="263525">
              <a:lnSpc>
                <a:spcPct val="150000"/>
              </a:lnSpc>
            </a:pPr>
            <a:r>
              <a:rPr lang="zh-CN" altLang="en-US" sz="1600" b="1" dirty="0" smtClean="0">
                <a:solidFill>
                  <a:srgbClr val="FFC000"/>
                </a:solidFill>
                <a:latin typeface="微软雅黑" pitchFamily="34" charset="-122"/>
                <a:ea typeface="微软雅黑" pitchFamily="34" charset="-122"/>
              </a:rPr>
              <a:t>村庄内部主要环线</a:t>
            </a:r>
            <a:r>
              <a:rPr lang="zh-CN" altLang="en-US" sz="1600" b="1" dirty="0" smtClean="0">
                <a:solidFill>
                  <a:srgbClr val="FFC000"/>
                </a:solidFill>
                <a:latin typeface="微软雅黑" pitchFamily="34" charset="-122"/>
                <a:ea typeface="微软雅黑" pitchFamily="34" charset="-122"/>
                <a:sym typeface="+mn-ea"/>
              </a:rPr>
              <a:t>：</a:t>
            </a:r>
            <a:r>
              <a:rPr lang="zh-CN" altLang="en-US" sz="1600" dirty="0" smtClean="0">
                <a:latin typeface="微软雅黑" panose="020B0503020204020204" charset="-122"/>
                <a:ea typeface="微软雅黑" panose="020B0503020204020204" charset="-122"/>
                <a:cs typeface="Times New Roman" panose="02020603050405020304" pitchFamily="18" charset="0"/>
                <a:sym typeface="+mn-ea"/>
              </a:rPr>
              <a:t>打通村庄内部主要道路，沿线增加节点，带动村庄内部产业发展。</a:t>
            </a:r>
            <a:endParaRPr lang="en-US" altLang="zh-CN" sz="1600" dirty="0" smtClean="0">
              <a:latin typeface="微软雅黑" panose="020B0503020204020204" charset="-122"/>
              <a:ea typeface="微软雅黑" panose="020B0503020204020204" charset="-122"/>
              <a:cs typeface="Times New Roman" panose="02020603050405020304" pitchFamily="18" charset="0"/>
              <a:sym typeface="+mn-ea"/>
            </a:endParaRPr>
          </a:p>
          <a:p>
            <a:pPr marL="263525">
              <a:lnSpc>
                <a:spcPct val="150000"/>
              </a:lnSpc>
            </a:pPr>
            <a:r>
              <a:rPr lang="zh-CN" altLang="en-US" sz="1600" b="1" dirty="0" smtClean="0">
                <a:solidFill>
                  <a:schemeClr val="tx2">
                    <a:lumMod val="60000"/>
                    <a:lumOff val="40000"/>
                  </a:schemeClr>
                </a:solidFill>
                <a:latin typeface="微软雅黑" pitchFamily="34" charset="-122"/>
                <a:ea typeface="微软雅黑" pitchFamily="34" charset="-122"/>
              </a:rPr>
              <a:t>麻河</a:t>
            </a:r>
            <a:r>
              <a:rPr lang="zh-CN" altLang="en-US" sz="1600" b="1" dirty="0" smtClean="0">
                <a:solidFill>
                  <a:schemeClr val="tx2">
                    <a:lumMod val="60000"/>
                    <a:lumOff val="40000"/>
                  </a:schemeClr>
                </a:solidFill>
                <a:latin typeface="微软雅黑" pitchFamily="34" charset="-122"/>
                <a:ea typeface="微软雅黑" pitchFamily="34" charset="-122"/>
              </a:rPr>
              <a:t>景观带</a:t>
            </a:r>
            <a:r>
              <a:rPr lang="zh-CN" altLang="en-US" sz="1600" b="1" dirty="0" smtClean="0">
                <a:solidFill>
                  <a:schemeClr val="tx2">
                    <a:lumMod val="60000"/>
                    <a:lumOff val="40000"/>
                  </a:schemeClr>
                </a:solidFill>
                <a:latin typeface="微软雅黑" pitchFamily="34" charset="-122"/>
                <a:ea typeface="微软雅黑" pitchFamily="34" charset="-122"/>
                <a:sym typeface="+mn-ea"/>
              </a:rPr>
              <a:t>：</a:t>
            </a:r>
            <a:r>
              <a:rPr lang="zh-CN" altLang="en-US" sz="1600" dirty="0" smtClean="0">
                <a:latin typeface="微软雅黑" panose="020B0503020204020204" charset="-122"/>
                <a:ea typeface="微软雅黑" panose="020B0503020204020204" charset="-122"/>
                <a:cs typeface="Times New Roman" panose="02020603050405020304" pitchFamily="18" charset="0"/>
                <a:sym typeface="+mn-ea"/>
              </a:rPr>
              <a:t>完善生态修复，打造滨水观光景观带。</a:t>
            </a:r>
          </a:p>
          <a:p>
            <a:pPr fontAlgn="auto">
              <a:lnSpc>
                <a:spcPct val="150000"/>
              </a:lnSpc>
              <a:buFont typeface="Wingdings" panose="05000000000000000000" charset="0"/>
              <a:buChar char="Ø"/>
            </a:pPr>
            <a:r>
              <a:rPr lang="zh-CN" altLang="en-US"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四区</a:t>
            </a:r>
            <a:r>
              <a:rPr lang="zh-CN" altLang="en-US" b="1" dirty="0">
                <a:solidFill>
                  <a:srgbClr val="C00000"/>
                </a:solidFill>
                <a:latin typeface="微软雅黑" panose="020B0503020204020204" charset="-122"/>
                <a:ea typeface="微软雅黑" panose="020B0503020204020204" charset="-122"/>
                <a:cs typeface="Times New Roman" panose="02020603050405020304" pitchFamily="18" charset="0"/>
                <a:sym typeface="+mn-ea"/>
              </a:rPr>
              <a:t>：</a:t>
            </a:r>
          </a:p>
          <a:p>
            <a:pPr marL="263525" fontAlgn="auto">
              <a:lnSpc>
                <a:spcPct val="150000"/>
              </a:lnSpc>
            </a:pP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林下种植区</a:t>
            </a:r>
            <a:r>
              <a:rPr lang="zh-CN" altLang="en-US" sz="1600" b="1" dirty="0">
                <a:solidFill>
                  <a:schemeClr val="tx1"/>
                </a:solidFill>
                <a:latin typeface="微软雅黑" panose="020B0503020204020204" charset="-122"/>
                <a:ea typeface="微软雅黑" panose="020B0503020204020204" charset="-122"/>
                <a:cs typeface="Times New Roman" panose="02020603050405020304" pitchFamily="18" charset="0"/>
                <a:sym typeface="+mn-ea"/>
              </a:rPr>
              <a:t>：</a:t>
            </a:r>
            <a:r>
              <a:rPr lang="zh-CN" altLang="en-US" sz="1600" dirty="0" smtClean="0">
                <a:solidFill>
                  <a:schemeClr val="tx1"/>
                </a:solidFill>
                <a:latin typeface="微软雅黑" panose="020B0503020204020204" charset="-122"/>
                <a:ea typeface="微软雅黑" panose="020B0503020204020204" charset="-122"/>
                <a:cs typeface="Times New Roman" panose="02020603050405020304" pitchFamily="18" charset="0"/>
                <a:sym typeface="+mn-ea"/>
              </a:rPr>
              <a:t>利用</a:t>
            </a:r>
            <a:r>
              <a:rPr lang="zh-CN" altLang="en-US" sz="1600" dirty="0" smtClean="0">
                <a:latin typeface="微软雅黑" panose="020B0503020204020204" charset="-122"/>
                <a:ea typeface="微软雅黑" panose="020B0503020204020204" charset="-122"/>
              </a:rPr>
              <a:t>中药材种植</a:t>
            </a:r>
            <a:r>
              <a:rPr lang="zh-CN" altLang="en-US" sz="1600" dirty="0" smtClean="0">
                <a:latin typeface="微软雅黑" panose="020B0503020204020204" charset="-122"/>
                <a:ea typeface="微软雅黑" panose="020B0503020204020204" charset="-122"/>
                <a:sym typeface="+mn-ea"/>
              </a:rPr>
              <a:t>，扩大种植规模，打造中药材种植基地；</a:t>
            </a:r>
            <a:endParaRPr lang="zh-CN" altLang="en-US" sz="1600" b="1" dirty="0">
              <a:solidFill>
                <a:schemeClr val="tx1"/>
              </a:solidFill>
              <a:latin typeface="微软雅黑" panose="020B0503020204020204" charset="-122"/>
              <a:ea typeface="微软雅黑" panose="020B0503020204020204" charset="-122"/>
              <a:cs typeface="Times New Roman" panose="02020603050405020304" pitchFamily="18" charset="0"/>
              <a:sym typeface="+mn-ea"/>
            </a:endParaRPr>
          </a:p>
          <a:p>
            <a:pPr marL="263525" fontAlgn="auto">
              <a:lnSpc>
                <a:spcPct val="150000"/>
              </a:lnSpc>
            </a:pP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红色旅游区：镇区，</a:t>
            </a:r>
            <a:r>
              <a:rPr lang="zh-CN" altLang="en-US" sz="1600" dirty="0" smtClean="0">
                <a:latin typeface="微软雅黑" panose="020B0503020204020204" pitchFamily="34" charset="-122"/>
                <a:ea typeface="微软雅黑" panose="020B0503020204020204" pitchFamily="34" charset="-122"/>
                <a:sym typeface="+mn-ea"/>
              </a:rPr>
              <a:t>依托现状红色文化遗址，增加红色教育研学基地等节点，打造红色旅游区；</a:t>
            </a:r>
          </a:p>
          <a:p>
            <a:pPr marL="263525" fontAlgn="auto">
              <a:lnSpc>
                <a:spcPct val="150000"/>
              </a:lnSpc>
            </a:pP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综合种植</a:t>
            </a:r>
            <a:r>
              <a:rPr lang="zh-CN" altLang="en-US" sz="1600" b="1" dirty="0">
                <a:solidFill>
                  <a:srgbClr val="C00000"/>
                </a:solidFill>
                <a:latin typeface="微软雅黑" panose="020B0503020204020204" charset="-122"/>
                <a:ea typeface="微软雅黑" panose="020B0503020204020204" charset="-122"/>
                <a:cs typeface="Times New Roman" panose="02020603050405020304" pitchFamily="18" charset="0"/>
                <a:sym typeface="+mn-ea"/>
              </a:rPr>
              <a:t>区</a:t>
            </a: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a:t>
            </a:r>
            <a:r>
              <a:rPr lang="zh-CN" altLang="en-US" sz="1600" dirty="0" smtClean="0">
                <a:latin typeface="微软雅黑" panose="020B0503020204020204" pitchFamily="34" charset="-122"/>
                <a:ea typeface="微软雅黑" panose="020B0503020204020204" pitchFamily="34" charset="-122"/>
              </a:rPr>
              <a:t>扩大种植规模，增加种植品种，打造中药材等林下种植、小麦等粮油种植等多种种植基地；</a:t>
            </a:r>
            <a:endParaRPr lang="en-US" altLang="zh-CN"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endParaRPr>
          </a:p>
          <a:p>
            <a:pPr marL="263525" fontAlgn="auto">
              <a:lnSpc>
                <a:spcPct val="150000"/>
              </a:lnSpc>
            </a:pPr>
            <a:r>
              <a:rPr lang="zh-CN" altLang="en-US" sz="1600" b="1" dirty="0" smtClean="0">
                <a:solidFill>
                  <a:srgbClr val="C00000"/>
                </a:solidFill>
                <a:latin typeface="微软雅黑" panose="020B0503020204020204" charset="-122"/>
                <a:ea typeface="微软雅黑" panose="020B0503020204020204" charset="-122"/>
                <a:cs typeface="Times New Roman" panose="02020603050405020304" pitchFamily="18" charset="0"/>
                <a:sym typeface="+mn-ea"/>
              </a:rPr>
              <a:t>生态康养区：</a:t>
            </a:r>
            <a:r>
              <a:rPr lang="zh-CN" altLang="en-US" sz="1600" dirty="0" smtClean="0">
                <a:latin typeface="微软雅黑" panose="020B0503020204020204" pitchFamily="34" charset="-122"/>
                <a:ea typeface="微软雅黑" panose="020B0503020204020204" pitchFamily="34" charset="-122"/>
                <a:sym typeface="+mn-ea"/>
              </a:rPr>
              <a:t>以村庄美丽滨水风光以及自然生态本底为基础，增加民宿、游客接待中心、打造生态康养区，兼具门户形象展示功能。</a:t>
            </a:r>
            <a:endParaRPr lang="zh-CN" altLang="en-US" sz="1600" dirty="0">
              <a:solidFill>
                <a:schemeClr val="tx1"/>
              </a:solidFill>
              <a:latin typeface="微软雅黑" panose="020B0503020204020204" charset="-122"/>
              <a:ea typeface="微软雅黑" panose="020B0503020204020204" charset="-122"/>
              <a:cs typeface="Times New Roman" panose="02020603050405020304" pitchFamily="18" charset="0"/>
              <a:sym typeface="+mn-ea"/>
            </a:endParaRPr>
          </a:p>
        </p:txBody>
      </p:sp>
      <p:pic>
        <p:nvPicPr>
          <p:cNvPr id="40" name="Picture 2" descr="F:\2024年项目\金寨项目\分析图5月\现状道路图.jpg"/>
          <p:cNvPicPr>
            <a:picLocks noChangeAspect="1" noChangeArrowheads="1"/>
          </p:cNvPicPr>
          <p:nvPr/>
        </p:nvPicPr>
        <p:blipFill>
          <a:blip r:embed="rId3" cstate="print">
            <a:duotone>
              <a:schemeClr val="bg2">
                <a:shade val="45000"/>
                <a:satMod val="135000"/>
              </a:schemeClr>
              <a:prstClr val="white"/>
            </a:duotone>
          </a:blip>
          <a:srcRect l="8308" t="12633" r="32505" b="3147"/>
          <a:stretch>
            <a:fillRect/>
          </a:stretch>
        </p:blipFill>
        <p:spPr bwMode="auto">
          <a:xfrm>
            <a:off x="5975499" y="1817514"/>
            <a:ext cx="8587868" cy="8640960"/>
          </a:xfrm>
          <a:prstGeom prst="rect">
            <a:avLst/>
          </a:prstGeom>
          <a:noFill/>
        </p:spPr>
      </p:pic>
      <p:sp>
        <p:nvSpPr>
          <p:cNvPr id="43" name="任意多边形 42"/>
          <p:cNvSpPr/>
          <p:nvPr/>
        </p:nvSpPr>
        <p:spPr>
          <a:xfrm>
            <a:off x="6356133" y="2205981"/>
            <a:ext cx="5329767" cy="3970300"/>
          </a:xfrm>
          <a:custGeom>
            <a:avLst/>
            <a:gdLst>
              <a:gd name="connsiteX0" fmla="*/ 833967 w 5329767"/>
              <a:gd name="connsiteY0" fmla="*/ 2641600 h 3979333"/>
              <a:gd name="connsiteX1" fmla="*/ 224367 w 5329767"/>
              <a:gd name="connsiteY1" fmla="*/ 2870200 h 3979333"/>
              <a:gd name="connsiteX2" fmla="*/ 46567 w 5329767"/>
              <a:gd name="connsiteY2" fmla="*/ 2603500 h 3979333"/>
              <a:gd name="connsiteX3" fmla="*/ 503767 w 5329767"/>
              <a:gd name="connsiteY3" fmla="*/ 1854200 h 3979333"/>
              <a:gd name="connsiteX4" fmla="*/ 884767 w 5329767"/>
              <a:gd name="connsiteY4" fmla="*/ 1498600 h 3979333"/>
              <a:gd name="connsiteX5" fmla="*/ 1684867 w 5329767"/>
              <a:gd name="connsiteY5" fmla="*/ 1397000 h 3979333"/>
              <a:gd name="connsiteX6" fmla="*/ 2726267 w 5329767"/>
              <a:gd name="connsiteY6" fmla="*/ 635000 h 3979333"/>
              <a:gd name="connsiteX7" fmla="*/ 2980267 w 5329767"/>
              <a:gd name="connsiteY7" fmla="*/ 25400 h 3979333"/>
              <a:gd name="connsiteX8" fmla="*/ 3704167 w 5329767"/>
              <a:gd name="connsiteY8" fmla="*/ 482600 h 3979333"/>
              <a:gd name="connsiteX9" fmla="*/ 4326467 w 5329767"/>
              <a:gd name="connsiteY9" fmla="*/ 177800 h 3979333"/>
              <a:gd name="connsiteX10" fmla="*/ 4428067 w 5329767"/>
              <a:gd name="connsiteY10" fmla="*/ 139700 h 3979333"/>
              <a:gd name="connsiteX11" fmla="*/ 4847167 w 5329767"/>
              <a:gd name="connsiteY11" fmla="*/ 558800 h 3979333"/>
              <a:gd name="connsiteX12" fmla="*/ 5063067 w 5329767"/>
              <a:gd name="connsiteY12" fmla="*/ 889000 h 3979333"/>
              <a:gd name="connsiteX13" fmla="*/ 5012267 w 5329767"/>
              <a:gd name="connsiteY13" fmla="*/ 1282700 h 3979333"/>
              <a:gd name="connsiteX14" fmla="*/ 5240867 w 5329767"/>
              <a:gd name="connsiteY14" fmla="*/ 1549400 h 3979333"/>
              <a:gd name="connsiteX15" fmla="*/ 5228167 w 5329767"/>
              <a:gd name="connsiteY15" fmla="*/ 2032000 h 3979333"/>
              <a:gd name="connsiteX16" fmla="*/ 4631267 w 5329767"/>
              <a:gd name="connsiteY16" fmla="*/ 2082800 h 3979333"/>
              <a:gd name="connsiteX17" fmla="*/ 3310467 w 5329767"/>
              <a:gd name="connsiteY17" fmla="*/ 1828800 h 3979333"/>
              <a:gd name="connsiteX18" fmla="*/ 2573867 w 5329767"/>
              <a:gd name="connsiteY18" fmla="*/ 1854200 h 3979333"/>
              <a:gd name="connsiteX19" fmla="*/ 2383367 w 5329767"/>
              <a:gd name="connsiteY19" fmla="*/ 1993900 h 3979333"/>
              <a:gd name="connsiteX20" fmla="*/ 1900767 w 5329767"/>
              <a:gd name="connsiteY20" fmla="*/ 2209800 h 3979333"/>
              <a:gd name="connsiteX21" fmla="*/ 2154767 w 5329767"/>
              <a:gd name="connsiteY21" fmla="*/ 2692400 h 3979333"/>
              <a:gd name="connsiteX22" fmla="*/ 3107267 w 5329767"/>
              <a:gd name="connsiteY22" fmla="*/ 3454400 h 3979333"/>
              <a:gd name="connsiteX23" fmla="*/ 1722967 w 5329767"/>
              <a:gd name="connsiteY23" fmla="*/ 3975100 h 3979333"/>
              <a:gd name="connsiteX24" fmla="*/ 1011767 w 5329767"/>
              <a:gd name="connsiteY24" fmla="*/ 3479800 h 3979333"/>
              <a:gd name="connsiteX25" fmla="*/ 1087967 w 5329767"/>
              <a:gd name="connsiteY25" fmla="*/ 3073400 h 3979333"/>
              <a:gd name="connsiteX26" fmla="*/ 1087967 w 5329767"/>
              <a:gd name="connsiteY26" fmla="*/ 2844800 h 3979333"/>
              <a:gd name="connsiteX27" fmla="*/ 922867 w 5329767"/>
              <a:gd name="connsiteY27" fmla="*/ 2679700 h 3979333"/>
              <a:gd name="connsiteX28" fmla="*/ 833967 w 5329767"/>
              <a:gd name="connsiteY28" fmla="*/ 2641600 h 3979333"/>
              <a:gd name="connsiteX0" fmla="*/ 833967 w 5329767"/>
              <a:gd name="connsiteY0" fmla="*/ 2641600 h 3979333"/>
              <a:gd name="connsiteX1" fmla="*/ 224367 w 5329767"/>
              <a:gd name="connsiteY1" fmla="*/ 2870200 h 3979333"/>
              <a:gd name="connsiteX2" fmla="*/ 46567 w 5329767"/>
              <a:gd name="connsiteY2" fmla="*/ 2603500 h 3979333"/>
              <a:gd name="connsiteX3" fmla="*/ 503767 w 5329767"/>
              <a:gd name="connsiteY3" fmla="*/ 1854200 h 3979333"/>
              <a:gd name="connsiteX4" fmla="*/ 884767 w 5329767"/>
              <a:gd name="connsiteY4" fmla="*/ 1498600 h 3979333"/>
              <a:gd name="connsiteX5" fmla="*/ 1684867 w 5329767"/>
              <a:gd name="connsiteY5" fmla="*/ 1397000 h 3979333"/>
              <a:gd name="connsiteX6" fmla="*/ 2726267 w 5329767"/>
              <a:gd name="connsiteY6" fmla="*/ 635000 h 3979333"/>
              <a:gd name="connsiteX7" fmla="*/ 2980267 w 5329767"/>
              <a:gd name="connsiteY7" fmla="*/ 25400 h 3979333"/>
              <a:gd name="connsiteX8" fmla="*/ 3704167 w 5329767"/>
              <a:gd name="connsiteY8" fmla="*/ 482600 h 3979333"/>
              <a:gd name="connsiteX9" fmla="*/ 4326467 w 5329767"/>
              <a:gd name="connsiteY9" fmla="*/ 177800 h 3979333"/>
              <a:gd name="connsiteX10" fmla="*/ 4428067 w 5329767"/>
              <a:gd name="connsiteY10" fmla="*/ 139700 h 3979333"/>
              <a:gd name="connsiteX11" fmla="*/ 4847167 w 5329767"/>
              <a:gd name="connsiteY11" fmla="*/ 558800 h 3979333"/>
              <a:gd name="connsiteX12" fmla="*/ 5063067 w 5329767"/>
              <a:gd name="connsiteY12" fmla="*/ 889000 h 3979333"/>
              <a:gd name="connsiteX13" fmla="*/ 5012267 w 5329767"/>
              <a:gd name="connsiteY13" fmla="*/ 1282700 h 3979333"/>
              <a:gd name="connsiteX14" fmla="*/ 5240867 w 5329767"/>
              <a:gd name="connsiteY14" fmla="*/ 1549400 h 3979333"/>
              <a:gd name="connsiteX15" fmla="*/ 5228167 w 5329767"/>
              <a:gd name="connsiteY15" fmla="*/ 2032000 h 3979333"/>
              <a:gd name="connsiteX16" fmla="*/ 4631267 w 5329767"/>
              <a:gd name="connsiteY16" fmla="*/ 2082800 h 3979333"/>
              <a:gd name="connsiteX17" fmla="*/ 3310467 w 5329767"/>
              <a:gd name="connsiteY17" fmla="*/ 1828800 h 3979333"/>
              <a:gd name="connsiteX18" fmla="*/ 2573867 w 5329767"/>
              <a:gd name="connsiteY18" fmla="*/ 1854200 h 3979333"/>
              <a:gd name="connsiteX19" fmla="*/ 2383367 w 5329767"/>
              <a:gd name="connsiteY19" fmla="*/ 1993900 h 3979333"/>
              <a:gd name="connsiteX20" fmla="*/ 1900767 w 5329767"/>
              <a:gd name="connsiteY20" fmla="*/ 2209800 h 3979333"/>
              <a:gd name="connsiteX21" fmla="*/ 2154767 w 5329767"/>
              <a:gd name="connsiteY21" fmla="*/ 2692400 h 3979333"/>
              <a:gd name="connsiteX22" fmla="*/ 3107267 w 5329767"/>
              <a:gd name="connsiteY22" fmla="*/ 3454400 h 3979333"/>
              <a:gd name="connsiteX23" fmla="*/ 1722967 w 5329767"/>
              <a:gd name="connsiteY23" fmla="*/ 3975100 h 3979333"/>
              <a:gd name="connsiteX24" fmla="*/ 1011767 w 5329767"/>
              <a:gd name="connsiteY24" fmla="*/ 3479800 h 3979333"/>
              <a:gd name="connsiteX25" fmla="*/ 1087967 w 5329767"/>
              <a:gd name="connsiteY25" fmla="*/ 3073400 h 3979333"/>
              <a:gd name="connsiteX26" fmla="*/ 1087967 w 5329767"/>
              <a:gd name="connsiteY26" fmla="*/ 2844800 h 3979333"/>
              <a:gd name="connsiteX27" fmla="*/ 833967 w 5329767"/>
              <a:gd name="connsiteY27" fmla="*/ 2641600 h 3979333"/>
              <a:gd name="connsiteX0" fmla="*/ 833967 w 5329767"/>
              <a:gd name="connsiteY0" fmla="*/ 2641600 h 3978461"/>
              <a:gd name="connsiteX1" fmla="*/ 224367 w 5329767"/>
              <a:gd name="connsiteY1" fmla="*/ 2870200 h 3978461"/>
              <a:gd name="connsiteX2" fmla="*/ 46567 w 5329767"/>
              <a:gd name="connsiteY2" fmla="*/ 2603500 h 3978461"/>
              <a:gd name="connsiteX3" fmla="*/ 503767 w 5329767"/>
              <a:gd name="connsiteY3" fmla="*/ 1854200 h 3978461"/>
              <a:gd name="connsiteX4" fmla="*/ 884767 w 5329767"/>
              <a:gd name="connsiteY4" fmla="*/ 1498600 h 3978461"/>
              <a:gd name="connsiteX5" fmla="*/ 1684867 w 5329767"/>
              <a:gd name="connsiteY5" fmla="*/ 1397000 h 3978461"/>
              <a:gd name="connsiteX6" fmla="*/ 2726267 w 5329767"/>
              <a:gd name="connsiteY6" fmla="*/ 635000 h 3978461"/>
              <a:gd name="connsiteX7" fmla="*/ 2980267 w 5329767"/>
              <a:gd name="connsiteY7" fmla="*/ 25400 h 3978461"/>
              <a:gd name="connsiteX8" fmla="*/ 3704167 w 5329767"/>
              <a:gd name="connsiteY8" fmla="*/ 482600 h 3978461"/>
              <a:gd name="connsiteX9" fmla="*/ 4326467 w 5329767"/>
              <a:gd name="connsiteY9" fmla="*/ 177800 h 3978461"/>
              <a:gd name="connsiteX10" fmla="*/ 4428067 w 5329767"/>
              <a:gd name="connsiteY10" fmla="*/ 139700 h 3978461"/>
              <a:gd name="connsiteX11" fmla="*/ 4847167 w 5329767"/>
              <a:gd name="connsiteY11" fmla="*/ 558800 h 3978461"/>
              <a:gd name="connsiteX12" fmla="*/ 5063067 w 5329767"/>
              <a:gd name="connsiteY12" fmla="*/ 889000 h 3978461"/>
              <a:gd name="connsiteX13" fmla="*/ 5012267 w 5329767"/>
              <a:gd name="connsiteY13" fmla="*/ 1282700 h 3978461"/>
              <a:gd name="connsiteX14" fmla="*/ 5240867 w 5329767"/>
              <a:gd name="connsiteY14" fmla="*/ 1549400 h 3978461"/>
              <a:gd name="connsiteX15" fmla="*/ 5228167 w 5329767"/>
              <a:gd name="connsiteY15" fmla="*/ 2032000 h 3978461"/>
              <a:gd name="connsiteX16" fmla="*/ 4631267 w 5329767"/>
              <a:gd name="connsiteY16" fmla="*/ 2082800 h 3978461"/>
              <a:gd name="connsiteX17" fmla="*/ 3310467 w 5329767"/>
              <a:gd name="connsiteY17" fmla="*/ 1828800 h 3978461"/>
              <a:gd name="connsiteX18" fmla="*/ 2573867 w 5329767"/>
              <a:gd name="connsiteY18" fmla="*/ 1854200 h 3978461"/>
              <a:gd name="connsiteX19" fmla="*/ 2383367 w 5329767"/>
              <a:gd name="connsiteY19" fmla="*/ 1993900 h 3978461"/>
              <a:gd name="connsiteX20" fmla="*/ 1900767 w 5329767"/>
              <a:gd name="connsiteY20" fmla="*/ 2209800 h 3978461"/>
              <a:gd name="connsiteX21" fmla="*/ 2154767 w 5329767"/>
              <a:gd name="connsiteY21" fmla="*/ 2692400 h 3978461"/>
              <a:gd name="connsiteX22" fmla="*/ 2878642 w 5329767"/>
              <a:gd name="connsiteY22" fmla="*/ 3499966 h 3978461"/>
              <a:gd name="connsiteX23" fmla="*/ 1722967 w 5329767"/>
              <a:gd name="connsiteY23" fmla="*/ 3975100 h 3978461"/>
              <a:gd name="connsiteX24" fmla="*/ 1011767 w 5329767"/>
              <a:gd name="connsiteY24" fmla="*/ 3479800 h 3978461"/>
              <a:gd name="connsiteX25" fmla="*/ 1087967 w 5329767"/>
              <a:gd name="connsiteY25" fmla="*/ 3073400 h 3978461"/>
              <a:gd name="connsiteX26" fmla="*/ 1087967 w 5329767"/>
              <a:gd name="connsiteY26" fmla="*/ 2844800 h 3978461"/>
              <a:gd name="connsiteX27" fmla="*/ 833967 w 5329767"/>
              <a:gd name="connsiteY27" fmla="*/ 2641600 h 3978461"/>
              <a:gd name="connsiteX0" fmla="*/ 833967 w 5329767"/>
              <a:gd name="connsiteY0" fmla="*/ 2641600 h 3935375"/>
              <a:gd name="connsiteX1" fmla="*/ 224367 w 5329767"/>
              <a:gd name="connsiteY1" fmla="*/ 2870200 h 3935375"/>
              <a:gd name="connsiteX2" fmla="*/ 46567 w 5329767"/>
              <a:gd name="connsiteY2" fmla="*/ 2603500 h 3935375"/>
              <a:gd name="connsiteX3" fmla="*/ 503767 w 5329767"/>
              <a:gd name="connsiteY3" fmla="*/ 1854200 h 3935375"/>
              <a:gd name="connsiteX4" fmla="*/ 884767 w 5329767"/>
              <a:gd name="connsiteY4" fmla="*/ 1498600 h 3935375"/>
              <a:gd name="connsiteX5" fmla="*/ 1684867 w 5329767"/>
              <a:gd name="connsiteY5" fmla="*/ 1397000 h 3935375"/>
              <a:gd name="connsiteX6" fmla="*/ 2726267 w 5329767"/>
              <a:gd name="connsiteY6" fmla="*/ 635000 h 3935375"/>
              <a:gd name="connsiteX7" fmla="*/ 2980267 w 5329767"/>
              <a:gd name="connsiteY7" fmla="*/ 25400 h 3935375"/>
              <a:gd name="connsiteX8" fmla="*/ 3704167 w 5329767"/>
              <a:gd name="connsiteY8" fmla="*/ 482600 h 3935375"/>
              <a:gd name="connsiteX9" fmla="*/ 4326467 w 5329767"/>
              <a:gd name="connsiteY9" fmla="*/ 177800 h 3935375"/>
              <a:gd name="connsiteX10" fmla="*/ 4428067 w 5329767"/>
              <a:gd name="connsiteY10" fmla="*/ 139700 h 3935375"/>
              <a:gd name="connsiteX11" fmla="*/ 4847167 w 5329767"/>
              <a:gd name="connsiteY11" fmla="*/ 558800 h 3935375"/>
              <a:gd name="connsiteX12" fmla="*/ 5063067 w 5329767"/>
              <a:gd name="connsiteY12" fmla="*/ 889000 h 3935375"/>
              <a:gd name="connsiteX13" fmla="*/ 5012267 w 5329767"/>
              <a:gd name="connsiteY13" fmla="*/ 1282700 h 3935375"/>
              <a:gd name="connsiteX14" fmla="*/ 5240867 w 5329767"/>
              <a:gd name="connsiteY14" fmla="*/ 1549400 h 3935375"/>
              <a:gd name="connsiteX15" fmla="*/ 5228167 w 5329767"/>
              <a:gd name="connsiteY15" fmla="*/ 2032000 h 3935375"/>
              <a:gd name="connsiteX16" fmla="*/ 4631267 w 5329767"/>
              <a:gd name="connsiteY16" fmla="*/ 2082800 h 3935375"/>
              <a:gd name="connsiteX17" fmla="*/ 3310467 w 5329767"/>
              <a:gd name="connsiteY17" fmla="*/ 1828800 h 3935375"/>
              <a:gd name="connsiteX18" fmla="*/ 2573867 w 5329767"/>
              <a:gd name="connsiteY18" fmla="*/ 1854200 h 3935375"/>
              <a:gd name="connsiteX19" fmla="*/ 2383367 w 5329767"/>
              <a:gd name="connsiteY19" fmla="*/ 1993900 h 3935375"/>
              <a:gd name="connsiteX20" fmla="*/ 1900767 w 5329767"/>
              <a:gd name="connsiteY20" fmla="*/ 2209800 h 3935375"/>
              <a:gd name="connsiteX21" fmla="*/ 2154767 w 5329767"/>
              <a:gd name="connsiteY21" fmla="*/ 2692400 h 3935375"/>
              <a:gd name="connsiteX22" fmla="*/ 2878642 w 5329767"/>
              <a:gd name="connsiteY22" fmla="*/ 3499966 h 3935375"/>
              <a:gd name="connsiteX23" fmla="*/ 1726514 w 5329767"/>
              <a:gd name="connsiteY23" fmla="*/ 3932014 h 3935375"/>
              <a:gd name="connsiteX24" fmla="*/ 1011767 w 5329767"/>
              <a:gd name="connsiteY24" fmla="*/ 3479800 h 3935375"/>
              <a:gd name="connsiteX25" fmla="*/ 1087967 w 5329767"/>
              <a:gd name="connsiteY25" fmla="*/ 3073400 h 3935375"/>
              <a:gd name="connsiteX26" fmla="*/ 1087967 w 5329767"/>
              <a:gd name="connsiteY26" fmla="*/ 2844800 h 3935375"/>
              <a:gd name="connsiteX27" fmla="*/ 833967 w 5329767"/>
              <a:gd name="connsiteY27" fmla="*/ 2641600 h 3935375"/>
              <a:gd name="connsiteX0" fmla="*/ 833967 w 5329767"/>
              <a:gd name="connsiteY0" fmla="*/ 2641600 h 3970300"/>
              <a:gd name="connsiteX1" fmla="*/ 224367 w 5329767"/>
              <a:gd name="connsiteY1" fmla="*/ 2870200 h 3970300"/>
              <a:gd name="connsiteX2" fmla="*/ 46567 w 5329767"/>
              <a:gd name="connsiteY2" fmla="*/ 2603500 h 3970300"/>
              <a:gd name="connsiteX3" fmla="*/ 503767 w 5329767"/>
              <a:gd name="connsiteY3" fmla="*/ 1854200 h 3970300"/>
              <a:gd name="connsiteX4" fmla="*/ 884767 w 5329767"/>
              <a:gd name="connsiteY4" fmla="*/ 1498600 h 3970300"/>
              <a:gd name="connsiteX5" fmla="*/ 1684867 w 5329767"/>
              <a:gd name="connsiteY5" fmla="*/ 1397000 h 3970300"/>
              <a:gd name="connsiteX6" fmla="*/ 2726267 w 5329767"/>
              <a:gd name="connsiteY6" fmla="*/ 635000 h 3970300"/>
              <a:gd name="connsiteX7" fmla="*/ 2980267 w 5329767"/>
              <a:gd name="connsiteY7" fmla="*/ 25400 h 3970300"/>
              <a:gd name="connsiteX8" fmla="*/ 3704167 w 5329767"/>
              <a:gd name="connsiteY8" fmla="*/ 482600 h 3970300"/>
              <a:gd name="connsiteX9" fmla="*/ 4326467 w 5329767"/>
              <a:gd name="connsiteY9" fmla="*/ 177800 h 3970300"/>
              <a:gd name="connsiteX10" fmla="*/ 4428067 w 5329767"/>
              <a:gd name="connsiteY10" fmla="*/ 139700 h 3970300"/>
              <a:gd name="connsiteX11" fmla="*/ 4847167 w 5329767"/>
              <a:gd name="connsiteY11" fmla="*/ 558800 h 3970300"/>
              <a:gd name="connsiteX12" fmla="*/ 5063067 w 5329767"/>
              <a:gd name="connsiteY12" fmla="*/ 889000 h 3970300"/>
              <a:gd name="connsiteX13" fmla="*/ 5012267 w 5329767"/>
              <a:gd name="connsiteY13" fmla="*/ 1282700 h 3970300"/>
              <a:gd name="connsiteX14" fmla="*/ 5240867 w 5329767"/>
              <a:gd name="connsiteY14" fmla="*/ 1549400 h 3970300"/>
              <a:gd name="connsiteX15" fmla="*/ 5228167 w 5329767"/>
              <a:gd name="connsiteY15" fmla="*/ 2032000 h 3970300"/>
              <a:gd name="connsiteX16" fmla="*/ 4631267 w 5329767"/>
              <a:gd name="connsiteY16" fmla="*/ 2082800 h 3970300"/>
              <a:gd name="connsiteX17" fmla="*/ 3310467 w 5329767"/>
              <a:gd name="connsiteY17" fmla="*/ 1828800 h 3970300"/>
              <a:gd name="connsiteX18" fmla="*/ 2573867 w 5329767"/>
              <a:gd name="connsiteY18" fmla="*/ 1854200 h 3970300"/>
              <a:gd name="connsiteX19" fmla="*/ 2383367 w 5329767"/>
              <a:gd name="connsiteY19" fmla="*/ 1993900 h 3970300"/>
              <a:gd name="connsiteX20" fmla="*/ 1900767 w 5329767"/>
              <a:gd name="connsiteY20" fmla="*/ 2209800 h 3970300"/>
              <a:gd name="connsiteX21" fmla="*/ 2154767 w 5329767"/>
              <a:gd name="connsiteY21" fmla="*/ 2692400 h 3970300"/>
              <a:gd name="connsiteX22" fmla="*/ 2878642 w 5329767"/>
              <a:gd name="connsiteY22" fmla="*/ 3499966 h 3970300"/>
              <a:gd name="connsiteX23" fmla="*/ 1726514 w 5329767"/>
              <a:gd name="connsiteY23" fmla="*/ 3932014 h 3970300"/>
              <a:gd name="connsiteX24" fmla="*/ 1011767 w 5329767"/>
              <a:gd name="connsiteY24" fmla="*/ 3479800 h 3970300"/>
              <a:gd name="connsiteX25" fmla="*/ 1087967 w 5329767"/>
              <a:gd name="connsiteY25" fmla="*/ 3073400 h 3970300"/>
              <a:gd name="connsiteX26" fmla="*/ 1087967 w 5329767"/>
              <a:gd name="connsiteY26" fmla="*/ 2844800 h 3970300"/>
              <a:gd name="connsiteX27" fmla="*/ 833967 w 5329767"/>
              <a:gd name="connsiteY27" fmla="*/ 2641600 h 3970300"/>
              <a:gd name="connsiteX0" fmla="*/ 833967 w 5329767"/>
              <a:gd name="connsiteY0" fmla="*/ 2641600 h 3970300"/>
              <a:gd name="connsiteX1" fmla="*/ 224367 w 5329767"/>
              <a:gd name="connsiteY1" fmla="*/ 2870200 h 3970300"/>
              <a:gd name="connsiteX2" fmla="*/ 46567 w 5329767"/>
              <a:gd name="connsiteY2" fmla="*/ 2603500 h 3970300"/>
              <a:gd name="connsiteX3" fmla="*/ 503767 w 5329767"/>
              <a:gd name="connsiteY3" fmla="*/ 1854200 h 3970300"/>
              <a:gd name="connsiteX4" fmla="*/ 884767 w 5329767"/>
              <a:gd name="connsiteY4" fmla="*/ 1498600 h 3970300"/>
              <a:gd name="connsiteX5" fmla="*/ 1684867 w 5329767"/>
              <a:gd name="connsiteY5" fmla="*/ 1397000 h 3970300"/>
              <a:gd name="connsiteX6" fmla="*/ 2726267 w 5329767"/>
              <a:gd name="connsiteY6" fmla="*/ 635000 h 3970300"/>
              <a:gd name="connsiteX7" fmla="*/ 2980267 w 5329767"/>
              <a:gd name="connsiteY7" fmla="*/ 25400 h 3970300"/>
              <a:gd name="connsiteX8" fmla="*/ 3704167 w 5329767"/>
              <a:gd name="connsiteY8" fmla="*/ 482600 h 3970300"/>
              <a:gd name="connsiteX9" fmla="*/ 4326467 w 5329767"/>
              <a:gd name="connsiteY9" fmla="*/ 177800 h 3970300"/>
              <a:gd name="connsiteX10" fmla="*/ 4428067 w 5329767"/>
              <a:gd name="connsiteY10" fmla="*/ 139700 h 3970300"/>
              <a:gd name="connsiteX11" fmla="*/ 4847167 w 5329767"/>
              <a:gd name="connsiteY11" fmla="*/ 558800 h 3970300"/>
              <a:gd name="connsiteX12" fmla="*/ 5063067 w 5329767"/>
              <a:gd name="connsiteY12" fmla="*/ 889000 h 3970300"/>
              <a:gd name="connsiteX13" fmla="*/ 5012267 w 5329767"/>
              <a:gd name="connsiteY13" fmla="*/ 1282700 h 3970300"/>
              <a:gd name="connsiteX14" fmla="*/ 5240867 w 5329767"/>
              <a:gd name="connsiteY14" fmla="*/ 1549400 h 3970300"/>
              <a:gd name="connsiteX15" fmla="*/ 5228167 w 5329767"/>
              <a:gd name="connsiteY15" fmla="*/ 2032000 h 3970300"/>
              <a:gd name="connsiteX16" fmla="*/ 4631267 w 5329767"/>
              <a:gd name="connsiteY16" fmla="*/ 2082800 h 3970300"/>
              <a:gd name="connsiteX17" fmla="*/ 3310467 w 5329767"/>
              <a:gd name="connsiteY17" fmla="*/ 1828800 h 3970300"/>
              <a:gd name="connsiteX18" fmla="*/ 2573867 w 5329767"/>
              <a:gd name="connsiteY18" fmla="*/ 1854200 h 3970300"/>
              <a:gd name="connsiteX19" fmla="*/ 2383367 w 5329767"/>
              <a:gd name="connsiteY19" fmla="*/ 1993900 h 3970300"/>
              <a:gd name="connsiteX20" fmla="*/ 2014546 w 5329767"/>
              <a:gd name="connsiteY20" fmla="*/ 2203821 h 3970300"/>
              <a:gd name="connsiteX21" fmla="*/ 2154767 w 5329767"/>
              <a:gd name="connsiteY21" fmla="*/ 2692400 h 3970300"/>
              <a:gd name="connsiteX22" fmla="*/ 2878642 w 5329767"/>
              <a:gd name="connsiteY22" fmla="*/ 3499966 h 3970300"/>
              <a:gd name="connsiteX23" fmla="*/ 1726514 w 5329767"/>
              <a:gd name="connsiteY23" fmla="*/ 3932014 h 3970300"/>
              <a:gd name="connsiteX24" fmla="*/ 1011767 w 5329767"/>
              <a:gd name="connsiteY24" fmla="*/ 3479800 h 3970300"/>
              <a:gd name="connsiteX25" fmla="*/ 1087967 w 5329767"/>
              <a:gd name="connsiteY25" fmla="*/ 3073400 h 3970300"/>
              <a:gd name="connsiteX26" fmla="*/ 1087967 w 5329767"/>
              <a:gd name="connsiteY26" fmla="*/ 2844800 h 3970300"/>
              <a:gd name="connsiteX27" fmla="*/ 833967 w 5329767"/>
              <a:gd name="connsiteY27" fmla="*/ 2641600 h 3970300"/>
              <a:gd name="connsiteX0" fmla="*/ 833967 w 5329767"/>
              <a:gd name="connsiteY0" fmla="*/ 2641600 h 3970300"/>
              <a:gd name="connsiteX1" fmla="*/ 224367 w 5329767"/>
              <a:gd name="connsiteY1" fmla="*/ 2870200 h 3970300"/>
              <a:gd name="connsiteX2" fmla="*/ 46567 w 5329767"/>
              <a:gd name="connsiteY2" fmla="*/ 2603500 h 3970300"/>
              <a:gd name="connsiteX3" fmla="*/ 503767 w 5329767"/>
              <a:gd name="connsiteY3" fmla="*/ 1854200 h 3970300"/>
              <a:gd name="connsiteX4" fmla="*/ 884767 w 5329767"/>
              <a:gd name="connsiteY4" fmla="*/ 1498600 h 3970300"/>
              <a:gd name="connsiteX5" fmla="*/ 1684867 w 5329767"/>
              <a:gd name="connsiteY5" fmla="*/ 1397000 h 3970300"/>
              <a:gd name="connsiteX6" fmla="*/ 2726267 w 5329767"/>
              <a:gd name="connsiteY6" fmla="*/ 635000 h 3970300"/>
              <a:gd name="connsiteX7" fmla="*/ 2980267 w 5329767"/>
              <a:gd name="connsiteY7" fmla="*/ 25400 h 3970300"/>
              <a:gd name="connsiteX8" fmla="*/ 3704167 w 5329767"/>
              <a:gd name="connsiteY8" fmla="*/ 482600 h 3970300"/>
              <a:gd name="connsiteX9" fmla="*/ 4326467 w 5329767"/>
              <a:gd name="connsiteY9" fmla="*/ 177800 h 3970300"/>
              <a:gd name="connsiteX10" fmla="*/ 4847167 w 5329767"/>
              <a:gd name="connsiteY10" fmla="*/ 558800 h 3970300"/>
              <a:gd name="connsiteX11" fmla="*/ 5063067 w 5329767"/>
              <a:gd name="connsiteY11" fmla="*/ 889000 h 3970300"/>
              <a:gd name="connsiteX12" fmla="*/ 5012267 w 5329767"/>
              <a:gd name="connsiteY12" fmla="*/ 1282700 h 3970300"/>
              <a:gd name="connsiteX13" fmla="*/ 5240867 w 5329767"/>
              <a:gd name="connsiteY13" fmla="*/ 1549400 h 3970300"/>
              <a:gd name="connsiteX14" fmla="*/ 5228167 w 5329767"/>
              <a:gd name="connsiteY14" fmla="*/ 2032000 h 3970300"/>
              <a:gd name="connsiteX15" fmla="*/ 4631267 w 5329767"/>
              <a:gd name="connsiteY15" fmla="*/ 2082800 h 3970300"/>
              <a:gd name="connsiteX16" fmla="*/ 3310467 w 5329767"/>
              <a:gd name="connsiteY16" fmla="*/ 1828800 h 3970300"/>
              <a:gd name="connsiteX17" fmla="*/ 2573867 w 5329767"/>
              <a:gd name="connsiteY17" fmla="*/ 1854200 h 3970300"/>
              <a:gd name="connsiteX18" fmla="*/ 2383367 w 5329767"/>
              <a:gd name="connsiteY18" fmla="*/ 1993900 h 3970300"/>
              <a:gd name="connsiteX19" fmla="*/ 2014546 w 5329767"/>
              <a:gd name="connsiteY19" fmla="*/ 2203821 h 3970300"/>
              <a:gd name="connsiteX20" fmla="*/ 2154767 w 5329767"/>
              <a:gd name="connsiteY20" fmla="*/ 2692400 h 3970300"/>
              <a:gd name="connsiteX21" fmla="*/ 2878642 w 5329767"/>
              <a:gd name="connsiteY21" fmla="*/ 3499966 h 3970300"/>
              <a:gd name="connsiteX22" fmla="*/ 1726514 w 5329767"/>
              <a:gd name="connsiteY22" fmla="*/ 3932014 h 3970300"/>
              <a:gd name="connsiteX23" fmla="*/ 1011767 w 5329767"/>
              <a:gd name="connsiteY23" fmla="*/ 3479800 h 3970300"/>
              <a:gd name="connsiteX24" fmla="*/ 1087967 w 5329767"/>
              <a:gd name="connsiteY24" fmla="*/ 3073400 h 3970300"/>
              <a:gd name="connsiteX25" fmla="*/ 1087967 w 5329767"/>
              <a:gd name="connsiteY25" fmla="*/ 2844800 h 3970300"/>
              <a:gd name="connsiteX26" fmla="*/ 833967 w 5329767"/>
              <a:gd name="connsiteY26" fmla="*/ 2641600 h 3970300"/>
              <a:gd name="connsiteX0" fmla="*/ 833967 w 5329767"/>
              <a:gd name="connsiteY0" fmla="*/ 2641600 h 3970300"/>
              <a:gd name="connsiteX1" fmla="*/ 224367 w 5329767"/>
              <a:gd name="connsiteY1" fmla="*/ 2870200 h 3970300"/>
              <a:gd name="connsiteX2" fmla="*/ 46567 w 5329767"/>
              <a:gd name="connsiteY2" fmla="*/ 2603500 h 3970300"/>
              <a:gd name="connsiteX3" fmla="*/ 503767 w 5329767"/>
              <a:gd name="connsiteY3" fmla="*/ 1854200 h 3970300"/>
              <a:gd name="connsiteX4" fmla="*/ 884767 w 5329767"/>
              <a:gd name="connsiteY4" fmla="*/ 1498600 h 3970300"/>
              <a:gd name="connsiteX5" fmla="*/ 1684867 w 5329767"/>
              <a:gd name="connsiteY5" fmla="*/ 1397000 h 3970300"/>
              <a:gd name="connsiteX6" fmla="*/ 2726267 w 5329767"/>
              <a:gd name="connsiteY6" fmla="*/ 635000 h 3970300"/>
              <a:gd name="connsiteX7" fmla="*/ 2980267 w 5329767"/>
              <a:gd name="connsiteY7" fmla="*/ 25400 h 3970300"/>
              <a:gd name="connsiteX8" fmla="*/ 3704167 w 5329767"/>
              <a:gd name="connsiteY8" fmla="*/ 482600 h 3970300"/>
              <a:gd name="connsiteX9" fmla="*/ 4462818 w 5329767"/>
              <a:gd name="connsiteY9" fmla="*/ 187597 h 3970300"/>
              <a:gd name="connsiteX10" fmla="*/ 4847167 w 5329767"/>
              <a:gd name="connsiteY10" fmla="*/ 558800 h 3970300"/>
              <a:gd name="connsiteX11" fmla="*/ 5063067 w 5329767"/>
              <a:gd name="connsiteY11" fmla="*/ 889000 h 3970300"/>
              <a:gd name="connsiteX12" fmla="*/ 5012267 w 5329767"/>
              <a:gd name="connsiteY12" fmla="*/ 1282700 h 3970300"/>
              <a:gd name="connsiteX13" fmla="*/ 5240867 w 5329767"/>
              <a:gd name="connsiteY13" fmla="*/ 1549400 h 3970300"/>
              <a:gd name="connsiteX14" fmla="*/ 5228167 w 5329767"/>
              <a:gd name="connsiteY14" fmla="*/ 2032000 h 3970300"/>
              <a:gd name="connsiteX15" fmla="*/ 4631267 w 5329767"/>
              <a:gd name="connsiteY15" fmla="*/ 2082800 h 3970300"/>
              <a:gd name="connsiteX16" fmla="*/ 3310467 w 5329767"/>
              <a:gd name="connsiteY16" fmla="*/ 1828800 h 3970300"/>
              <a:gd name="connsiteX17" fmla="*/ 2573867 w 5329767"/>
              <a:gd name="connsiteY17" fmla="*/ 1854200 h 3970300"/>
              <a:gd name="connsiteX18" fmla="*/ 2383367 w 5329767"/>
              <a:gd name="connsiteY18" fmla="*/ 1993900 h 3970300"/>
              <a:gd name="connsiteX19" fmla="*/ 2014546 w 5329767"/>
              <a:gd name="connsiteY19" fmla="*/ 2203821 h 3970300"/>
              <a:gd name="connsiteX20" fmla="*/ 2154767 w 5329767"/>
              <a:gd name="connsiteY20" fmla="*/ 2692400 h 3970300"/>
              <a:gd name="connsiteX21" fmla="*/ 2878642 w 5329767"/>
              <a:gd name="connsiteY21" fmla="*/ 3499966 h 3970300"/>
              <a:gd name="connsiteX22" fmla="*/ 1726514 w 5329767"/>
              <a:gd name="connsiteY22" fmla="*/ 3932014 h 3970300"/>
              <a:gd name="connsiteX23" fmla="*/ 1011767 w 5329767"/>
              <a:gd name="connsiteY23" fmla="*/ 3479800 h 3970300"/>
              <a:gd name="connsiteX24" fmla="*/ 1087967 w 5329767"/>
              <a:gd name="connsiteY24" fmla="*/ 3073400 h 3970300"/>
              <a:gd name="connsiteX25" fmla="*/ 1087967 w 5329767"/>
              <a:gd name="connsiteY25" fmla="*/ 2844800 h 3970300"/>
              <a:gd name="connsiteX26" fmla="*/ 833967 w 5329767"/>
              <a:gd name="connsiteY26" fmla="*/ 2641600 h 3970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329767" h="3970300">
                <a:moveTo>
                  <a:pt x="833967" y="2641600"/>
                </a:moveTo>
                <a:cubicBezTo>
                  <a:pt x="690034" y="2645833"/>
                  <a:pt x="355600" y="2876550"/>
                  <a:pt x="224367" y="2870200"/>
                </a:cubicBezTo>
                <a:cubicBezTo>
                  <a:pt x="93134" y="2863850"/>
                  <a:pt x="0" y="2772833"/>
                  <a:pt x="46567" y="2603500"/>
                </a:cubicBezTo>
                <a:cubicBezTo>
                  <a:pt x="93134" y="2434167"/>
                  <a:pt x="364067" y="2038350"/>
                  <a:pt x="503767" y="1854200"/>
                </a:cubicBezTo>
                <a:cubicBezTo>
                  <a:pt x="643467" y="1670050"/>
                  <a:pt x="687917" y="1574800"/>
                  <a:pt x="884767" y="1498600"/>
                </a:cubicBezTo>
                <a:cubicBezTo>
                  <a:pt x="1081617" y="1422400"/>
                  <a:pt x="1377950" y="1540933"/>
                  <a:pt x="1684867" y="1397000"/>
                </a:cubicBezTo>
                <a:cubicBezTo>
                  <a:pt x="1991784" y="1253067"/>
                  <a:pt x="2510367" y="863600"/>
                  <a:pt x="2726267" y="635000"/>
                </a:cubicBezTo>
                <a:cubicBezTo>
                  <a:pt x="2942167" y="406400"/>
                  <a:pt x="2817284" y="50800"/>
                  <a:pt x="2980267" y="25400"/>
                </a:cubicBezTo>
                <a:cubicBezTo>
                  <a:pt x="3143250" y="0"/>
                  <a:pt x="3457075" y="455567"/>
                  <a:pt x="3704167" y="482600"/>
                </a:cubicBezTo>
                <a:cubicBezTo>
                  <a:pt x="3951259" y="509633"/>
                  <a:pt x="4272318" y="174897"/>
                  <a:pt x="4462818" y="187597"/>
                </a:cubicBezTo>
                <a:cubicBezTo>
                  <a:pt x="4653318" y="200297"/>
                  <a:pt x="4747126" y="441900"/>
                  <a:pt x="4847167" y="558800"/>
                </a:cubicBezTo>
                <a:cubicBezTo>
                  <a:pt x="4947208" y="675700"/>
                  <a:pt x="5035550" y="768350"/>
                  <a:pt x="5063067" y="889000"/>
                </a:cubicBezTo>
                <a:cubicBezTo>
                  <a:pt x="5090584" y="1009650"/>
                  <a:pt x="4982634" y="1172633"/>
                  <a:pt x="5012267" y="1282700"/>
                </a:cubicBezTo>
                <a:cubicBezTo>
                  <a:pt x="5041900" y="1392767"/>
                  <a:pt x="5204884" y="1424517"/>
                  <a:pt x="5240867" y="1549400"/>
                </a:cubicBezTo>
                <a:cubicBezTo>
                  <a:pt x="5276850" y="1674283"/>
                  <a:pt x="5329767" y="1943100"/>
                  <a:pt x="5228167" y="2032000"/>
                </a:cubicBezTo>
                <a:cubicBezTo>
                  <a:pt x="5126567" y="2120900"/>
                  <a:pt x="4950884" y="2116667"/>
                  <a:pt x="4631267" y="2082800"/>
                </a:cubicBezTo>
                <a:cubicBezTo>
                  <a:pt x="4311650" y="2048933"/>
                  <a:pt x="3653367" y="1866900"/>
                  <a:pt x="3310467" y="1828800"/>
                </a:cubicBezTo>
                <a:cubicBezTo>
                  <a:pt x="2967567" y="1790700"/>
                  <a:pt x="2728384" y="1826683"/>
                  <a:pt x="2573867" y="1854200"/>
                </a:cubicBezTo>
                <a:cubicBezTo>
                  <a:pt x="2419350" y="1881717"/>
                  <a:pt x="2476587" y="1935630"/>
                  <a:pt x="2383367" y="1993900"/>
                </a:cubicBezTo>
                <a:cubicBezTo>
                  <a:pt x="2290147" y="2052170"/>
                  <a:pt x="2052646" y="2087404"/>
                  <a:pt x="2014546" y="2203821"/>
                </a:cubicBezTo>
                <a:cubicBezTo>
                  <a:pt x="1976446" y="2320238"/>
                  <a:pt x="2010751" y="2476376"/>
                  <a:pt x="2154767" y="2692400"/>
                </a:cubicBezTo>
                <a:cubicBezTo>
                  <a:pt x="2298783" y="2908424"/>
                  <a:pt x="2950017" y="3293364"/>
                  <a:pt x="2878642" y="3499966"/>
                </a:cubicBezTo>
                <a:cubicBezTo>
                  <a:pt x="2807267" y="3706568"/>
                  <a:pt x="2423373" y="3970300"/>
                  <a:pt x="1726514" y="3932014"/>
                </a:cubicBezTo>
                <a:cubicBezTo>
                  <a:pt x="1415368" y="3928653"/>
                  <a:pt x="1118192" y="3622902"/>
                  <a:pt x="1011767" y="3479800"/>
                </a:cubicBezTo>
                <a:cubicBezTo>
                  <a:pt x="905343" y="3336698"/>
                  <a:pt x="1075267" y="3179233"/>
                  <a:pt x="1087967" y="3073400"/>
                </a:cubicBezTo>
                <a:cubicBezTo>
                  <a:pt x="1100667" y="2967567"/>
                  <a:pt x="1130300" y="2916767"/>
                  <a:pt x="1087967" y="2844800"/>
                </a:cubicBezTo>
                <a:cubicBezTo>
                  <a:pt x="1045634" y="2772833"/>
                  <a:pt x="977900" y="2637367"/>
                  <a:pt x="833967" y="2641600"/>
                </a:cubicBezTo>
                <a:close/>
              </a:path>
            </a:pathLst>
          </a:custGeom>
          <a:solidFill>
            <a:schemeClr val="accent3">
              <a:alpha val="45000"/>
            </a:schemeClr>
          </a:solidFill>
          <a:ln w="508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tx1"/>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44" name="任意多边形 43"/>
          <p:cNvSpPr/>
          <p:nvPr/>
        </p:nvSpPr>
        <p:spPr>
          <a:xfrm>
            <a:off x="7660000" y="5712336"/>
            <a:ext cx="5698067" cy="4458105"/>
          </a:xfrm>
          <a:custGeom>
            <a:avLst/>
            <a:gdLst>
              <a:gd name="connsiteX0" fmla="*/ 330200 w 5698067"/>
              <a:gd name="connsiteY0" fmla="*/ 459317 h 4150784"/>
              <a:gd name="connsiteX1" fmla="*/ 1320800 w 5698067"/>
              <a:gd name="connsiteY1" fmla="*/ 332317 h 4150784"/>
              <a:gd name="connsiteX2" fmla="*/ 1727200 w 5698067"/>
              <a:gd name="connsiteY2" fmla="*/ 65617 h 4150784"/>
              <a:gd name="connsiteX3" fmla="*/ 1993900 w 5698067"/>
              <a:gd name="connsiteY3" fmla="*/ 726017 h 4150784"/>
              <a:gd name="connsiteX4" fmla="*/ 2400300 w 5698067"/>
              <a:gd name="connsiteY4" fmla="*/ 1602317 h 4150784"/>
              <a:gd name="connsiteX5" fmla="*/ 3175000 w 5698067"/>
              <a:gd name="connsiteY5" fmla="*/ 1919817 h 4150784"/>
              <a:gd name="connsiteX6" fmla="*/ 4229100 w 5698067"/>
              <a:gd name="connsiteY6" fmla="*/ 1792817 h 4150784"/>
              <a:gd name="connsiteX7" fmla="*/ 4673600 w 5698067"/>
              <a:gd name="connsiteY7" fmla="*/ 903817 h 4150784"/>
              <a:gd name="connsiteX8" fmla="*/ 5041900 w 5698067"/>
              <a:gd name="connsiteY8" fmla="*/ 662517 h 4150784"/>
              <a:gd name="connsiteX9" fmla="*/ 5397500 w 5698067"/>
              <a:gd name="connsiteY9" fmla="*/ 992717 h 4150784"/>
              <a:gd name="connsiteX10" fmla="*/ 5638800 w 5698067"/>
              <a:gd name="connsiteY10" fmla="*/ 1018117 h 4150784"/>
              <a:gd name="connsiteX11" fmla="*/ 5638800 w 5698067"/>
              <a:gd name="connsiteY11" fmla="*/ 1665817 h 4150784"/>
              <a:gd name="connsiteX12" fmla="*/ 5283200 w 5698067"/>
              <a:gd name="connsiteY12" fmla="*/ 1907117 h 4150784"/>
              <a:gd name="connsiteX13" fmla="*/ 5308600 w 5698067"/>
              <a:gd name="connsiteY13" fmla="*/ 2211917 h 4150784"/>
              <a:gd name="connsiteX14" fmla="*/ 5562600 w 5698067"/>
              <a:gd name="connsiteY14" fmla="*/ 2478617 h 4150784"/>
              <a:gd name="connsiteX15" fmla="*/ 5232400 w 5698067"/>
              <a:gd name="connsiteY15" fmla="*/ 2973917 h 4150784"/>
              <a:gd name="connsiteX16" fmla="*/ 4724400 w 5698067"/>
              <a:gd name="connsiteY16" fmla="*/ 3799417 h 4150784"/>
              <a:gd name="connsiteX17" fmla="*/ 4292600 w 5698067"/>
              <a:gd name="connsiteY17" fmla="*/ 3596217 h 4150784"/>
              <a:gd name="connsiteX18" fmla="*/ 3403600 w 5698067"/>
              <a:gd name="connsiteY18" fmla="*/ 3012017 h 4150784"/>
              <a:gd name="connsiteX19" fmla="*/ 3098800 w 5698067"/>
              <a:gd name="connsiteY19" fmla="*/ 3520017 h 4150784"/>
              <a:gd name="connsiteX20" fmla="*/ 2565400 w 5698067"/>
              <a:gd name="connsiteY20" fmla="*/ 3659717 h 4150784"/>
              <a:gd name="connsiteX21" fmla="*/ 1981200 w 5698067"/>
              <a:gd name="connsiteY21" fmla="*/ 4053417 h 4150784"/>
              <a:gd name="connsiteX22" fmla="*/ 1511300 w 5698067"/>
              <a:gd name="connsiteY22" fmla="*/ 4066117 h 4150784"/>
              <a:gd name="connsiteX23" fmla="*/ 1397000 w 5698067"/>
              <a:gd name="connsiteY23" fmla="*/ 3545417 h 4150784"/>
              <a:gd name="connsiteX24" fmla="*/ 1358900 w 5698067"/>
              <a:gd name="connsiteY24" fmla="*/ 2999317 h 4150784"/>
              <a:gd name="connsiteX25" fmla="*/ 825500 w 5698067"/>
              <a:gd name="connsiteY25" fmla="*/ 2592917 h 4150784"/>
              <a:gd name="connsiteX26" fmla="*/ 203200 w 5698067"/>
              <a:gd name="connsiteY26" fmla="*/ 2605617 h 4150784"/>
              <a:gd name="connsiteX27" fmla="*/ 25400 w 5698067"/>
              <a:gd name="connsiteY27" fmla="*/ 2491317 h 4150784"/>
              <a:gd name="connsiteX28" fmla="*/ 355600 w 5698067"/>
              <a:gd name="connsiteY28" fmla="*/ 2008717 h 4150784"/>
              <a:gd name="connsiteX29" fmla="*/ 622300 w 5698067"/>
              <a:gd name="connsiteY29" fmla="*/ 1843617 h 4150784"/>
              <a:gd name="connsiteX30" fmla="*/ 914400 w 5698067"/>
              <a:gd name="connsiteY30" fmla="*/ 1513417 h 4150784"/>
              <a:gd name="connsiteX31" fmla="*/ 723900 w 5698067"/>
              <a:gd name="connsiteY31" fmla="*/ 1157817 h 4150784"/>
              <a:gd name="connsiteX32" fmla="*/ 317500 w 5698067"/>
              <a:gd name="connsiteY32" fmla="*/ 764117 h 4150784"/>
              <a:gd name="connsiteX33" fmla="*/ 304800 w 5698067"/>
              <a:gd name="connsiteY33" fmla="*/ 573617 h 4150784"/>
              <a:gd name="connsiteX34" fmla="*/ 330200 w 5698067"/>
              <a:gd name="connsiteY34" fmla="*/ 459317 h 4150784"/>
              <a:gd name="connsiteX0" fmla="*/ 330200 w 5698067"/>
              <a:gd name="connsiteY0" fmla="*/ 459317 h 4150784"/>
              <a:gd name="connsiteX1" fmla="*/ 1320800 w 5698067"/>
              <a:gd name="connsiteY1" fmla="*/ 332317 h 4150784"/>
              <a:gd name="connsiteX2" fmla="*/ 1727200 w 5698067"/>
              <a:gd name="connsiteY2" fmla="*/ 65617 h 4150784"/>
              <a:gd name="connsiteX3" fmla="*/ 1993900 w 5698067"/>
              <a:gd name="connsiteY3" fmla="*/ 726017 h 4150784"/>
              <a:gd name="connsiteX4" fmla="*/ 2400300 w 5698067"/>
              <a:gd name="connsiteY4" fmla="*/ 1602317 h 4150784"/>
              <a:gd name="connsiteX5" fmla="*/ 3175000 w 5698067"/>
              <a:gd name="connsiteY5" fmla="*/ 1919817 h 4150784"/>
              <a:gd name="connsiteX6" fmla="*/ 4229100 w 5698067"/>
              <a:gd name="connsiteY6" fmla="*/ 1792817 h 4150784"/>
              <a:gd name="connsiteX7" fmla="*/ 4673600 w 5698067"/>
              <a:gd name="connsiteY7" fmla="*/ 903817 h 4150784"/>
              <a:gd name="connsiteX8" fmla="*/ 5041900 w 5698067"/>
              <a:gd name="connsiteY8" fmla="*/ 662517 h 4150784"/>
              <a:gd name="connsiteX9" fmla="*/ 5397500 w 5698067"/>
              <a:gd name="connsiteY9" fmla="*/ 992717 h 4150784"/>
              <a:gd name="connsiteX10" fmla="*/ 5638800 w 5698067"/>
              <a:gd name="connsiteY10" fmla="*/ 1018117 h 4150784"/>
              <a:gd name="connsiteX11" fmla="*/ 5638800 w 5698067"/>
              <a:gd name="connsiteY11" fmla="*/ 1665817 h 4150784"/>
              <a:gd name="connsiteX12" fmla="*/ 5283200 w 5698067"/>
              <a:gd name="connsiteY12" fmla="*/ 1907117 h 4150784"/>
              <a:gd name="connsiteX13" fmla="*/ 5308600 w 5698067"/>
              <a:gd name="connsiteY13" fmla="*/ 2211917 h 4150784"/>
              <a:gd name="connsiteX14" fmla="*/ 5562600 w 5698067"/>
              <a:gd name="connsiteY14" fmla="*/ 2478617 h 4150784"/>
              <a:gd name="connsiteX15" fmla="*/ 5232400 w 5698067"/>
              <a:gd name="connsiteY15" fmla="*/ 2973917 h 4150784"/>
              <a:gd name="connsiteX16" fmla="*/ 4724400 w 5698067"/>
              <a:gd name="connsiteY16" fmla="*/ 3799417 h 4150784"/>
              <a:gd name="connsiteX17" fmla="*/ 4292600 w 5698067"/>
              <a:gd name="connsiteY17" fmla="*/ 3596217 h 4150784"/>
              <a:gd name="connsiteX18" fmla="*/ 3403600 w 5698067"/>
              <a:gd name="connsiteY18" fmla="*/ 3012017 h 4150784"/>
              <a:gd name="connsiteX19" fmla="*/ 3098800 w 5698067"/>
              <a:gd name="connsiteY19" fmla="*/ 3520017 h 4150784"/>
              <a:gd name="connsiteX20" fmla="*/ 2565400 w 5698067"/>
              <a:gd name="connsiteY20" fmla="*/ 3659717 h 4150784"/>
              <a:gd name="connsiteX21" fmla="*/ 1981200 w 5698067"/>
              <a:gd name="connsiteY21" fmla="*/ 4053417 h 4150784"/>
              <a:gd name="connsiteX22" fmla="*/ 1511300 w 5698067"/>
              <a:gd name="connsiteY22" fmla="*/ 4066117 h 4150784"/>
              <a:gd name="connsiteX23" fmla="*/ 1397000 w 5698067"/>
              <a:gd name="connsiteY23" fmla="*/ 3545417 h 4150784"/>
              <a:gd name="connsiteX24" fmla="*/ 1358900 w 5698067"/>
              <a:gd name="connsiteY24" fmla="*/ 2999317 h 4150784"/>
              <a:gd name="connsiteX25" fmla="*/ 825500 w 5698067"/>
              <a:gd name="connsiteY25" fmla="*/ 2592917 h 4150784"/>
              <a:gd name="connsiteX26" fmla="*/ 203200 w 5698067"/>
              <a:gd name="connsiteY26" fmla="*/ 2605617 h 4150784"/>
              <a:gd name="connsiteX27" fmla="*/ 25400 w 5698067"/>
              <a:gd name="connsiteY27" fmla="*/ 2491317 h 4150784"/>
              <a:gd name="connsiteX28" fmla="*/ 355600 w 5698067"/>
              <a:gd name="connsiteY28" fmla="*/ 2008717 h 4150784"/>
              <a:gd name="connsiteX29" fmla="*/ 622300 w 5698067"/>
              <a:gd name="connsiteY29" fmla="*/ 1843617 h 4150784"/>
              <a:gd name="connsiteX30" fmla="*/ 914400 w 5698067"/>
              <a:gd name="connsiteY30" fmla="*/ 1513417 h 4150784"/>
              <a:gd name="connsiteX31" fmla="*/ 723900 w 5698067"/>
              <a:gd name="connsiteY31" fmla="*/ 1157817 h 4150784"/>
              <a:gd name="connsiteX32" fmla="*/ 317500 w 5698067"/>
              <a:gd name="connsiteY32" fmla="*/ 764117 h 4150784"/>
              <a:gd name="connsiteX33" fmla="*/ 330200 w 5698067"/>
              <a:gd name="connsiteY33" fmla="*/ 459317 h 4150784"/>
              <a:gd name="connsiteX0" fmla="*/ 330200 w 5698067"/>
              <a:gd name="connsiteY0" fmla="*/ 557643 h 4249110"/>
              <a:gd name="connsiteX1" fmla="*/ 1320800 w 5698067"/>
              <a:gd name="connsiteY1" fmla="*/ 430643 h 4249110"/>
              <a:gd name="connsiteX2" fmla="*/ 1718791 w 5698067"/>
              <a:gd name="connsiteY2" fmla="*/ 65617 h 4249110"/>
              <a:gd name="connsiteX3" fmla="*/ 1993900 w 5698067"/>
              <a:gd name="connsiteY3" fmla="*/ 824343 h 4249110"/>
              <a:gd name="connsiteX4" fmla="*/ 2400300 w 5698067"/>
              <a:gd name="connsiteY4" fmla="*/ 1700643 h 4249110"/>
              <a:gd name="connsiteX5" fmla="*/ 3175000 w 5698067"/>
              <a:gd name="connsiteY5" fmla="*/ 2018143 h 4249110"/>
              <a:gd name="connsiteX6" fmla="*/ 4229100 w 5698067"/>
              <a:gd name="connsiteY6" fmla="*/ 1891143 h 4249110"/>
              <a:gd name="connsiteX7" fmla="*/ 4673600 w 5698067"/>
              <a:gd name="connsiteY7" fmla="*/ 1002143 h 4249110"/>
              <a:gd name="connsiteX8" fmla="*/ 5041900 w 5698067"/>
              <a:gd name="connsiteY8" fmla="*/ 760843 h 4249110"/>
              <a:gd name="connsiteX9" fmla="*/ 5397500 w 5698067"/>
              <a:gd name="connsiteY9" fmla="*/ 1091043 h 4249110"/>
              <a:gd name="connsiteX10" fmla="*/ 5638800 w 5698067"/>
              <a:gd name="connsiteY10" fmla="*/ 1116443 h 4249110"/>
              <a:gd name="connsiteX11" fmla="*/ 5638800 w 5698067"/>
              <a:gd name="connsiteY11" fmla="*/ 1764143 h 4249110"/>
              <a:gd name="connsiteX12" fmla="*/ 5283200 w 5698067"/>
              <a:gd name="connsiteY12" fmla="*/ 2005443 h 4249110"/>
              <a:gd name="connsiteX13" fmla="*/ 5308600 w 5698067"/>
              <a:gd name="connsiteY13" fmla="*/ 2310243 h 4249110"/>
              <a:gd name="connsiteX14" fmla="*/ 5562600 w 5698067"/>
              <a:gd name="connsiteY14" fmla="*/ 2576943 h 4249110"/>
              <a:gd name="connsiteX15" fmla="*/ 5232400 w 5698067"/>
              <a:gd name="connsiteY15" fmla="*/ 3072243 h 4249110"/>
              <a:gd name="connsiteX16" fmla="*/ 4724400 w 5698067"/>
              <a:gd name="connsiteY16" fmla="*/ 3897743 h 4249110"/>
              <a:gd name="connsiteX17" fmla="*/ 4292600 w 5698067"/>
              <a:gd name="connsiteY17" fmla="*/ 3694543 h 4249110"/>
              <a:gd name="connsiteX18" fmla="*/ 3403600 w 5698067"/>
              <a:gd name="connsiteY18" fmla="*/ 3110343 h 4249110"/>
              <a:gd name="connsiteX19" fmla="*/ 3098800 w 5698067"/>
              <a:gd name="connsiteY19" fmla="*/ 3618343 h 4249110"/>
              <a:gd name="connsiteX20" fmla="*/ 2565400 w 5698067"/>
              <a:gd name="connsiteY20" fmla="*/ 3758043 h 4249110"/>
              <a:gd name="connsiteX21" fmla="*/ 1981200 w 5698067"/>
              <a:gd name="connsiteY21" fmla="*/ 4151743 h 4249110"/>
              <a:gd name="connsiteX22" fmla="*/ 1511300 w 5698067"/>
              <a:gd name="connsiteY22" fmla="*/ 4164443 h 4249110"/>
              <a:gd name="connsiteX23" fmla="*/ 1397000 w 5698067"/>
              <a:gd name="connsiteY23" fmla="*/ 3643743 h 4249110"/>
              <a:gd name="connsiteX24" fmla="*/ 1358900 w 5698067"/>
              <a:gd name="connsiteY24" fmla="*/ 3097643 h 4249110"/>
              <a:gd name="connsiteX25" fmla="*/ 825500 w 5698067"/>
              <a:gd name="connsiteY25" fmla="*/ 2691243 h 4249110"/>
              <a:gd name="connsiteX26" fmla="*/ 203200 w 5698067"/>
              <a:gd name="connsiteY26" fmla="*/ 2703943 h 4249110"/>
              <a:gd name="connsiteX27" fmla="*/ 25400 w 5698067"/>
              <a:gd name="connsiteY27" fmla="*/ 2589643 h 4249110"/>
              <a:gd name="connsiteX28" fmla="*/ 355600 w 5698067"/>
              <a:gd name="connsiteY28" fmla="*/ 2107043 h 4249110"/>
              <a:gd name="connsiteX29" fmla="*/ 622300 w 5698067"/>
              <a:gd name="connsiteY29" fmla="*/ 1941943 h 4249110"/>
              <a:gd name="connsiteX30" fmla="*/ 914400 w 5698067"/>
              <a:gd name="connsiteY30" fmla="*/ 1611743 h 4249110"/>
              <a:gd name="connsiteX31" fmla="*/ 723900 w 5698067"/>
              <a:gd name="connsiteY31" fmla="*/ 1256143 h 4249110"/>
              <a:gd name="connsiteX32" fmla="*/ 317500 w 5698067"/>
              <a:gd name="connsiteY32" fmla="*/ 862443 h 4249110"/>
              <a:gd name="connsiteX33" fmla="*/ 330200 w 5698067"/>
              <a:gd name="connsiteY33" fmla="*/ 557643 h 4249110"/>
              <a:gd name="connsiteX0" fmla="*/ 330200 w 5698067"/>
              <a:gd name="connsiteY0" fmla="*/ 557643 h 4470764"/>
              <a:gd name="connsiteX1" fmla="*/ 1320800 w 5698067"/>
              <a:gd name="connsiteY1" fmla="*/ 430643 h 4470764"/>
              <a:gd name="connsiteX2" fmla="*/ 1718791 w 5698067"/>
              <a:gd name="connsiteY2" fmla="*/ 65617 h 4470764"/>
              <a:gd name="connsiteX3" fmla="*/ 1993900 w 5698067"/>
              <a:gd name="connsiteY3" fmla="*/ 824343 h 4470764"/>
              <a:gd name="connsiteX4" fmla="*/ 2400300 w 5698067"/>
              <a:gd name="connsiteY4" fmla="*/ 1700643 h 4470764"/>
              <a:gd name="connsiteX5" fmla="*/ 3175000 w 5698067"/>
              <a:gd name="connsiteY5" fmla="*/ 2018143 h 4470764"/>
              <a:gd name="connsiteX6" fmla="*/ 4229100 w 5698067"/>
              <a:gd name="connsiteY6" fmla="*/ 1891143 h 4470764"/>
              <a:gd name="connsiteX7" fmla="*/ 4673600 w 5698067"/>
              <a:gd name="connsiteY7" fmla="*/ 1002143 h 4470764"/>
              <a:gd name="connsiteX8" fmla="*/ 5041900 w 5698067"/>
              <a:gd name="connsiteY8" fmla="*/ 760843 h 4470764"/>
              <a:gd name="connsiteX9" fmla="*/ 5397500 w 5698067"/>
              <a:gd name="connsiteY9" fmla="*/ 1091043 h 4470764"/>
              <a:gd name="connsiteX10" fmla="*/ 5638800 w 5698067"/>
              <a:gd name="connsiteY10" fmla="*/ 1116443 h 4470764"/>
              <a:gd name="connsiteX11" fmla="*/ 5638800 w 5698067"/>
              <a:gd name="connsiteY11" fmla="*/ 1764143 h 4470764"/>
              <a:gd name="connsiteX12" fmla="*/ 5283200 w 5698067"/>
              <a:gd name="connsiteY12" fmla="*/ 2005443 h 4470764"/>
              <a:gd name="connsiteX13" fmla="*/ 5308600 w 5698067"/>
              <a:gd name="connsiteY13" fmla="*/ 2310243 h 4470764"/>
              <a:gd name="connsiteX14" fmla="*/ 5562600 w 5698067"/>
              <a:gd name="connsiteY14" fmla="*/ 2576943 h 4470764"/>
              <a:gd name="connsiteX15" fmla="*/ 5232400 w 5698067"/>
              <a:gd name="connsiteY15" fmla="*/ 3072243 h 4470764"/>
              <a:gd name="connsiteX16" fmla="*/ 4724400 w 5698067"/>
              <a:gd name="connsiteY16" fmla="*/ 3897743 h 4470764"/>
              <a:gd name="connsiteX17" fmla="*/ 4292600 w 5698067"/>
              <a:gd name="connsiteY17" fmla="*/ 3694543 h 4470764"/>
              <a:gd name="connsiteX18" fmla="*/ 3403600 w 5698067"/>
              <a:gd name="connsiteY18" fmla="*/ 3110343 h 4470764"/>
              <a:gd name="connsiteX19" fmla="*/ 3098800 w 5698067"/>
              <a:gd name="connsiteY19" fmla="*/ 3618343 h 4470764"/>
              <a:gd name="connsiteX20" fmla="*/ 2565400 w 5698067"/>
              <a:gd name="connsiteY20" fmla="*/ 3758043 h 4470764"/>
              <a:gd name="connsiteX21" fmla="*/ 1981200 w 5698067"/>
              <a:gd name="connsiteY21" fmla="*/ 4151743 h 4470764"/>
              <a:gd name="connsiteX22" fmla="*/ 1339835 w 5698067"/>
              <a:gd name="connsiteY22" fmla="*/ 4386097 h 4470764"/>
              <a:gd name="connsiteX23" fmla="*/ 1397000 w 5698067"/>
              <a:gd name="connsiteY23" fmla="*/ 3643743 h 4470764"/>
              <a:gd name="connsiteX24" fmla="*/ 1358900 w 5698067"/>
              <a:gd name="connsiteY24" fmla="*/ 3097643 h 4470764"/>
              <a:gd name="connsiteX25" fmla="*/ 825500 w 5698067"/>
              <a:gd name="connsiteY25" fmla="*/ 2691243 h 4470764"/>
              <a:gd name="connsiteX26" fmla="*/ 203200 w 5698067"/>
              <a:gd name="connsiteY26" fmla="*/ 2703943 h 4470764"/>
              <a:gd name="connsiteX27" fmla="*/ 25400 w 5698067"/>
              <a:gd name="connsiteY27" fmla="*/ 2589643 h 4470764"/>
              <a:gd name="connsiteX28" fmla="*/ 355600 w 5698067"/>
              <a:gd name="connsiteY28" fmla="*/ 2107043 h 4470764"/>
              <a:gd name="connsiteX29" fmla="*/ 622300 w 5698067"/>
              <a:gd name="connsiteY29" fmla="*/ 1941943 h 4470764"/>
              <a:gd name="connsiteX30" fmla="*/ 914400 w 5698067"/>
              <a:gd name="connsiteY30" fmla="*/ 1611743 h 4470764"/>
              <a:gd name="connsiteX31" fmla="*/ 723900 w 5698067"/>
              <a:gd name="connsiteY31" fmla="*/ 1256143 h 4470764"/>
              <a:gd name="connsiteX32" fmla="*/ 317500 w 5698067"/>
              <a:gd name="connsiteY32" fmla="*/ 862443 h 4470764"/>
              <a:gd name="connsiteX33" fmla="*/ 330200 w 5698067"/>
              <a:gd name="connsiteY33" fmla="*/ 557643 h 4470764"/>
              <a:gd name="connsiteX0" fmla="*/ 330200 w 5698067"/>
              <a:gd name="connsiteY0" fmla="*/ 557643 h 4431047"/>
              <a:gd name="connsiteX1" fmla="*/ 1320800 w 5698067"/>
              <a:gd name="connsiteY1" fmla="*/ 430643 h 4431047"/>
              <a:gd name="connsiteX2" fmla="*/ 1718791 w 5698067"/>
              <a:gd name="connsiteY2" fmla="*/ 65617 h 4431047"/>
              <a:gd name="connsiteX3" fmla="*/ 1993900 w 5698067"/>
              <a:gd name="connsiteY3" fmla="*/ 824343 h 4431047"/>
              <a:gd name="connsiteX4" fmla="*/ 2400300 w 5698067"/>
              <a:gd name="connsiteY4" fmla="*/ 1700643 h 4431047"/>
              <a:gd name="connsiteX5" fmla="*/ 3175000 w 5698067"/>
              <a:gd name="connsiteY5" fmla="*/ 2018143 h 4431047"/>
              <a:gd name="connsiteX6" fmla="*/ 4229100 w 5698067"/>
              <a:gd name="connsiteY6" fmla="*/ 1891143 h 4431047"/>
              <a:gd name="connsiteX7" fmla="*/ 4673600 w 5698067"/>
              <a:gd name="connsiteY7" fmla="*/ 1002143 h 4431047"/>
              <a:gd name="connsiteX8" fmla="*/ 5041900 w 5698067"/>
              <a:gd name="connsiteY8" fmla="*/ 760843 h 4431047"/>
              <a:gd name="connsiteX9" fmla="*/ 5397500 w 5698067"/>
              <a:gd name="connsiteY9" fmla="*/ 1091043 h 4431047"/>
              <a:gd name="connsiteX10" fmla="*/ 5638800 w 5698067"/>
              <a:gd name="connsiteY10" fmla="*/ 1116443 h 4431047"/>
              <a:gd name="connsiteX11" fmla="*/ 5638800 w 5698067"/>
              <a:gd name="connsiteY11" fmla="*/ 1764143 h 4431047"/>
              <a:gd name="connsiteX12" fmla="*/ 5283200 w 5698067"/>
              <a:gd name="connsiteY12" fmla="*/ 2005443 h 4431047"/>
              <a:gd name="connsiteX13" fmla="*/ 5308600 w 5698067"/>
              <a:gd name="connsiteY13" fmla="*/ 2310243 h 4431047"/>
              <a:gd name="connsiteX14" fmla="*/ 5562600 w 5698067"/>
              <a:gd name="connsiteY14" fmla="*/ 2576943 h 4431047"/>
              <a:gd name="connsiteX15" fmla="*/ 5232400 w 5698067"/>
              <a:gd name="connsiteY15" fmla="*/ 3072243 h 4431047"/>
              <a:gd name="connsiteX16" fmla="*/ 4724400 w 5698067"/>
              <a:gd name="connsiteY16" fmla="*/ 3897743 h 4431047"/>
              <a:gd name="connsiteX17" fmla="*/ 4292600 w 5698067"/>
              <a:gd name="connsiteY17" fmla="*/ 3694543 h 4431047"/>
              <a:gd name="connsiteX18" fmla="*/ 3403600 w 5698067"/>
              <a:gd name="connsiteY18" fmla="*/ 3110343 h 4431047"/>
              <a:gd name="connsiteX19" fmla="*/ 3098800 w 5698067"/>
              <a:gd name="connsiteY19" fmla="*/ 3618343 h 4431047"/>
              <a:gd name="connsiteX20" fmla="*/ 2565400 w 5698067"/>
              <a:gd name="connsiteY20" fmla="*/ 3758043 h 4431047"/>
              <a:gd name="connsiteX21" fmla="*/ 1981200 w 5698067"/>
              <a:gd name="connsiteY21" fmla="*/ 4151743 h 4431047"/>
              <a:gd name="connsiteX22" fmla="*/ 1339835 w 5698067"/>
              <a:gd name="connsiteY22" fmla="*/ 4386097 h 4431047"/>
              <a:gd name="connsiteX23" fmla="*/ 1123811 w 5698067"/>
              <a:gd name="connsiteY23" fmla="*/ 3882041 h 4431047"/>
              <a:gd name="connsiteX24" fmla="*/ 1358900 w 5698067"/>
              <a:gd name="connsiteY24" fmla="*/ 3097643 h 4431047"/>
              <a:gd name="connsiteX25" fmla="*/ 825500 w 5698067"/>
              <a:gd name="connsiteY25" fmla="*/ 2691243 h 4431047"/>
              <a:gd name="connsiteX26" fmla="*/ 203200 w 5698067"/>
              <a:gd name="connsiteY26" fmla="*/ 2703943 h 4431047"/>
              <a:gd name="connsiteX27" fmla="*/ 25400 w 5698067"/>
              <a:gd name="connsiteY27" fmla="*/ 2589643 h 4431047"/>
              <a:gd name="connsiteX28" fmla="*/ 355600 w 5698067"/>
              <a:gd name="connsiteY28" fmla="*/ 2107043 h 4431047"/>
              <a:gd name="connsiteX29" fmla="*/ 622300 w 5698067"/>
              <a:gd name="connsiteY29" fmla="*/ 1941943 h 4431047"/>
              <a:gd name="connsiteX30" fmla="*/ 914400 w 5698067"/>
              <a:gd name="connsiteY30" fmla="*/ 1611743 h 4431047"/>
              <a:gd name="connsiteX31" fmla="*/ 723900 w 5698067"/>
              <a:gd name="connsiteY31" fmla="*/ 1256143 h 4431047"/>
              <a:gd name="connsiteX32" fmla="*/ 317500 w 5698067"/>
              <a:gd name="connsiteY32" fmla="*/ 862443 h 4431047"/>
              <a:gd name="connsiteX33" fmla="*/ 330200 w 5698067"/>
              <a:gd name="connsiteY33" fmla="*/ 557643 h 4431047"/>
              <a:gd name="connsiteX0" fmla="*/ 330200 w 5698067"/>
              <a:gd name="connsiteY0" fmla="*/ 557643 h 4458105"/>
              <a:gd name="connsiteX1" fmla="*/ 1320800 w 5698067"/>
              <a:gd name="connsiteY1" fmla="*/ 430643 h 4458105"/>
              <a:gd name="connsiteX2" fmla="*/ 1718791 w 5698067"/>
              <a:gd name="connsiteY2" fmla="*/ 65617 h 4458105"/>
              <a:gd name="connsiteX3" fmla="*/ 1993900 w 5698067"/>
              <a:gd name="connsiteY3" fmla="*/ 824343 h 4458105"/>
              <a:gd name="connsiteX4" fmla="*/ 2400300 w 5698067"/>
              <a:gd name="connsiteY4" fmla="*/ 1700643 h 4458105"/>
              <a:gd name="connsiteX5" fmla="*/ 3175000 w 5698067"/>
              <a:gd name="connsiteY5" fmla="*/ 2018143 h 4458105"/>
              <a:gd name="connsiteX6" fmla="*/ 4229100 w 5698067"/>
              <a:gd name="connsiteY6" fmla="*/ 1891143 h 4458105"/>
              <a:gd name="connsiteX7" fmla="*/ 4673600 w 5698067"/>
              <a:gd name="connsiteY7" fmla="*/ 1002143 h 4458105"/>
              <a:gd name="connsiteX8" fmla="*/ 5041900 w 5698067"/>
              <a:gd name="connsiteY8" fmla="*/ 760843 h 4458105"/>
              <a:gd name="connsiteX9" fmla="*/ 5397500 w 5698067"/>
              <a:gd name="connsiteY9" fmla="*/ 1091043 h 4458105"/>
              <a:gd name="connsiteX10" fmla="*/ 5638800 w 5698067"/>
              <a:gd name="connsiteY10" fmla="*/ 1116443 h 4458105"/>
              <a:gd name="connsiteX11" fmla="*/ 5638800 w 5698067"/>
              <a:gd name="connsiteY11" fmla="*/ 1764143 h 4458105"/>
              <a:gd name="connsiteX12" fmla="*/ 5283200 w 5698067"/>
              <a:gd name="connsiteY12" fmla="*/ 2005443 h 4458105"/>
              <a:gd name="connsiteX13" fmla="*/ 5308600 w 5698067"/>
              <a:gd name="connsiteY13" fmla="*/ 2310243 h 4458105"/>
              <a:gd name="connsiteX14" fmla="*/ 5562600 w 5698067"/>
              <a:gd name="connsiteY14" fmla="*/ 2576943 h 4458105"/>
              <a:gd name="connsiteX15" fmla="*/ 5232400 w 5698067"/>
              <a:gd name="connsiteY15" fmla="*/ 3072243 h 4458105"/>
              <a:gd name="connsiteX16" fmla="*/ 4724400 w 5698067"/>
              <a:gd name="connsiteY16" fmla="*/ 3897743 h 4458105"/>
              <a:gd name="connsiteX17" fmla="*/ 4292600 w 5698067"/>
              <a:gd name="connsiteY17" fmla="*/ 3694543 h 4458105"/>
              <a:gd name="connsiteX18" fmla="*/ 3403600 w 5698067"/>
              <a:gd name="connsiteY18" fmla="*/ 3110343 h 4458105"/>
              <a:gd name="connsiteX19" fmla="*/ 3098800 w 5698067"/>
              <a:gd name="connsiteY19" fmla="*/ 3618343 h 4458105"/>
              <a:gd name="connsiteX20" fmla="*/ 2565400 w 5698067"/>
              <a:gd name="connsiteY20" fmla="*/ 3758043 h 4458105"/>
              <a:gd name="connsiteX21" fmla="*/ 1771883 w 5698067"/>
              <a:gd name="connsiteY21" fmla="*/ 4314090 h 4458105"/>
              <a:gd name="connsiteX22" fmla="*/ 1339835 w 5698067"/>
              <a:gd name="connsiteY22" fmla="*/ 4386097 h 4458105"/>
              <a:gd name="connsiteX23" fmla="*/ 1123811 w 5698067"/>
              <a:gd name="connsiteY23" fmla="*/ 3882041 h 4458105"/>
              <a:gd name="connsiteX24" fmla="*/ 1358900 w 5698067"/>
              <a:gd name="connsiteY24" fmla="*/ 3097643 h 4458105"/>
              <a:gd name="connsiteX25" fmla="*/ 825500 w 5698067"/>
              <a:gd name="connsiteY25" fmla="*/ 2691243 h 4458105"/>
              <a:gd name="connsiteX26" fmla="*/ 203200 w 5698067"/>
              <a:gd name="connsiteY26" fmla="*/ 2703943 h 4458105"/>
              <a:gd name="connsiteX27" fmla="*/ 25400 w 5698067"/>
              <a:gd name="connsiteY27" fmla="*/ 2589643 h 4458105"/>
              <a:gd name="connsiteX28" fmla="*/ 355600 w 5698067"/>
              <a:gd name="connsiteY28" fmla="*/ 2107043 h 4458105"/>
              <a:gd name="connsiteX29" fmla="*/ 622300 w 5698067"/>
              <a:gd name="connsiteY29" fmla="*/ 1941943 h 4458105"/>
              <a:gd name="connsiteX30" fmla="*/ 914400 w 5698067"/>
              <a:gd name="connsiteY30" fmla="*/ 1611743 h 4458105"/>
              <a:gd name="connsiteX31" fmla="*/ 723900 w 5698067"/>
              <a:gd name="connsiteY31" fmla="*/ 1256143 h 4458105"/>
              <a:gd name="connsiteX32" fmla="*/ 317500 w 5698067"/>
              <a:gd name="connsiteY32" fmla="*/ 862443 h 4458105"/>
              <a:gd name="connsiteX33" fmla="*/ 330200 w 5698067"/>
              <a:gd name="connsiteY33" fmla="*/ 557643 h 4458105"/>
              <a:gd name="connsiteX0" fmla="*/ 330200 w 5698067"/>
              <a:gd name="connsiteY0" fmla="*/ 557643 h 4458105"/>
              <a:gd name="connsiteX1" fmla="*/ 1320800 w 5698067"/>
              <a:gd name="connsiteY1" fmla="*/ 430643 h 4458105"/>
              <a:gd name="connsiteX2" fmla="*/ 1718791 w 5698067"/>
              <a:gd name="connsiteY2" fmla="*/ 65617 h 4458105"/>
              <a:gd name="connsiteX3" fmla="*/ 1993900 w 5698067"/>
              <a:gd name="connsiteY3" fmla="*/ 824343 h 4458105"/>
              <a:gd name="connsiteX4" fmla="*/ 2400300 w 5698067"/>
              <a:gd name="connsiteY4" fmla="*/ 1700643 h 4458105"/>
              <a:gd name="connsiteX5" fmla="*/ 3175000 w 5698067"/>
              <a:gd name="connsiteY5" fmla="*/ 2018143 h 4458105"/>
              <a:gd name="connsiteX6" fmla="*/ 4229100 w 5698067"/>
              <a:gd name="connsiteY6" fmla="*/ 1891143 h 4458105"/>
              <a:gd name="connsiteX7" fmla="*/ 4673600 w 5698067"/>
              <a:gd name="connsiteY7" fmla="*/ 1002143 h 4458105"/>
              <a:gd name="connsiteX8" fmla="*/ 5041900 w 5698067"/>
              <a:gd name="connsiteY8" fmla="*/ 760843 h 4458105"/>
              <a:gd name="connsiteX9" fmla="*/ 5397500 w 5698067"/>
              <a:gd name="connsiteY9" fmla="*/ 1091043 h 4458105"/>
              <a:gd name="connsiteX10" fmla="*/ 5638800 w 5698067"/>
              <a:gd name="connsiteY10" fmla="*/ 1116443 h 4458105"/>
              <a:gd name="connsiteX11" fmla="*/ 5638800 w 5698067"/>
              <a:gd name="connsiteY11" fmla="*/ 1764143 h 4458105"/>
              <a:gd name="connsiteX12" fmla="*/ 5283200 w 5698067"/>
              <a:gd name="connsiteY12" fmla="*/ 2005443 h 4458105"/>
              <a:gd name="connsiteX13" fmla="*/ 5308600 w 5698067"/>
              <a:gd name="connsiteY13" fmla="*/ 2310243 h 4458105"/>
              <a:gd name="connsiteX14" fmla="*/ 5562600 w 5698067"/>
              <a:gd name="connsiteY14" fmla="*/ 2576943 h 4458105"/>
              <a:gd name="connsiteX15" fmla="*/ 5232400 w 5698067"/>
              <a:gd name="connsiteY15" fmla="*/ 3072243 h 4458105"/>
              <a:gd name="connsiteX16" fmla="*/ 4724400 w 5698067"/>
              <a:gd name="connsiteY16" fmla="*/ 3897743 h 4458105"/>
              <a:gd name="connsiteX17" fmla="*/ 4292600 w 5698067"/>
              <a:gd name="connsiteY17" fmla="*/ 3694543 h 4458105"/>
              <a:gd name="connsiteX18" fmla="*/ 3403600 w 5698067"/>
              <a:gd name="connsiteY18" fmla="*/ 3110343 h 4458105"/>
              <a:gd name="connsiteX19" fmla="*/ 3098800 w 5698067"/>
              <a:gd name="connsiteY19" fmla="*/ 3618343 h 4458105"/>
              <a:gd name="connsiteX20" fmla="*/ 2491963 w 5698067"/>
              <a:gd name="connsiteY20" fmla="*/ 3594010 h 4458105"/>
              <a:gd name="connsiteX21" fmla="*/ 1771883 w 5698067"/>
              <a:gd name="connsiteY21" fmla="*/ 4314090 h 4458105"/>
              <a:gd name="connsiteX22" fmla="*/ 1339835 w 5698067"/>
              <a:gd name="connsiteY22" fmla="*/ 4386097 h 4458105"/>
              <a:gd name="connsiteX23" fmla="*/ 1123811 w 5698067"/>
              <a:gd name="connsiteY23" fmla="*/ 3882041 h 4458105"/>
              <a:gd name="connsiteX24" fmla="*/ 1358900 w 5698067"/>
              <a:gd name="connsiteY24" fmla="*/ 3097643 h 4458105"/>
              <a:gd name="connsiteX25" fmla="*/ 825500 w 5698067"/>
              <a:gd name="connsiteY25" fmla="*/ 2691243 h 4458105"/>
              <a:gd name="connsiteX26" fmla="*/ 203200 w 5698067"/>
              <a:gd name="connsiteY26" fmla="*/ 2703943 h 4458105"/>
              <a:gd name="connsiteX27" fmla="*/ 25400 w 5698067"/>
              <a:gd name="connsiteY27" fmla="*/ 2589643 h 4458105"/>
              <a:gd name="connsiteX28" fmla="*/ 355600 w 5698067"/>
              <a:gd name="connsiteY28" fmla="*/ 2107043 h 4458105"/>
              <a:gd name="connsiteX29" fmla="*/ 622300 w 5698067"/>
              <a:gd name="connsiteY29" fmla="*/ 1941943 h 4458105"/>
              <a:gd name="connsiteX30" fmla="*/ 914400 w 5698067"/>
              <a:gd name="connsiteY30" fmla="*/ 1611743 h 4458105"/>
              <a:gd name="connsiteX31" fmla="*/ 723900 w 5698067"/>
              <a:gd name="connsiteY31" fmla="*/ 1256143 h 4458105"/>
              <a:gd name="connsiteX32" fmla="*/ 317500 w 5698067"/>
              <a:gd name="connsiteY32" fmla="*/ 862443 h 4458105"/>
              <a:gd name="connsiteX33" fmla="*/ 330200 w 5698067"/>
              <a:gd name="connsiteY33" fmla="*/ 557643 h 4458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5698067" h="4458105">
                <a:moveTo>
                  <a:pt x="330200" y="557643"/>
                </a:moveTo>
                <a:cubicBezTo>
                  <a:pt x="497417" y="485676"/>
                  <a:pt x="1089368" y="512647"/>
                  <a:pt x="1320800" y="430643"/>
                </a:cubicBezTo>
                <a:cubicBezTo>
                  <a:pt x="1552232" y="348639"/>
                  <a:pt x="1606608" y="0"/>
                  <a:pt x="1718791" y="65617"/>
                </a:cubicBezTo>
                <a:cubicBezTo>
                  <a:pt x="1830974" y="131234"/>
                  <a:pt x="1880315" y="551839"/>
                  <a:pt x="1993900" y="824343"/>
                </a:cubicBezTo>
                <a:cubicBezTo>
                  <a:pt x="2107485" y="1096847"/>
                  <a:pt x="2203450" y="1501676"/>
                  <a:pt x="2400300" y="1700643"/>
                </a:cubicBezTo>
                <a:cubicBezTo>
                  <a:pt x="2597150" y="1899610"/>
                  <a:pt x="2870200" y="1986393"/>
                  <a:pt x="3175000" y="2018143"/>
                </a:cubicBezTo>
                <a:cubicBezTo>
                  <a:pt x="3479800" y="2049893"/>
                  <a:pt x="3979333" y="2060476"/>
                  <a:pt x="4229100" y="1891143"/>
                </a:cubicBezTo>
                <a:cubicBezTo>
                  <a:pt x="4478867" y="1721810"/>
                  <a:pt x="4538133" y="1190526"/>
                  <a:pt x="4673600" y="1002143"/>
                </a:cubicBezTo>
                <a:cubicBezTo>
                  <a:pt x="4809067" y="813760"/>
                  <a:pt x="4921250" y="746026"/>
                  <a:pt x="5041900" y="760843"/>
                </a:cubicBezTo>
                <a:cubicBezTo>
                  <a:pt x="5162550" y="775660"/>
                  <a:pt x="5298017" y="1031776"/>
                  <a:pt x="5397500" y="1091043"/>
                </a:cubicBezTo>
                <a:cubicBezTo>
                  <a:pt x="5496983" y="1150310"/>
                  <a:pt x="5598583" y="1004260"/>
                  <a:pt x="5638800" y="1116443"/>
                </a:cubicBezTo>
                <a:cubicBezTo>
                  <a:pt x="5679017" y="1228626"/>
                  <a:pt x="5698067" y="1615976"/>
                  <a:pt x="5638800" y="1764143"/>
                </a:cubicBezTo>
                <a:cubicBezTo>
                  <a:pt x="5579533" y="1912310"/>
                  <a:pt x="5338233" y="1914426"/>
                  <a:pt x="5283200" y="2005443"/>
                </a:cubicBezTo>
                <a:cubicBezTo>
                  <a:pt x="5228167" y="2096460"/>
                  <a:pt x="5262033" y="2214993"/>
                  <a:pt x="5308600" y="2310243"/>
                </a:cubicBezTo>
                <a:cubicBezTo>
                  <a:pt x="5355167" y="2405493"/>
                  <a:pt x="5575300" y="2449943"/>
                  <a:pt x="5562600" y="2576943"/>
                </a:cubicBezTo>
                <a:cubicBezTo>
                  <a:pt x="5549900" y="2703943"/>
                  <a:pt x="5372100" y="2852110"/>
                  <a:pt x="5232400" y="3072243"/>
                </a:cubicBezTo>
                <a:cubicBezTo>
                  <a:pt x="5092700" y="3292376"/>
                  <a:pt x="4881033" y="3794026"/>
                  <a:pt x="4724400" y="3897743"/>
                </a:cubicBezTo>
                <a:cubicBezTo>
                  <a:pt x="4567767" y="4001460"/>
                  <a:pt x="4512733" y="3825776"/>
                  <a:pt x="4292600" y="3694543"/>
                </a:cubicBezTo>
                <a:cubicBezTo>
                  <a:pt x="4072467" y="3563310"/>
                  <a:pt x="3602567" y="3123043"/>
                  <a:pt x="3403600" y="3110343"/>
                </a:cubicBezTo>
                <a:cubicBezTo>
                  <a:pt x="3204633" y="3097643"/>
                  <a:pt x="3250739" y="3537732"/>
                  <a:pt x="3098800" y="3618343"/>
                </a:cubicBezTo>
                <a:cubicBezTo>
                  <a:pt x="2946861" y="3698954"/>
                  <a:pt x="2713116" y="3478052"/>
                  <a:pt x="2491963" y="3594010"/>
                </a:cubicBezTo>
                <a:cubicBezTo>
                  <a:pt x="2270810" y="3709968"/>
                  <a:pt x="1963904" y="4182076"/>
                  <a:pt x="1771883" y="4314090"/>
                </a:cubicBezTo>
                <a:cubicBezTo>
                  <a:pt x="1579862" y="4446104"/>
                  <a:pt x="1447847" y="4458105"/>
                  <a:pt x="1339835" y="4386097"/>
                </a:cubicBezTo>
                <a:cubicBezTo>
                  <a:pt x="1231823" y="4314089"/>
                  <a:pt x="1120634" y="4096783"/>
                  <a:pt x="1123811" y="3882041"/>
                </a:cubicBezTo>
                <a:cubicBezTo>
                  <a:pt x="1126988" y="3667299"/>
                  <a:pt x="1408618" y="3296109"/>
                  <a:pt x="1358900" y="3097643"/>
                </a:cubicBezTo>
                <a:cubicBezTo>
                  <a:pt x="1309182" y="2899177"/>
                  <a:pt x="1018117" y="2756860"/>
                  <a:pt x="825500" y="2691243"/>
                </a:cubicBezTo>
                <a:cubicBezTo>
                  <a:pt x="632883" y="2625626"/>
                  <a:pt x="336550" y="2720876"/>
                  <a:pt x="203200" y="2703943"/>
                </a:cubicBezTo>
                <a:cubicBezTo>
                  <a:pt x="69850" y="2687010"/>
                  <a:pt x="0" y="2689126"/>
                  <a:pt x="25400" y="2589643"/>
                </a:cubicBezTo>
                <a:cubicBezTo>
                  <a:pt x="50800" y="2490160"/>
                  <a:pt x="256117" y="2214993"/>
                  <a:pt x="355600" y="2107043"/>
                </a:cubicBezTo>
                <a:cubicBezTo>
                  <a:pt x="455083" y="1999093"/>
                  <a:pt x="529167" y="2024493"/>
                  <a:pt x="622300" y="1941943"/>
                </a:cubicBezTo>
                <a:cubicBezTo>
                  <a:pt x="715433" y="1859393"/>
                  <a:pt x="897467" y="1726043"/>
                  <a:pt x="914400" y="1611743"/>
                </a:cubicBezTo>
                <a:cubicBezTo>
                  <a:pt x="931333" y="1497443"/>
                  <a:pt x="823383" y="1381026"/>
                  <a:pt x="723900" y="1256143"/>
                </a:cubicBezTo>
                <a:cubicBezTo>
                  <a:pt x="624417" y="1131260"/>
                  <a:pt x="383117" y="978860"/>
                  <a:pt x="317500" y="862443"/>
                </a:cubicBezTo>
                <a:cubicBezTo>
                  <a:pt x="251883" y="746026"/>
                  <a:pt x="162983" y="629610"/>
                  <a:pt x="330200" y="557643"/>
                </a:cubicBezTo>
                <a:close/>
              </a:path>
            </a:pathLst>
          </a:custGeom>
          <a:solidFill>
            <a:srgbClr val="4ABECA">
              <a:alpha val="45000"/>
            </a:srgbClr>
          </a:solidFill>
          <a:ln w="508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tx1"/>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47" name="任意多边形 46"/>
          <p:cNvSpPr/>
          <p:nvPr/>
        </p:nvSpPr>
        <p:spPr>
          <a:xfrm>
            <a:off x="8883357" y="4860084"/>
            <a:ext cx="3442151" cy="2792455"/>
          </a:xfrm>
          <a:custGeom>
            <a:avLst/>
            <a:gdLst>
              <a:gd name="connsiteX0" fmla="*/ 78317 w 3977217"/>
              <a:gd name="connsiteY0" fmla="*/ 171450 h 3249083"/>
              <a:gd name="connsiteX1" fmla="*/ 560917 w 3977217"/>
              <a:gd name="connsiteY1" fmla="*/ 692150 h 3249083"/>
              <a:gd name="connsiteX2" fmla="*/ 1043517 w 3977217"/>
              <a:gd name="connsiteY2" fmla="*/ 1035050 h 3249083"/>
              <a:gd name="connsiteX3" fmla="*/ 1259417 w 3977217"/>
              <a:gd name="connsiteY3" fmla="*/ 1619250 h 3249083"/>
              <a:gd name="connsiteX4" fmla="*/ 1576917 w 3977217"/>
              <a:gd name="connsiteY4" fmla="*/ 2482850 h 3249083"/>
              <a:gd name="connsiteX5" fmla="*/ 2046817 w 3977217"/>
              <a:gd name="connsiteY5" fmla="*/ 3105150 h 3249083"/>
              <a:gd name="connsiteX6" fmla="*/ 3151717 w 3977217"/>
              <a:gd name="connsiteY6" fmla="*/ 3181350 h 3249083"/>
              <a:gd name="connsiteX7" fmla="*/ 3583517 w 3977217"/>
              <a:gd name="connsiteY7" fmla="*/ 2698750 h 3249083"/>
              <a:gd name="connsiteX8" fmla="*/ 3951817 w 3977217"/>
              <a:gd name="connsiteY8" fmla="*/ 1873250 h 3249083"/>
              <a:gd name="connsiteX9" fmla="*/ 3735917 w 3977217"/>
              <a:gd name="connsiteY9" fmla="*/ 1555750 h 3249083"/>
              <a:gd name="connsiteX10" fmla="*/ 3075517 w 3977217"/>
              <a:gd name="connsiteY10" fmla="*/ 1543050 h 3249083"/>
              <a:gd name="connsiteX11" fmla="*/ 2326217 w 3977217"/>
              <a:gd name="connsiteY11" fmla="*/ 1339850 h 3249083"/>
              <a:gd name="connsiteX12" fmla="*/ 2135717 w 3977217"/>
              <a:gd name="connsiteY12" fmla="*/ 565150 h 3249083"/>
              <a:gd name="connsiteX13" fmla="*/ 1488017 w 3977217"/>
              <a:gd name="connsiteY13" fmla="*/ 603250 h 3249083"/>
              <a:gd name="connsiteX14" fmla="*/ 764117 w 3977217"/>
              <a:gd name="connsiteY14" fmla="*/ 463550 h 3249083"/>
              <a:gd name="connsiteX15" fmla="*/ 548217 w 3977217"/>
              <a:gd name="connsiteY15" fmla="*/ 69850 h 3249083"/>
              <a:gd name="connsiteX16" fmla="*/ 421217 w 3977217"/>
              <a:gd name="connsiteY16" fmla="*/ 44450 h 3249083"/>
              <a:gd name="connsiteX17" fmla="*/ 91017 w 3977217"/>
              <a:gd name="connsiteY17" fmla="*/ 57150 h 3249083"/>
              <a:gd name="connsiteX18" fmla="*/ 78317 w 3977217"/>
              <a:gd name="connsiteY18" fmla="*/ 171450 h 3249083"/>
              <a:gd name="connsiteX0" fmla="*/ 78317 w 3977217"/>
              <a:gd name="connsiteY0" fmla="*/ 169333 h 3246966"/>
              <a:gd name="connsiteX1" fmla="*/ 560917 w 3977217"/>
              <a:gd name="connsiteY1" fmla="*/ 690033 h 3246966"/>
              <a:gd name="connsiteX2" fmla="*/ 1043517 w 3977217"/>
              <a:gd name="connsiteY2" fmla="*/ 1032933 h 3246966"/>
              <a:gd name="connsiteX3" fmla="*/ 1259417 w 3977217"/>
              <a:gd name="connsiteY3" fmla="*/ 1617133 h 3246966"/>
              <a:gd name="connsiteX4" fmla="*/ 1576917 w 3977217"/>
              <a:gd name="connsiteY4" fmla="*/ 2480733 h 3246966"/>
              <a:gd name="connsiteX5" fmla="*/ 2046817 w 3977217"/>
              <a:gd name="connsiteY5" fmla="*/ 3103033 h 3246966"/>
              <a:gd name="connsiteX6" fmla="*/ 3151717 w 3977217"/>
              <a:gd name="connsiteY6" fmla="*/ 3179233 h 3246966"/>
              <a:gd name="connsiteX7" fmla="*/ 3583517 w 3977217"/>
              <a:gd name="connsiteY7" fmla="*/ 2696633 h 3246966"/>
              <a:gd name="connsiteX8" fmla="*/ 3951817 w 3977217"/>
              <a:gd name="connsiteY8" fmla="*/ 1871133 h 3246966"/>
              <a:gd name="connsiteX9" fmla="*/ 3735917 w 3977217"/>
              <a:gd name="connsiteY9" fmla="*/ 1553633 h 3246966"/>
              <a:gd name="connsiteX10" fmla="*/ 3075517 w 3977217"/>
              <a:gd name="connsiteY10" fmla="*/ 1540933 h 3246966"/>
              <a:gd name="connsiteX11" fmla="*/ 2326217 w 3977217"/>
              <a:gd name="connsiteY11" fmla="*/ 1337733 h 3246966"/>
              <a:gd name="connsiteX12" fmla="*/ 2135717 w 3977217"/>
              <a:gd name="connsiteY12" fmla="*/ 563033 h 3246966"/>
              <a:gd name="connsiteX13" fmla="*/ 1488017 w 3977217"/>
              <a:gd name="connsiteY13" fmla="*/ 601133 h 3246966"/>
              <a:gd name="connsiteX14" fmla="*/ 764117 w 3977217"/>
              <a:gd name="connsiteY14" fmla="*/ 461433 h 3246966"/>
              <a:gd name="connsiteX15" fmla="*/ 548217 w 3977217"/>
              <a:gd name="connsiteY15" fmla="*/ 67733 h 3246966"/>
              <a:gd name="connsiteX16" fmla="*/ 91017 w 3977217"/>
              <a:gd name="connsiteY16" fmla="*/ 55033 h 3246966"/>
              <a:gd name="connsiteX17" fmla="*/ 78317 w 3977217"/>
              <a:gd name="connsiteY17" fmla="*/ 169333 h 3246966"/>
              <a:gd name="connsiteX0" fmla="*/ 78317 w 3977217"/>
              <a:gd name="connsiteY0" fmla="*/ 272720 h 3350353"/>
              <a:gd name="connsiteX1" fmla="*/ 560917 w 3977217"/>
              <a:gd name="connsiteY1" fmla="*/ 793420 h 3350353"/>
              <a:gd name="connsiteX2" fmla="*/ 1043517 w 3977217"/>
              <a:gd name="connsiteY2" fmla="*/ 1136320 h 3350353"/>
              <a:gd name="connsiteX3" fmla="*/ 1259417 w 3977217"/>
              <a:gd name="connsiteY3" fmla="*/ 1720520 h 3350353"/>
              <a:gd name="connsiteX4" fmla="*/ 1576917 w 3977217"/>
              <a:gd name="connsiteY4" fmla="*/ 2584120 h 3350353"/>
              <a:gd name="connsiteX5" fmla="*/ 2046817 w 3977217"/>
              <a:gd name="connsiteY5" fmla="*/ 3206420 h 3350353"/>
              <a:gd name="connsiteX6" fmla="*/ 3151717 w 3977217"/>
              <a:gd name="connsiteY6" fmla="*/ 3282620 h 3350353"/>
              <a:gd name="connsiteX7" fmla="*/ 3583517 w 3977217"/>
              <a:gd name="connsiteY7" fmla="*/ 2800020 h 3350353"/>
              <a:gd name="connsiteX8" fmla="*/ 3951817 w 3977217"/>
              <a:gd name="connsiteY8" fmla="*/ 1974520 h 3350353"/>
              <a:gd name="connsiteX9" fmla="*/ 3735917 w 3977217"/>
              <a:gd name="connsiteY9" fmla="*/ 1657020 h 3350353"/>
              <a:gd name="connsiteX10" fmla="*/ 3075517 w 3977217"/>
              <a:gd name="connsiteY10" fmla="*/ 1644320 h 3350353"/>
              <a:gd name="connsiteX11" fmla="*/ 2326217 w 3977217"/>
              <a:gd name="connsiteY11" fmla="*/ 1441120 h 3350353"/>
              <a:gd name="connsiteX12" fmla="*/ 2135717 w 3977217"/>
              <a:gd name="connsiteY12" fmla="*/ 666420 h 3350353"/>
              <a:gd name="connsiteX13" fmla="*/ 1488017 w 3977217"/>
              <a:gd name="connsiteY13" fmla="*/ 704520 h 3350353"/>
              <a:gd name="connsiteX14" fmla="*/ 764117 w 3977217"/>
              <a:gd name="connsiteY14" fmla="*/ 564820 h 3350353"/>
              <a:gd name="connsiteX15" fmla="*/ 408244 w 3977217"/>
              <a:gd name="connsiteY15" fmla="*/ 67733 h 3350353"/>
              <a:gd name="connsiteX16" fmla="*/ 91017 w 3977217"/>
              <a:gd name="connsiteY16" fmla="*/ 158420 h 3350353"/>
              <a:gd name="connsiteX17" fmla="*/ 78317 w 3977217"/>
              <a:gd name="connsiteY17" fmla="*/ 272720 h 3350353"/>
              <a:gd name="connsiteX0" fmla="*/ 25446 w 3924346"/>
              <a:gd name="connsiteY0" fmla="*/ 253670 h 3331303"/>
              <a:gd name="connsiteX1" fmla="*/ 508046 w 3924346"/>
              <a:gd name="connsiteY1" fmla="*/ 774370 h 3331303"/>
              <a:gd name="connsiteX2" fmla="*/ 990646 w 3924346"/>
              <a:gd name="connsiteY2" fmla="*/ 1117270 h 3331303"/>
              <a:gd name="connsiteX3" fmla="*/ 1206546 w 3924346"/>
              <a:gd name="connsiteY3" fmla="*/ 1701470 h 3331303"/>
              <a:gd name="connsiteX4" fmla="*/ 1524046 w 3924346"/>
              <a:gd name="connsiteY4" fmla="*/ 2565070 h 3331303"/>
              <a:gd name="connsiteX5" fmla="*/ 1993946 w 3924346"/>
              <a:gd name="connsiteY5" fmla="*/ 3187370 h 3331303"/>
              <a:gd name="connsiteX6" fmla="*/ 3098846 w 3924346"/>
              <a:gd name="connsiteY6" fmla="*/ 3263570 h 3331303"/>
              <a:gd name="connsiteX7" fmla="*/ 3530646 w 3924346"/>
              <a:gd name="connsiteY7" fmla="*/ 2780970 h 3331303"/>
              <a:gd name="connsiteX8" fmla="*/ 3898946 w 3924346"/>
              <a:gd name="connsiteY8" fmla="*/ 1955470 h 3331303"/>
              <a:gd name="connsiteX9" fmla="*/ 3683046 w 3924346"/>
              <a:gd name="connsiteY9" fmla="*/ 1637970 h 3331303"/>
              <a:gd name="connsiteX10" fmla="*/ 3022646 w 3924346"/>
              <a:gd name="connsiteY10" fmla="*/ 1625270 h 3331303"/>
              <a:gd name="connsiteX11" fmla="*/ 2273346 w 3924346"/>
              <a:gd name="connsiteY11" fmla="*/ 1422070 h 3331303"/>
              <a:gd name="connsiteX12" fmla="*/ 2082846 w 3924346"/>
              <a:gd name="connsiteY12" fmla="*/ 647370 h 3331303"/>
              <a:gd name="connsiteX13" fmla="*/ 1435146 w 3924346"/>
              <a:gd name="connsiteY13" fmla="*/ 685470 h 3331303"/>
              <a:gd name="connsiteX14" fmla="*/ 711246 w 3924346"/>
              <a:gd name="connsiteY14" fmla="*/ 545770 h 3331303"/>
              <a:gd name="connsiteX15" fmla="*/ 355373 w 3924346"/>
              <a:gd name="connsiteY15" fmla="*/ 48683 h 3331303"/>
              <a:gd name="connsiteX16" fmla="*/ 25446 w 3924346"/>
              <a:gd name="connsiteY16" fmla="*/ 253670 h 3331303"/>
              <a:gd name="connsiteX0" fmla="*/ 25446 w 3918736"/>
              <a:gd name="connsiteY0" fmla="*/ 253670 h 3314745"/>
              <a:gd name="connsiteX1" fmla="*/ 508046 w 3918736"/>
              <a:gd name="connsiteY1" fmla="*/ 774370 h 3314745"/>
              <a:gd name="connsiteX2" fmla="*/ 990646 w 3918736"/>
              <a:gd name="connsiteY2" fmla="*/ 1117270 h 3314745"/>
              <a:gd name="connsiteX3" fmla="*/ 1206546 w 3918736"/>
              <a:gd name="connsiteY3" fmla="*/ 1701470 h 3314745"/>
              <a:gd name="connsiteX4" fmla="*/ 1524046 w 3918736"/>
              <a:gd name="connsiteY4" fmla="*/ 2565070 h 3314745"/>
              <a:gd name="connsiteX5" fmla="*/ 1993946 w 3918736"/>
              <a:gd name="connsiteY5" fmla="*/ 3187370 h 3314745"/>
              <a:gd name="connsiteX6" fmla="*/ 3098846 w 3918736"/>
              <a:gd name="connsiteY6" fmla="*/ 3263570 h 3314745"/>
              <a:gd name="connsiteX7" fmla="*/ 3564306 w 3918736"/>
              <a:gd name="connsiteY7" fmla="*/ 2880320 h 3314745"/>
              <a:gd name="connsiteX8" fmla="*/ 3898946 w 3918736"/>
              <a:gd name="connsiteY8" fmla="*/ 1955470 h 3314745"/>
              <a:gd name="connsiteX9" fmla="*/ 3683046 w 3918736"/>
              <a:gd name="connsiteY9" fmla="*/ 1637970 h 3314745"/>
              <a:gd name="connsiteX10" fmla="*/ 3022646 w 3918736"/>
              <a:gd name="connsiteY10" fmla="*/ 1625270 h 3314745"/>
              <a:gd name="connsiteX11" fmla="*/ 2273346 w 3918736"/>
              <a:gd name="connsiteY11" fmla="*/ 1422070 h 3314745"/>
              <a:gd name="connsiteX12" fmla="*/ 2082846 w 3918736"/>
              <a:gd name="connsiteY12" fmla="*/ 647370 h 3314745"/>
              <a:gd name="connsiteX13" fmla="*/ 1435146 w 3918736"/>
              <a:gd name="connsiteY13" fmla="*/ 685470 h 3314745"/>
              <a:gd name="connsiteX14" fmla="*/ 711246 w 3918736"/>
              <a:gd name="connsiteY14" fmla="*/ 545770 h 3314745"/>
              <a:gd name="connsiteX15" fmla="*/ 355373 w 3918736"/>
              <a:gd name="connsiteY15" fmla="*/ 48683 h 3314745"/>
              <a:gd name="connsiteX16" fmla="*/ 25446 w 3918736"/>
              <a:gd name="connsiteY16" fmla="*/ 253670 h 3314745"/>
              <a:gd name="connsiteX0" fmla="*/ 25446 w 3918736"/>
              <a:gd name="connsiteY0" fmla="*/ 253670 h 3314745"/>
              <a:gd name="connsiteX1" fmla="*/ 508046 w 3918736"/>
              <a:gd name="connsiteY1" fmla="*/ 774370 h 3314745"/>
              <a:gd name="connsiteX2" fmla="*/ 900010 w 3918736"/>
              <a:gd name="connsiteY2" fmla="*/ 1152128 h 3314745"/>
              <a:gd name="connsiteX3" fmla="*/ 1206546 w 3918736"/>
              <a:gd name="connsiteY3" fmla="*/ 1701470 h 3314745"/>
              <a:gd name="connsiteX4" fmla="*/ 1524046 w 3918736"/>
              <a:gd name="connsiteY4" fmla="*/ 2565070 h 3314745"/>
              <a:gd name="connsiteX5" fmla="*/ 1993946 w 3918736"/>
              <a:gd name="connsiteY5" fmla="*/ 3187370 h 3314745"/>
              <a:gd name="connsiteX6" fmla="*/ 3098846 w 3918736"/>
              <a:gd name="connsiteY6" fmla="*/ 3263570 h 3314745"/>
              <a:gd name="connsiteX7" fmla="*/ 3564306 w 3918736"/>
              <a:gd name="connsiteY7" fmla="*/ 2880320 h 3314745"/>
              <a:gd name="connsiteX8" fmla="*/ 3898946 w 3918736"/>
              <a:gd name="connsiteY8" fmla="*/ 1955470 h 3314745"/>
              <a:gd name="connsiteX9" fmla="*/ 3683046 w 3918736"/>
              <a:gd name="connsiteY9" fmla="*/ 1637970 h 3314745"/>
              <a:gd name="connsiteX10" fmla="*/ 3022646 w 3918736"/>
              <a:gd name="connsiteY10" fmla="*/ 1625270 h 3314745"/>
              <a:gd name="connsiteX11" fmla="*/ 2273346 w 3918736"/>
              <a:gd name="connsiteY11" fmla="*/ 1422070 h 3314745"/>
              <a:gd name="connsiteX12" fmla="*/ 2082846 w 3918736"/>
              <a:gd name="connsiteY12" fmla="*/ 647370 h 3314745"/>
              <a:gd name="connsiteX13" fmla="*/ 1435146 w 3918736"/>
              <a:gd name="connsiteY13" fmla="*/ 685470 h 3314745"/>
              <a:gd name="connsiteX14" fmla="*/ 711246 w 3918736"/>
              <a:gd name="connsiteY14" fmla="*/ 545770 h 3314745"/>
              <a:gd name="connsiteX15" fmla="*/ 355373 w 3918736"/>
              <a:gd name="connsiteY15" fmla="*/ 48683 h 3314745"/>
              <a:gd name="connsiteX16" fmla="*/ 25446 w 3918736"/>
              <a:gd name="connsiteY16" fmla="*/ 253670 h 3314745"/>
              <a:gd name="connsiteX0" fmla="*/ 25446 w 3918736"/>
              <a:gd name="connsiteY0" fmla="*/ 253670 h 3314745"/>
              <a:gd name="connsiteX1" fmla="*/ 508046 w 3918736"/>
              <a:gd name="connsiteY1" fmla="*/ 774370 h 3314745"/>
              <a:gd name="connsiteX2" fmla="*/ 900010 w 3918736"/>
              <a:gd name="connsiteY2" fmla="*/ 1152128 h 3314745"/>
              <a:gd name="connsiteX3" fmla="*/ 1206546 w 3918736"/>
              <a:gd name="connsiteY3" fmla="*/ 1701470 h 3314745"/>
              <a:gd name="connsiteX4" fmla="*/ 1524046 w 3918736"/>
              <a:gd name="connsiteY4" fmla="*/ 2565070 h 3314745"/>
              <a:gd name="connsiteX5" fmla="*/ 1993946 w 3918736"/>
              <a:gd name="connsiteY5" fmla="*/ 3187370 h 3314745"/>
              <a:gd name="connsiteX6" fmla="*/ 3098846 w 3918736"/>
              <a:gd name="connsiteY6" fmla="*/ 3263570 h 3314745"/>
              <a:gd name="connsiteX7" fmla="*/ 3564306 w 3918736"/>
              <a:gd name="connsiteY7" fmla="*/ 2880320 h 3314745"/>
              <a:gd name="connsiteX8" fmla="*/ 3898946 w 3918736"/>
              <a:gd name="connsiteY8" fmla="*/ 1955470 h 3314745"/>
              <a:gd name="connsiteX9" fmla="*/ 3683046 w 3918736"/>
              <a:gd name="connsiteY9" fmla="*/ 1637970 h 3314745"/>
              <a:gd name="connsiteX10" fmla="*/ 3022646 w 3918736"/>
              <a:gd name="connsiteY10" fmla="*/ 1625270 h 3314745"/>
              <a:gd name="connsiteX11" fmla="*/ 2273346 w 3918736"/>
              <a:gd name="connsiteY11" fmla="*/ 1422070 h 3314745"/>
              <a:gd name="connsiteX12" fmla="*/ 2196154 w 3918736"/>
              <a:gd name="connsiteY12" fmla="*/ 648072 h 3314745"/>
              <a:gd name="connsiteX13" fmla="*/ 1435146 w 3918736"/>
              <a:gd name="connsiteY13" fmla="*/ 685470 h 3314745"/>
              <a:gd name="connsiteX14" fmla="*/ 711246 w 3918736"/>
              <a:gd name="connsiteY14" fmla="*/ 545770 h 3314745"/>
              <a:gd name="connsiteX15" fmla="*/ 355373 w 3918736"/>
              <a:gd name="connsiteY15" fmla="*/ 48683 h 3314745"/>
              <a:gd name="connsiteX16" fmla="*/ 25446 w 3918736"/>
              <a:gd name="connsiteY16" fmla="*/ 253670 h 3314745"/>
              <a:gd name="connsiteX0" fmla="*/ 25446 w 3918736"/>
              <a:gd name="connsiteY0" fmla="*/ 253670 h 3314745"/>
              <a:gd name="connsiteX1" fmla="*/ 508046 w 3918736"/>
              <a:gd name="connsiteY1" fmla="*/ 774370 h 3314745"/>
              <a:gd name="connsiteX2" fmla="*/ 900010 w 3918736"/>
              <a:gd name="connsiteY2" fmla="*/ 1152128 h 3314745"/>
              <a:gd name="connsiteX3" fmla="*/ 1206546 w 3918736"/>
              <a:gd name="connsiteY3" fmla="*/ 1701470 h 3314745"/>
              <a:gd name="connsiteX4" fmla="*/ 1524046 w 3918736"/>
              <a:gd name="connsiteY4" fmla="*/ 2565070 h 3314745"/>
              <a:gd name="connsiteX5" fmla="*/ 1993946 w 3918736"/>
              <a:gd name="connsiteY5" fmla="*/ 3187370 h 3314745"/>
              <a:gd name="connsiteX6" fmla="*/ 3098846 w 3918736"/>
              <a:gd name="connsiteY6" fmla="*/ 3263570 h 3314745"/>
              <a:gd name="connsiteX7" fmla="*/ 3564306 w 3918736"/>
              <a:gd name="connsiteY7" fmla="*/ 2880320 h 3314745"/>
              <a:gd name="connsiteX8" fmla="*/ 3898946 w 3918736"/>
              <a:gd name="connsiteY8" fmla="*/ 1955470 h 3314745"/>
              <a:gd name="connsiteX9" fmla="*/ 3683046 w 3918736"/>
              <a:gd name="connsiteY9" fmla="*/ 1637970 h 3314745"/>
              <a:gd name="connsiteX10" fmla="*/ 3022646 w 3918736"/>
              <a:gd name="connsiteY10" fmla="*/ 1625270 h 3314745"/>
              <a:gd name="connsiteX11" fmla="*/ 2340170 w 3918736"/>
              <a:gd name="connsiteY11" fmla="*/ 1440160 h 3314745"/>
              <a:gd name="connsiteX12" fmla="*/ 2196154 w 3918736"/>
              <a:gd name="connsiteY12" fmla="*/ 648072 h 3314745"/>
              <a:gd name="connsiteX13" fmla="*/ 1435146 w 3918736"/>
              <a:gd name="connsiteY13" fmla="*/ 685470 h 3314745"/>
              <a:gd name="connsiteX14" fmla="*/ 711246 w 3918736"/>
              <a:gd name="connsiteY14" fmla="*/ 545770 h 3314745"/>
              <a:gd name="connsiteX15" fmla="*/ 355373 w 3918736"/>
              <a:gd name="connsiteY15" fmla="*/ 48683 h 3314745"/>
              <a:gd name="connsiteX16" fmla="*/ 25446 w 3918736"/>
              <a:gd name="connsiteY16" fmla="*/ 253670 h 3314745"/>
              <a:gd name="connsiteX0" fmla="*/ 33867 w 3927157"/>
              <a:gd name="connsiteY0" fmla="*/ 38100 h 3099175"/>
              <a:gd name="connsiteX1" fmla="*/ 516467 w 3927157"/>
              <a:gd name="connsiteY1" fmla="*/ 558800 h 3099175"/>
              <a:gd name="connsiteX2" fmla="*/ 908431 w 3927157"/>
              <a:gd name="connsiteY2" fmla="*/ 936558 h 3099175"/>
              <a:gd name="connsiteX3" fmla="*/ 1214967 w 3927157"/>
              <a:gd name="connsiteY3" fmla="*/ 1485900 h 3099175"/>
              <a:gd name="connsiteX4" fmla="*/ 1532467 w 3927157"/>
              <a:gd name="connsiteY4" fmla="*/ 2349500 h 3099175"/>
              <a:gd name="connsiteX5" fmla="*/ 2002367 w 3927157"/>
              <a:gd name="connsiteY5" fmla="*/ 2971800 h 3099175"/>
              <a:gd name="connsiteX6" fmla="*/ 3107267 w 3927157"/>
              <a:gd name="connsiteY6" fmla="*/ 3048000 h 3099175"/>
              <a:gd name="connsiteX7" fmla="*/ 3572727 w 3927157"/>
              <a:gd name="connsiteY7" fmla="*/ 2664750 h 3099175"/>
              <a:gd name="connsiteX8" fmla="*/ 3907367 w 3927157"/>
              <a:gd name="connsiteY8" fmla="*/ 1739900 h 3099175"/>
              <a:gd name="connsiteX9" fmla="*/ 3691467 w 3927157"/>
              <a:gd name="connsiteY9" fmla="*/ 1422400 h 3099175"/>
              <a:gd name="connsiteX10" fmla="*/ 3031067 w 3927157"/>
              <a:gd name="connsiteY10" fmla="*/ 1409700 h 3099175"/>
              <a:gd name="connsiteX11" fmla="*/ 2348591 w 3927157"/>
              <a:gd name="connsiteY11" fmla="*/ 1224590 h 3099175"/>
              <a:gd name="connsiteX12" fmla="*/ 2204575 w 3927157"/>
              <a:gd name="connsiteY12" fmla="*/ 432502 h 3099175"/>
              <a:gd name="connsiteX13" fmla="*/ 1443567 w 3927157"/>
              <a:gd name="connsiteY13" fmla="*/ 469900 h 3099175"/>
              <a:gd name="connsiteX14" fmla="*/ 719667 w 3927157"/>
              <a:gd name="connsiteY14" fmla="*/ 330200 h 3099175"/>
              <a:gd name="connsiteX15" fmla="*/ 33867 w 3927157"/>
              <a:gd name="connsiteY15" fmla="*/ 38100 h 3099175"/>
              <a:gd name="connsiteX0" fmla="*/ 234661 w 3442151"/>
              <a:gd name="connsiteY0" fmla="*/ 23480 h 2792455"/>
              <a:gd name="connsiteX1" fmla="*/ 31461 w 3442151"/>
              <a:gd name="connsiteY1" fmla="*/ 252080 h 2792455"/>
              <a:gd name="connsiteX2" fmla="*/ 423425 w 3442151"/>
              <a:gd name="connsiteY2" fmla="*/ 629838 h 2792455"/>
              <a:gd name="connsiteX3" fmla="*/ 729961 w 3442151"/>
              <a:gd name="connsiteY3" fmla="*/ 1179180 h 2792455"/>
              <a:gd name="connsiteX4" fmla="*/ 1047461 w 3442151"/>
              <a:gd name="connsiteY4" fmla="*/ 2042780 h 2792455"/>
              <a:gd name="connsiteX5" fmla="*/ 1517361 w 3442151"/>
              <a:gd name="connsiteY5" fmla="*/ 2665080 h 2792455"/>
              <a:gd name="connsiteX6" fmla="*/ 2622261 w 3442151"/>
              <a:gd name="connsiteY6" fmla="*/ 2741280 h 2792455"/>
              <a:gd name="connsiteX7" fmla="*/ 3087721 w 3442151"/>
              <a:gd name="connsiteY7" fmla="*/ 2358030 h 2792455"/>
              <a:gd name="connsiteX8" fmla="*/ 3422361 w 3442151"/>
              <a:gd name="connsiteY8" fmla="*/ 1433180 h 2792455"/>
              <a:gd name="connsiteX9" fmla="*/ 3206461 w 3442151"/>
              <a:gd name="connsiteY9" fmla="*/ 1115680 h 2792455"/>
              <a:gd name="connsiteX10" fmla="*/ 2546061 w 3442151"/>
              <a:gd name="connsiteY10" fmla="*/ 1102980 h 2792455"/>
              <a:gd name="connsiteX11" fmla="*/ 1863585 w 3442151"/>
              <a:gd name="connsiteY11" fmla="*/ 917870 h 2792455"/>
              <a:gd name="connsiteX12" fmla="*/ 1719569 w 3442151"/>
              <a:gd name="connsiteY12" fmla="*/ 125782 h 2792455"/>
              <a:gd name="connsiteX13" fmla="*/ 958561 w 3442151"/>
              <a:gd name="connsiteY13" fmla="*/ 163180 h 2792455"/>
              <a:gd name="connsiteX14" fmla="*/ 234661 w 3442151"/>
              <a:gd name="connsiteY14" fmla="*/ 23480 h 279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42151" h="2792455">
                <a:moveTo>
                  <a:pt x="234661" y="23480"/>
                </a:moveTo>
                <a:cubicBezTo>
                  <a:pt x="80144" y="38297"/>
                  <a:pt x="0" y="151020"/>
                  <a:pt x="31461" y="252080"/>
                </a:cubicBezTo>
                <a:cubicBezTo>
                  <a:pt x="62922" y="353140"/>
                  <a:pt x="307008" y="475321"/>
                  <a:pt x="423425" y="629838"/>
                </a:cubicBezTo>
                <a:cubicBezTo>
                  <a:pt x="539842" y="784355"/>
                  <a:pt x="729961" y="1179180"/>
                  <a:pt x="729961" y="1179180"/>
                </a:cubicBezTo>
                <a:cubicBezTo>
                  <a:pt x="818861" y="1420480"/>
                  <a:pt x="916228" y="1795130"/>
                  <a:pt x="1047461" y="2042780"/>
                </a:cubicBezTo>
                <a:cubicBezTo>
                  <a:pt x="1178694" y="2290430"/>
                  <a:pt x="1254894" y="2548663"/>
                  <a:pt x="1517361" y="2665080"/>
                </a:cubicBezTo>
                <a:cubicBezTo>
                  <a:pt x="1779828" y="2781497"/>
                  <a:pt x="2360534" y="2792455"/>
                  <a:pt x="2622261" y="2741280"/>
                </a:cubicBezTo>
                <a:cubicBezTo>
                  <a:pt x="2883988" y="2690105"/>
                  <a:pt x="2954371" y="2576047"/>
                  <a:pt x="3087721" y="2358030"/>
                </a:cubicBezTo>
                <a:cubicBezTo>
                  <a:pt x="3221071" y="2140013"/>
                  <a:pt x="3402571" y="1640238"/>
                  <a:pt x="3422361" y="1433180"/>
                </a:cubicBezTo>
                <a:cubicBezTo>
                  <a:pt x="3442151" y="1226122"/>
                  <a:pt x="3352511" y="1170713"/>
                  <a:pt x="3206461" y="1115680"/>
                </a:cubicBezTo>
                <a:cubicBezTo>
                  <a:pt x="3060411" y="1060647"/>
                  <a:pt x="2769873" y="1135948"/>
                  <a:pt x="2546061" y="1102980"/>
                </a:cubicBezTo>
                <a:cubicBezTo>
                  <a:pt x="2322249" y="1070012"/>
                  <a:pt x="2001334" y="1080736"/>
                  <a:pt x="1863585" y="917870"/>
                </a:cubicBezTo>
                <a:cubicBezTo>
                  <a:pt x="1725836" y="755004"/>
                  <a:pt x="1870406" y="251564"/>
                  <a:pt x="1719569" y="125782"/>
                </a:cubicBezTo>
                <a:cubicBezTo>
                  <a:pt x="1568732" y="0"/>
                  <a:pt x="1206046" y="180230"/>
                  <a:pt x="958561" y="163180"/>
                </a:cubicBezTo>
                <a:cubicBezTo>
                  <a:pt x="711076" y="146130"/>
                  <a:pt x="389178" y="8663"/>
                  <a:pt x="234661" y="23480"/>
                </a:cubicBezTo>
                <a:close/>
              </a:path>
            </a:pathLst>
          </a:custGeom>
          <a:solidFill>
            <a:schemeClr val="accent2">
              <a:alpha val="45000"/>
            </a:schemeClr>
          </a:solidFill>
          <a:ln w="508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a:solidFill>
                <a:schemeClr val="tx1"/>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48" name="任意多边形 47"/>
          <p:cNvSpPr/>
          <p:nvPr/>
        </p:nvSpPr>
        <p:spPr>
          <a:xfrm>
            <a:off x="8461529" y="4102513"/>
            <a:ext cx="3865721" cy="1754717"/>
          </a:xfrm>
          <a:custGeom>
            <a:avLst/>
            <a:gdLst>
              <a:gd name="connsiteX0" fmla="*/ 1919817 w 3539067"/>
              <a:gd name="connsiteY0" fmla="*/ 287867 h 1754717"/>
              <a:gd name="connsiteX1" fmla="*/ 941917 w 3539067"/>
              <a:gd name="connsiteY1" fmla="*/ 33867 h 1754717"/>
              <a:gd name="connsiteX2" fmla="*/ 129117 w 3539067"/>
              <a:gd name="connsiteY2" fmla="*/ 84667 h 1754717"/>
              <a:gd name="connsiteX3" fmla="*/ 167217 w 3539067"/>
              <a:gd name="connsiteY3" fmla="*/ 376767 h 1754717"/>
              <a:gd name="connsiteX4" fmla="*/ 459317 w 3539067"/>
              <a:gd name="connsiteY4" fmla="*/ 719667 h 1754717"/>
              <a:gd name="connsiteX5" fmla="*/ 1157817 w 3539067"/>
              <a:gd name="connsiteY5" fmla="*/ 783167 h 1754717"/>
              <a:gd name="connsiteX6" fmla="*/ 1627717 w 3539067"/>
              <a:gd name="connsiteY6" fmla="*/ 706967 h 1754717"/>
              <a:gd name="connsiteX7" fmla="*/ 1894417 w 3539067"/>
              <a:gd name="connsiteY7" fmla="*/ 757767 h 1754717"/>
              <a:gd name="connsiteX8" fmla="*/ 1970617 w 3539067"/>
              <a:gd name="connsiteY8" fmla="*/ 1176867 h 1754717"/>
              <a:gd name="connsiteX9" fmla="*/ 2021417 w 3539067"/>
              <a:gd name="connsiteY9" fmla="*/ 1532467 h 1754717"/>
              <a:gd name="connsiteX10" fmla="*/ 2364317 w 3539067"/>
              <a:gd name="connsiteY10" fmla="*/ 1722967 h 1754717"/>
              <a:gd name="connsiteX11" fmla="*/ 3088217 w 3539067"/>
              <a:gd name="connsiteY11" fmla="*/ 1710267 h 1754717"/>
              <a:gd name="connsiteX12" fmla="*/ 3443817 w 3539067"/>
              <a:gd name="connsiteY12" fmla="*/ 1697567 h 1754717"/>
              <a:gd name="connsiteX13" fmla="*/ 3494617 w 3539067"/>
              <a:gd name="connsiteY13" fmla="*/ 1367367 h 1754717"/>
              <a:gd name="connsiteX14" fmla="*/ 3177117 w 3539067"/>
              <a:gd name="connsiteY14" fmla="*/ 1100667 h 1754717"/>
              <a:gd name="connsiteX15" fmla="*/ 2758017 w 3539067"/>
              <a:gd name="connsiteY15" fmla="*/ 1151467 h 1754717"/>
              <a:gd name="connsiteX16" fmla="*/ 2554817 w 3539067"/>
              <a:gd name="connsiteY16" fmla="*/ 1024467 h 1754717"/>
              <a:gd name="connsiteX17" fmla="*/ 2275417 w 3539067"/>
              <a:gd name="connsiteY17" fmla="*/ 516467 h 1754717"/>
              <a:gd name="connsiteX18" fmla="*/ 2707217 w 3539067"/>
              <a:gd name="connsiteY18" fmla="*/ 541867 h 1754717"/>
              <a:gd name="connsiteX19" fmla="*/ 2872317 w 3539067"/>
              <a:gd name="connsiteY19" fmla="*/ 554567 h 1754717"/>
              <a:gd name="connsiteX20" fmla="*/ 2910417 w 3539067"/>
              <a:gd name="connsiteY20" fmla="*/ 364067 h 1754717"/>
              <a:gd name="connsiteX21" fmla="*/ 2351617 w 3539067"/>
              <a:gd name="connsiteY21" fmla="*/ 351367 h 1754717"/>
              <a:gd name="connsiteX22" fmla="*/ 1919817 w 3539067"/>
              <a:gd name="connsiteY22" fmla="*/ 287867 h 1754717"/>
              <a:gd name="connsiteX0" fmla="*/ 1919817 w 3539067"/>
              <a:gd name="connsiteY0" fmla="*/ 287867 h 1754717"/>
              <a:gd name="connsiteX1" fmla="*/ 941917 w 3539067"/>
              <a:gd name="connsiteY1" fmla="*/ 33867 h 1754717"/>
              <a:gd name="connsiteX2" fmla="*/ 129117 w 3539067"/>
              <a:gd name="connsiteY2" fmla="*/ 84667 h 1754717"/>
              <a:gd name="connsiteX3" fmla="*/ 167217 w 3539067"/>
              <a:gd name="connsiteY3" fmla="*/ 376767 h 1754717"/>
              <a:gd name="connsiteX4" fmla="*/ 459317 w 3539067"/>
              <a:gd name="connsiteY4" fmla="*/ 719667 h 1754717"/>
              <a:gd name="connsiteX5" fmla="*/ 1157817 w 3539067"/>
              <a:gd name="connsiteY5" fmla="*/ 783167 h 1754717"/>
              <a:gd name="connsiteX6" fmla="*/ 1627717 w 3539067"/>
              <a:gd name="connsiteY6" fmla="*/ 706967 h 1754717"/>
              <a:gd name="connsiteX7" fmla="*/ 1894417 w 3539067"/>
              <a:gd name="connsiteY7" fmla="*/ 757767 h 1754717"/>
              <a:gd name="connsiteX8" fmla="*/ 1970617 w 3539067"/>
              <a:gd name="connsiteY8" fmla="*/ 1176867 h 1754717"/>
              <a:gd name="connsiteX9" fmla="*/ 2021417 w 3539067"/>
              <a:gd name="connsiteY9" fmla="*/ 1532467 h 1754717"/>
              <a:gd name="connsiteX10" fmla="*/ 2364317 w 3539067"/>
              <a:gd name="connsiteY10" fmla="*/ 1722967 h 1754717"/>
              <a:gd name="connsiteX11" fmla="*/ 3088217 w 3539067"/>
              <a:gd name="connsiteY11" fmla="*/ 1710267 h 1754717"/>
              <a:gd name="connsiteX12" fmla="*/ 3443817 w 3539067"/>
              <a:gd name="connsiteY12" fmla="*/ 1697567 h 1754717"/>
              <a:gd name="connsiteX13" fmla="*/ 3494617 w 3539067"/>
              <a:gd name="connsiteY13" fmla="*/ 1367367 h 1754717"/>
              <a:gd name="connsiteX14" fmla="*/ 3177117 w 3539067"/>
              <a:gd name="connsiteY14" fmla="*/ 1100667 h 1754717"/>
              <a:gd name="connsiteX15" fmla="*/ 2758017 w 3539067"/>
              <a:gd name="connsiteY15" fmla="*/ 1151467 h 1754717"/>
              <a:gd name="connsiteX16" fmla="*/ 2554817 w 3539067"/>
              <a:gd name="connsiteY16" fmla="*/ 1024467 h 1754717"/>
              <a:gd name="connsiteX17" fmla="*/ 2534824 w 3539067"/>
              <a:gd name="connsiteY17" fmla="*/ 667329 h 1754717"/>
              <a:gd name="connsiteX18" fmla="*/ 2707217 w 3539067"/>
              <a:gd name="connsiteY18" fmla="*/ 541867 h 1754717"/>
              <a:gd name="connsiteX19" fmla="*/ 2872317 w 3539067"/>
              <a:gd name="connsiteY19" fmla="*/ 554567 h 1754717"/>
              <a:gd name="connsiteX20" fmla="*/ 2910417 w 3539067"/>
              <a:gd name="connsiteY20" fmla="*/ 364067 h 1754717"/>
              <a:gd name="connsiteX21" fmla="*/ 2351617 w 3539067"/>
              <a:gd name="connsiteY21" fmla="*/ 351367 h 1754717"/>
              <a:gd name="connsiteX22" fmla="*/ 1919817 w 3539067"/>
              <a:gd name="connsiteY22" fmla="*/ 287867 h 1754717"/>
              <a:gd name="connsiteX0" fmla="*/ 1919817 w 3539067"/>
              <a:gd name="connsiteY0" fmla="*/ 287867 h 1754717"/>
              <a:gd name="connsiteX1" fmla="*/ 941917 w 3539067"/>
              <a:gd name="connsiteY1" fmla="*/ 33867 h 1754717"/>
              <a:gd name="connsiteX2" fmla="*/ 129117 w 3539067"/>
              <a:gd name="connsiteY2" fmla="*/ 84667 h 1754717"/>
              <a:gd name="connsiteX3" fmla="*/ 167217 w 3539067"/>
              <a:gd name="connsiteY3" fmla="*/ 376767 h 1754717"/>
              <a:gd name="connsiteX4" fmla="*/ 459317 w 3539067"/>
              <a:gd name="connsiteY4" fmla="*/ 719667 h 1754717"/>
              <a:gd name="connsiteX5" fmla="*/ 1157817 w 3539067"/>
              <a:gd name="connsiteY5" fmla="*/ 783167 h 1754717"/>
              <a:gd name="connsiteX6" fmla="*/ 1627717 w 3539067"/>
              <a:gd name="connsiteY6" fmla="*/ 706967 h 1754717"/>
              <a:gd name="connsiteX7" fmla="*/ 1894417 w 3539067"/>
              <a:gd name="connsiteY7" fmla="*/ 757767 h 1754717"/>
              <a:gd name="connsiteX8" fmla="*/ 1970617 w 3539067"/>
              <a:gd name="connsiteY8" fmla="*/ 1176867 h 1754717"/>
              <a:gd name="connsiteX9" fmla="*/ 2021417 w 3539067"/>
              <a:gd name="connsiteY9" fmla="*/ 1532467 h 1754717"/>
              <a:gd name="connsiteX10" fmla="*/ 2364317 w 3539067"/>
              <a:gd name="connsiteY10" fmla="*/ 1722967 h 1754717"/>
              <a:gd name="connsiteX11" fmla="*/ 3088217 w 3539067"/>
              <a:gd name="connsiteY11" fmla="*/ 1710267 h 1754717"/>
              <a:gd name="connsiteX12" fmla="*/ 3443817 w 3539067"/>
              <a:gd name="connsiteY12" fmla="*/ 1697567 h 1754717"/>
              <a:gd name="connsiteX13" fmla="*/ 3494617 w 3539067"/>
              <a:gd name="connsiteY13" fmla="*/ 1367367 h 1754717"/>
              <a:gd name="connsiteX14" fmla="*/ 3177117 w 3539067"/>
              <a:gd name="connsiteY14" fmla="*/ 1100667 h 1754717"/>
              <a:gd name="connsiteX15" fmla="*/ 2758017 w 3539067"/>
              <a:gd name="connsiteY15" fmla="*/ 1151467 h 1754717"/>
              <a:gd name="connsiteX16" fmla="*/ 2554817 w 3539067"/>
              <a:gd name="connsiteY16" fmla="*/ 1024467 h 1754717"/>
              <a:gd name="connsiteX17" fmla="*/ 2534824 w 3539067"/>
              <a:gd name="connsiteY17" fmla="*/ 667329 h 1754717"/>
              <a:gd name="connsiteX18" fmla="*/ 2707217 w 3539067"/>
              <a:gd name="connsiteY18" fmla="*/ 541867 h 1754717"/>
              <a:gd name="connsiteX19" fmla="*/ 2872317 w 3539067"/>
              <a:gd name="connsiteY19" fmla="*/ 554567 h 1754717"/>
              <a:gd name="connsiteX20" fmla="*/ 2894864 w 3539067"/>
              <a:gd name="connsiteY20" fmla="*/ 307289 h 1754717"/>
              <a:gd name="connsiteX21" fmla="*/ 2351617 w 3539067"/>
              <a:gd name="connsiteY21" fmla="*/ 351367 h 1754717"/>
              <a:gd name="connsiteX22" fmla="*/ 1919817 w 3539067"/>
              <a:gd name="connsiteY22" fmla="*/ 287867 h 1754717"/>
              <a:gd name="connsiteX0" fmla="*/ 2267254 w 3886504"/>
              <a:gd name="connsiteY0" fmla="*/ 287867 h 1754717"/>
              <a:gd name="connsiteX1" fmla="*/ 1289354 w 3886504"/>
              <a:gd name="connsiteY1" fmla="*/ 33867 h 1754717"/>
              <a:gd name="connsiteX2" fmla="*/ 476554 w 3886504"/>
              <a:gd name="connsiteY2" fmla="*/ 84667 h 1754717"/>
              <a:gd name="connsiteX3" fmla="*/ 55033 w 3886504"/>
              <a:gd name="connsiteY3" fmla="*/ 379297 h 1754717"/>
              <a:gd name="connsiteX4" fmla="*/ 806754 w 3886504"/>
              <a:gd name="connsiteY4" fmla="*/ 719667 h 1754717"/>
              <a:gd name="connsiteX5" fmla="*/ 1505254 w 3886504"/>
              <a:gd name="connsiteY5" fmla="*/ 783167 h 1754717"/>
              <a:gd name="connsiteX6" fmla="*/ 1975154 w 3886504"/>
              <a:gd name="connsiteY6" fmla="*/ 706967 h 1754717"/>
              <a:gd name="connsiteX7" fmla="*/ 2241854 w 3886504"/>
              <a:gd name="connsiteY7" fmla="*/ 757767 h 1754717"/>
              <a:gd name="connsiteX8" fmla="*/ 2318054 w 3886504"/>
              <a:gd name="connsiteY8" fmla="*/ 1176867 h 1754717"/>
              <a:gd name="connsiteX9" fmla="*/ 2368854 w 3886504"/>
              <a:gd name="connsiteY9" fmla="*/ 1532467 h 1754717"/>
              <a:gd name="connsiteX10" fmla="*/ 2711754 w 3886504"/>
              <a:gd name="connsiteY10" fmla="*/ 1722967 h 1754717"/>
              <a:gd name="connsiteX11" fmla="*/ 3435654 w 3886504"/>
              <a:gd name="connsiteY11" fmla="*/ 1710267 h 1754717"/>
              <a:gd name="connsiteX12" fmla="*/ 3791254 w 3886504"/>
              <a:gd name="connsiteY12" fmla="*/ 1697567 h 1754717"/>
              <a:gd name="connsiteX13" fmla="*/ 3842054 w 3886504"/>
              <a:gd name="connsiteY13" fmla="*/ 1367367 h 1754717"/>
              <a:gd name="connsiteX14" fmla="*/ 3524554 w 3886504"/>
              <a:gd name="connsiteY14" fmla="*/ 1100667 h 1754717"/>
              <a:gd name="connsiteX15" fmla="*/ 3105454 w 3886504"/>
              <a:gd name="connsiteY15" fmla="*/ 1151467 h 1754717"/>
              <a:gd name="connsiteX16" fmla="*/ 2902254 w 3886504"/>
              <a:gd name="connsiteY16" fmla="*/ 1024467 h 1754717"/>
              <a:gd name="connsiteX17" fmla="*/ 2882261 w 3886504"/>
              <a:gd name="connsiteY17" fmla="*/ 667329 h 1754717"/>
              <a:gd name="connsiteX18" fmla="*/ 3054654 w 3886504"/>
              <a:gd name="connsiteY18" fmla="*/ 541867 h 1754717"/>
              <a:gd name="connsiteX19" fmla="*/ 3219754 w 3886504"/>
              <a:gd name="connsiteY19" fmla="*/ 554567 h 1754717"/>
              <a:gd name="connsiteX20" fmla="*/ 3242301 w 3886504"/>
              <a:gd name="connsiteY20" fmla="*/ 307289 h 1754717"/>
              <a:gd name="connsiteX21" fmla="*/ 2699054 w 3886504"/>
              <a:gd name="connsiteY21" fmla="*/ 351367 h 1754717"/>
              <a:gd name="connsiteX22" fmla="*/ 2267254 w 3886504"/>
              <a:gd name="connsiteY22" fmla="*/ 287867 h 1754717"/>
              <a:gd name="connsiteX0" fmla="*/ 2246471 w 3865721"/>
              <a:gd name="connsiteY0" fmla="*/ 287867 h 1754717"/>
              <a:gd name="connsiteX1" fmla="*/ 1268571 w 3865721"/>
              <a:gd name="connsiteY1" fmla="*/ 33867 h 1754717"/>
              <a:gd name="connsiteX2" fmla="*/ 455771 w 3865721"/>
              <a:gd name="connsiteY2" fmla="*/ 84667 h 1754717"/>
              <a:gd name="connsiteX3" fmla="*/ 34250 w 3865721"/>
              <a:gd name="connsiteY3" fmla="*/ 379297 h 1754717"/>
              <a:gd name="connsiteX4" fmla="*/ 250274 w 3865721"/>
              <a:gd name="connsiteY4" fmla="*/ 739337 h 1754717"/>
              <a:gd name="connsiteX5" fmla="*/ 1484471 w 3865721"/>
              <a:gd name="connsiteY5" fmla="*/ 783167 h 1754717"/>
              <a:gd name="connsiteX6" fmla="*/ 1954371 w 3865721"/>
              <a:gd name="connsiteY6" fmla="*/ 706967 h 1754717"/>
              <a:gd name="connsiteX7" fmla="*/ 2221071 w 3865721"/>
              <a:gd name="connsiteY7" fmla="*/ 757767 h 1754717"/>
              <a:gd name="connsiteX8" fmla="*/ 2297271 w 3865721"/>
              <a:gd name="connsiteY8" fmla="*/ 1176867 h 1754717"/>
              <a:gd name="connsiteX9" fmla="*/ 2348071 w 3865721"/>
              <a:gd name="connsiteY9" fmla="*/ 1532467 h 1754717"/>
              <a:gd name="connsiteX10" fmla="*/ 2690971 w 3865721"/>
              <a:gd name="connsiteY10" fmla="*/ 1722967 h 1754717"/>
              <a:gd name="connsiteX11" fmla="*/ 3414871 w 3865721"/>
              <a:gd name="connsiteY11" fmla="*/ 1710267 h 1754717"/>
              <a:gd name="connsiteX12" fmla="*/ 3770471 w 3865721"/>
              <a:gd name="connsiteY12" fmla="*/ 1697567 h 1754717"/>
              <a:gd name="connsiteX13" fmla="*/ 3821271 w 3865721"/>
              <a:gd name="connsiteY13" fmla="*/ 1367367 h 1754717"/>
              <a:gd name="connsiteX14" fmla="*/ 3503771 w 3865721"/>
              <a:gd name="connsiteY14" fmla="*/ 1100667 h 1754717"/>
              <a:gd name="connsiteX15" fmla="*/ 3084671 w 3865721"/>
              <a:gd name="connsiteY15" fmla="*/ 1151467 h 1754717"/>
              <a:gd name="connsiteX16" fmla="*/ 2881471 w 3865721"/>
              <a:gd name="connsiteY16" fmla="*/ 1024467 h 1754717"/>
              <a:gd name="connsiteX17" fmla="*/ 2861478 w 3865721"/>
              <a:gd name="connsiteY17" fmla="*/ 667329 h 1754717"/>
              <a:gd name="connsiteX18" fmla="*/ 3033871 w 3865721"/>
              <a:gd name="connsiteY18" fmla="*/ 541867 h 1754717"/>
              <a:gd name="connsiteX19" fmla="*/ 3198971 w 3865721"/>
              <a:gd name="connsiteY19" fmla="*/ 554567 h 1754717"/>
              <a:gd name="connsiteX20" fmla="*/ 3221518 w 3865721"/>
              <a:gd name="connsiteY20" fmla="*/ 307289 h 1754717"/>
              <a:gd name="connsiteX21" fmla="*/ 2678271 w 3865721"/>
              <a:gd name="connsiteY21" fmla="*/ 351367 h 1754717"/>
              <a:gd name="connsiteX22" fmla="*/ 2246471 w 3865721"/>
              <a:gd name="connsiteY22" fmla="*/ 287867 h 175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65721" h="1754717">
                <a:moveTo>
                  <a:pt x="2246471" y="287867"/>
                </a:moveTo>
                <a:cubicBezTo>
                  <a:pt x="2011521" y="234950"/>
                  <a:pt x="1567021" y="67734"/>
                  <a:pt x="1268571" y="33867"/>
                </a:cubicBezTo>
                <a:cubicBezTo>
                  <a:pt x="970121" y="0"/>
                  <a:pt x="661491" y="27095"/>
                  <a:pt x="455771" y="84667"/>
                </a:cubicBezTo>
                <a:cubicBezTo>
                  <a:pt x="250051" y="142239"/>
                  <a:pt x="68500" y="270185"/>
                  <a:pt x="34250" y="379297"/>
                </a:cubicBezTo>
                <a:cubicBezTo>
                  <a:pt x="0" y="488409"/>
                  <a:pt x="8571" y="672025"/>
                  <a:pt x="250274" y="739337"/>
                </a:cubicBezTo>
                <a:cubicBezTo>
                  <a:pt x="491977" y="806649"/>
                  <a:pt x="1200455" y="788562"/>
                  <a:pt x="1484471" y="783167"/>
                </a:cubicBezTo>
                <a:cubicBezTo>
                  <a:pt x="1768487" y="777772"/>
                  <a:pt x="1831604" y="711200"/>
                  <a:pt x="1954371" y="706967"/>
                </a:cubicBezTo>
                <a:cubicBezTo>
                  <a:pt x="2077138" y="702734"/>
                  <a:pt x="2163921" y="679450"/>
                  <a:pt x="2221071" y="757767"/>
                </a:cubicBezTo>
                <a:cubicBezTo>
                  <a:pt x="2278221" y="836084"/>
                  <a:pt x="2276104" y="1047750"/>
                  <a:pt x="2297271" y="1176867"/>
                </a:cubicBezTo>
                <a:cubicBezTo>
                  <a:pt x="2318438" y="1305984"/>
                  <a:pt x="2282454" y="1441451"/>
                  <a:pt x="2348071" y="1532467"/>
                </a:cubicBezTo>
                <a:cubicBezTo>
                  <a:pt x="2413688" y="1623483"/>
                  <a:pt x="2513171" y="1693334"/>
                  <a:pt x="2690971" y="1722967"/>
                </a:cubicBezTo>
                <a:cubicBezTo>
                  <a:pt x="2868771" y="1752600"/>
                  <a:pt x="3234954" y="1714500"/>
                  <a:pt x="3414871" y="1710267"/>
                </a:cubicBezTo>
                <a:cubicBezTo>
                  <a:pt x="3594788" y="1706034"/>
                  <a:pt x="3702738" y="1754717"/>
                  <a:pt x="3770471" y="1697567"/>
                </a:cubicBezTo>
                <a:cubicBezTo>
                  <a:pt x="3838204" y="1640417"/>
                  <a:pt x="3865721" y="1466850"/>
                  <a:pt x="3821271" y="1367367"/>
                </a:cubicBezTo>
                <a:cubicBezTo>
                  <a:pt x="3776821" y="1267884"/>
                  <a:pt x="3626538" y="1136650"/>
                  <a:pt x="3503771" y="1100667"/>
                </a:cubicBezTo>
                <a:cubicBezTo>
                  <a:pt x="3381004" y="1064684"/>
                  <a:pt x="3188388" y="1164167"/>
                  <a:pt x="3084671" y="1151467"/>
                </a:cubicBezTo>
                <a:cubicBezTo>
                  <a:pt x="2980954" y="1138767"/>
                  <a:pt x="2918670" y="1105157"/>
                  <a:pt x="2881471" y="1024467"/>
                </a:cubicBezTo>
                <a:cubicBezTo>
                  <a:pt x="2844272" y="943777"/>
                  <a:pt x="2836078" y="747762"/>
                  <a:pt x="2861478" y="667329"/>
                </a:cubicBezTo>
                <a:cubicBezTo>
                  <a:pt x="2886878" y="586896"/>
                  <a:pt x="2977622" y="560661"/>
                  <a:pt x="3033871" y="541867"/>
                </a:cubicBezTo>
                <a:cubicBezTo>
                  <a:pt x="3090120" y="523073"/>
                  <a:pt x="3167697" y="593663"/>
                  <a:pt x="3198971" y="554567"/>
                </a:cubicBezTo>
                <a:cubicBezTo>
                  <a:pt x="3230246" y="515471"/>
                  <a:pt x="3308301" y="341156"/>
                  <a:pt x="3221518" y="307289"/>
                </a:cubicBezTo>
                <a:cubicBezTo>
                  <a:pt x="3134735" y="273422"/>
                  <a:pt x="2840779" y="354604"/>
                  <a:pt x="2678271" y="351367"/>
                </a:cubicBezTo>
                <a:cubicBezTo>
                  <a:pt x="2515763" y="348130"/>
                  <a:pt x="2481421" y="340784"/>
                  <a:pt x="2246471" y="287867"/>
                </a:cubicBezTo>
                <a:close/>
              </a:path>
            </a:pathLst>
          </a:custGeom>
          <a:solidFill>
            <a:schemeClr val="accent5">
              <a:lumMod val="75000"/>
              <a:alpha val="45000"/>
            </a:schemeClr>
          </a:solidFill>
          <a:ln w="508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tx1"/>
              </a:solidFill>
              <a:effectLst>
                <a:outerShdw blurRad="38100" dist="38100" dir="2700000" algn="tl">
                  <a:srgbClr val="000000">
                    <a:alpha val="43137"/>
                  </a:srgbClr>
                </a:outerShdw>
              </a:effectLst>
              <a:latin typeface="微软雅黑" panose="020B0503020204020204" charset="-122"/>
              <a:ea typeface="微软雅黑" panose="020B0503020204020204" charset="-122"/>
            </a:endParaRPr>
          </a:p>
        </p:txBody>
      </p:sp>
      <p:sp>
        <p:nvSpPr>
          <p:cNvPr id="49" name="任意多边形 48"/>
          <p:cNvSpPr/>
          <p:nvPr/>
        </p:nvSpPr>
        <p:spPr>
          <a:xfrm>
            <a:off x="5615459" y="3723485"/>
            <a:ext cx="8083588" cy="3494629"/>
          </a:xfrm>
          <a:custGeom>
            <a:avLst/>
            <a:gdLst>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344833 w 8504766"/>
              <a:gd name="connsiteY20" fmla="*/ 2336800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81333 w 8504766"/>
              <a:gd name="connsiteY27" fmla="*/ 2806700 h 3517900"/>
              <a:gd name="connsiteX28" fmla="*/ 6849533 w 8504766"/>
              <a:gd name="connsiteY28" fmla="*/ 2298700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344833 w 8504766"/>
              <a:gd name="connsiteY20" fmla="*/ 2336800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81333 w 8504766"/>
              <a:gd name="connsiteY27" fmla="*/ 2806700 h 3517900"/>
              <a:gd name="connsiteX28" fmla="*/ 7147536 w 8504766"/>
              <a:gd name="connsiteY28" fmla="*/ 2386930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344833 w 8504766"/>
              <a:gd name="connsiteY20" fmla="*/ 2336800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363560 w 8504766"/>
              <a:gd name="connsiteY27" fmla="*/ 2746970 h 3517900"/>
              <a:gd name="connsiteX28" fmla="*/ 7147536 w 8504766"/>
              <a:gd name="connsiteY28" fmla="*/ 2386930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344833 w 8504766"/>
              <a:gd name="connsiteY20" fmla="*/ 2336800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363560 w 8504766"/>
              <a:gd name="connsiteY27" fmla="*/ 2674962 h 3517900"/>
              <a:gd name="connsiteX28" fmla="*/ 7147536 w 8504766"/>
              <a:gd name="connsiteY28" fmla="*/ 2386930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344833 w 8504766"/>
              <a:gd name="connsiteY20" fmla="*/ 2336800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363560 w 8504766"/>
              <a:gd name="connsiteY27" fmla="*/ 2674962 h 3517900"/>
              <a:gd name="connsiteX28" fmla="*/ 7075528 w 8504766"/>
              <a:gd name="connsiteY28" fmla="*/ 2530946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344833 w 8504766"/>
              <a:gd name="connsiteY20" fmla="*/ 2336800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363560 w 8504766"/>
              <a:gd name="connsiteY27" fmla="*/ 2746970 h 3517900"/>
              <a:gd name="connsiteX28" fmla="*/ 7075528 w 8504766"/>
              <a:gd name="connsiteY28" fmla="*/ 2530946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7065433 w 8504766"/>
              <a:gd name="connsiteY19" fmla="*/ 2133600 h 3517900"/>
              <a:gd name="connsiteX20" fmla="*/ 7147536 w 8504766"/>
              <a:gd name="connsiteY20" fmla="*/ 2530946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363560 w 8504766"/>
              <a:gd name="connsiteY27" fmla="*/ 2746970 h 3517900"/>
              <a:gd name="connsiteX28" fmla="*/ 7075528 w 8504766"/>
              <a:gd name="connsiteY28" fmla="*/ 2530946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363560 w 8504766"/>
              <a:gd name="connsiteY27" fmla="*/ 2746970 h 3517900"/>
              <a:gd name="connsiteX28" fmla="*/ 7075528 w 8504766"/>
              <a:gd name="connsiteY28" fmla="*/ 2530946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435568 w 8504766"/>
              <a:gd name="connsiteY27" fmla="*/ 2602954 h 3517900"/>
              <a:gd name="connsiteX28" fmla="*/ 7075528 w 8504766"/>
              <a:gd name="connsiteY28" fmla="*/ 2530946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435568 w 8504766"/>
              <a:gd name="connsiteY27" fmla="*/ 2602954 h 3517900"/>
              <a:gd name="connsiteX28" fmla="*/ 6931512 w 8504766"/>
              <a:gd name="connsiteY28" fmla="*/ 2746970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435568 w 8504766"/>
              <a:gd name="connsiteY27" fmla="*/ 2602954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713133 w 8504766"/>
              <a:gd name="connsiteY21" fmla="*/ 288290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91552 w 8504766"/>
              <a:gd name="connsiteY27" fmla="*/ 2746970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939624 w 8504766"/>
              <a:gd name="connsiteY21" fmla="*/ 310701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91552 w 8504766"/>
              <a:gd name="connsiteY27" fmla="*/ 2746970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046133 w 8504766"/>
              <a:gd name="connsiteY37" fmla="*/ 2806700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096933 w 8504766"/>
              <a:gd name="connsiteY14" fmla="*/ 2603500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939624 w 8504766"/>
              <a:gd name="connsiteY21" fmla="*/ 310701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91552 w 8504766"/>
              <a:gd name="connsiteY27" fmla="*/ 2746970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131312 w 8504766"/>
              <a:gd name="connsiteY37" fmla="*/ 2818978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203320 w 8504766"/>
              <a:gd name="connsiteY14" fmla="*/ 2602954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939624 w 8504766"/>
              <a:gd name="connsiteY21" fmla="*/ 310701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91552 w 8504766"/>
              <a:gd name="connsiteY27" fmla="*/ 2746970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131312 w 8504766"/>
              <a:gd name="connsiteY37" fmla="*/ 2818978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203320 w 8504766"/>
              <a:gd name="connsiteY14" fmla="*/ 2602954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939624 w 8504766"/>
              <a:gd name="connsiteY21" fmla="*/ 310701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91552 w 8504766"/>
              <a:gd name="connsiteY27" fmla="*/ 2746970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131312 w 8504766"/>
              <a:gd name="connsiteY37" fmla="*/ 2818978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010833 w 8504766"/>
              <a:gd name="connsiteY4" fmla="*/ 965200 h 3517900"/>
              <a:gd name="connsiteX5" fmla="*/ 2379133 w 8504766"/>
              <a:gd name="connsiteY5" fmla="*/ 1358900 h 3517900"/>
              <a:gd name="connsiteX6" fmla="*/ 2874433 w 8504766"/>
              <a:gd name="connsiteY6" fmla="*/ 1371600 h 3517900"/>
              <a:gd name="connsiteX7" fmla="*/ 2963333 w 8504766"/>
              <a:gd name="connsiteY7" fmla="*/ 1092200 h 3517900"/>
              <a:gd name="connsiteX8" fmla="*/ 3357033 w 8504766"/>
              <a:gd name="connsiteY8" fmla="*/ 1104900 h 3517900"/>
              <a:gd name="connsiteX9" fmla="*/ 3738033 w 8504766"/>
              <a:gd name="connsiteY9" fmla="*/ 1295400 h 3517900"/>
              <a:gd name="connsiteX10" fmla="*/ 4207933 w 8504766"/>
              <a:gd name="connsiteY10" fmla="*/ 1295400 h 3517900"/>
              <a:gd name="connsiteX11" fmla="*/ 4919133 w 8504766"/>
              <a:gd name="connsiteY11" fmla="*/ 1320800 h 3517900"/>
              <a:gd name="connsiteX12" fmla="*/ 5173133 w 8504766"/>
              <a:gd name="connsiteY12" fmla="*/ 1397000 h 3517900"/>
              <a:gd name="connsiteX13" fmla="*/ 4995333 w 8504766"/>
              <a:gd name="connsiteY13" fmla="*/ 1841500 h 3517900"/>
              <a:gd name="connsiteX14" fmla="*/ 5203320 w 8504766"/>
              <a:gd name="connsiteY14" fmla="*/ 2602954 h 3517900"/>
              <a:gd name="connsiteX15" fmla="*/ 5935133 w 8504766"/>
              <a:gd name="connsiteY15" fmla="*/ 3403600 h 3517900"/>
              <a:gd name="connsiteX16" fmla="*/ 6417733 w 8504766"/>
              <a:gd name="connsiteY16" fmla="*/ 3175000 h 3517900"/>
              <a:gd name="connsiteX17" fmla="*/ 6417733 w 8504766"/>
              <a:gd name="connsiteY17" fmla="*/ 2654300 h 3517900"/>
              <a:gd name="connsiteX18" fmla="*/ 6659033 w 8504766"/>
              <a:gd name="connsiteY18" fmla="*/ 2070100 h 3517900"/>
              <a:gd name="connsiteX19" fmla="*/ 6931512 w 8504766"/>
              <a:gd name="connsiteY19" fmla="*/ 2098675 h 3517900"/>
              <a:gd name="connsiteX20" fmla="*/ 7147536 w 8504766"/>
              <a:gd name="connsiteY20" fmla="*/ 2530946 h 3517900"/>
              <a:gd name="connsiteX21" fmla="*/ 7939624 w 8504766"/>
              <a:gd name="connsiteY21" fmla="*/ 3107010 h 3517900"/>
              <a:gd name="connsiteX22" fmla="*/ 8259233 w 8504766"/>
              <a:gd name="connsiteY22" fmla="*/ 3136900 h 3517900"/>
              <a:gd name="connsiteX23" fmla="*/ 8335433 w 8504766"/>
              <a:gd name="connsiteY23" fmla="*/ 3022600 h 3517900"/>
              <a:gd name="connsiteX24" fmla="*/ 8475133 w 8504766"/>
              <a:gd name="connsiteY24" fmla="*/ 3136900 h 3517900"/>
              <a:gd name="connsiteX25" fmla="*/ 8157633 w 8504766"/>
              <a:gd name="connsiteY25" fmla="*/ 3314700 h 3517900"/>
              <a:gd name="connsiteX26" fmla="*/ 7903633 w 8504766"/>
              <a:gd name="connsiteY26" fmla="*/ 3213100 h 3517900"/>
              <a:gd name="connsiteX27" fmla="*/ 7291552 w 8504766"/>
              <a:gd name="connsiteY27" fmla="*/ 2746970 h 3517900"/>
              <a:gd name="connsiteX28" fmla="*/ 7147536 w 8504766"/>
              <a:gd name="connsiteY28" fmla="*/ 2674962 h 3517900"/>
              <a:gd name="connsiteX29" fmla="*/ 6747933 w 8504766"/>
              <a:gd name="connsiteY29" fmla="*/ 2197100 h 3517900"/>
              <a:gd name="connsiteX30" fmla="*/ 6532033 w 8504766"/>
              <a:gd name="connsiteY30" fmla="*/ 2501900 h 3517900"/>
              <a:gd name="connsiteX31" fmla="*/ 6659033 w 8504766"/>
              <a:gd name="connsiteY31" fmla="*/ 2933700 h 3517900"/>
              <a:gd name="connsiteX32" fmla="*/ 6633633 w 8504766"/>
              <a:gd name="connsiteY32" fmla="*/ 3225800 h 3517900"/>
              <a:gd name="connsiteX33" fmla="*/ 6379633 w 8504766"/>
              <a:gd name="connsiteY33" fmla="*/ 3454400 h 3517900"/>
              <a:gd name="connsiteX34" fmla="*/ 5947833 w 8504766"/>
              <a:gd name="connsiteY34" fmla="*/ 3505200 h 3517900"/>
              <a:gd name="connsiteX35" fmla="*/ 5731933 w 8504766"/>
              <a:gd name="connsiteY35" fmla="*/ 3492500 h 3517900"/>
              <a:gd name="connsiteX36" fmla="*/ 5592233 w 8504766"/>
              <a:gd name="connsiteY36" fmla="*/ 3352800 h 3517900"/>
              <a:gd name="connsiteX37" fmla="*/ 5203320 w 8504766"/>
              <a:gd name="connsiteY37" fmla="*/ 2818978 h 3517900"/>
              <a:gd name="connsiteX38" fmla="*/ 4893733 w 8504766"/>
              <a:gd name="connsiteY38" fmla="*/ 2095500 h 3517900"/>
              <a:gd name="connsiteX39" fmla="*/ 4919133 w 8504766"/>
              <a:gd name="connsiteY39" fmla="*/ 1663700 h 3517900"/>
              <a:gd name="connsiteX40" fmla="*/ 4652433 w 8504766"/>
              <a:gd name="connsiteY40" fmla="*/ 1447800 h 3517900"/>
              <a:gd name="connsiteX41" fmla="*/ 3788833 w 8504766"/>
              <a:gd name="connsiteY41" fmla="*/ 1435100 h 3517900"/>
              <a:gd name="connsiteX42" fmla="*/ 3484033 w 8504766"/>
              <a:gd name="connsiteY42" fmla="*/ 1282700 h 3517900"/>
              <a:gd name="connsiteX43" fmla="*/ 3293533 w 8504766"/>
              <a:gd name="connsiteY43" fmla="*/ 1130300 h 3517900"/>
              <a:gd name="connsiteX44" fmla="*/ 3052233 w 8504766"/>
              <a:gd name="connsiteY44" fmla="*/ 1193800 h 3517900"/>
              <a:gd name="connsiteX45" fmla="*/ 3052233 w 8504766"/>
              <a:gd name="connsiteY45" fmla="*/ 1333500 h 3517900"/>
              <a:gd name="connsiteX46" fmla="*/ 2963333 w 8504766"/>
              <a:gd name="connsiteY46" fmla="*/ 1460500 h 3517900"/>
              <a:gd name="connsiteX47" fmla="*/ 2493433 w 8504766"/>
              <a:gd name="connsiteY47" fmla="*/ 1498600 h 3517900"/>
              <a:gd name="connsiteX48" fmla="*/ 1921933 w 8504766"/>
              <a:gd name="connsiteY48" fmla="*/ 1130300 h 3517900"/>
              <a:gd name="connsiteX49" fmla="*/ 1871133 w 8504766"/>
              <a:gd name="connsiteY49" fmla="*/ 723900 h 3517900"/>
              <a:gd name="connsiteX50" fmla="*/ 2074333 w 8504766"/>
              <a:gd name="connsiteY50" fmla="*/ 317500 h 3517900"/>
              <a:gd name="connsiteX51" fmla="*/ 1909233 w 8504766"/>
              <a:gd name="connsiteY51" fmla="*/ 127000 h 3517900"/>
              <a:gd name="connsiteX52" fmla="*/ 1350433 w 8504766"/>
              <a:gd name="connsiteY52" fmla="*/ 228600 h 3517900"/>
              <a:gd name="connsiteX53" fmla="*/ 524933 w 8504766"/>
              <a:gd name="connsiteY53" fmla="*/ 355600 h 3517900"/>
              <a:gd name="connsiteX54" fmla="*/ 169333 w 8504766"/>
              <a:gd name="connsiteY54" fmla="*/ 381000 h 3517900"/>
              <a:gd name="connsiteX55" fmla="*/ 245533 w 8504766"/>
              <a:gd name="connsiteY55" fmla="*/ 304800 h 3517900"/>
              <a:gd name="connsiteX0" fmla="*/ 245533 w 8504766"/>
              <a:gd name="connsiteY0" fmla="*/ 304800 h 3517900"/>
              <a:gd name="connsiteX1" fmla="*/ 1642533 w 8504766"/>
              <a:gd name="connsiteY1" fmla="*/ 63500 h 3517900"/>
              <a:gd name="connsiteX2" fmla="*/ 2163233 w 8504766"/>
              <a:gd name="connsiteY2" fmla="*/ 50800 h 3517900"/>
              <a:gd name="connsiteX3" fmla="*/ 2125133 w 8504766"/>
              <a:gd name="connsiteY3" fmla="*/ 368300 h 3517900"/>
              <a:gd name="connsiteX4" fmla="*/ 2106976 w 8504766"/>
              <a:gd name="connsiteY4" fmla="*/ 658738 h 3517900"/>
              <a:gd name="connsiteX5" fmla="*/ 2010833 w 8504766"/>
              <a:gd name="connsiteY5" fmla="*/ 965200 h 3517900"/>
              <a:gd name="connsiteX6" fmla="*/ 2379133 w 8504766"/>
              <a:gd name="connsiteY6" fmla="*/ 1358900 h 3517900"/>
              <a:gd name="connsiteX7" fmla="*/ 2874433 w 8504766"/>
              <a:gd name="connsiteY7" fmla="*/ 1371600 h 3517900"/>
              <a:gd name="connsiteX8" fmla="*/ 2963333 w 8504766"/>
              <a:gd name="connsiteY8" fmla="*/ 1092200 h 3517900"/>
              <a:gd name="connsiteX9" fmla="*/ 3357033 w 8504766"/>
              <a:gd name="connsiteY9" fmla="*/ 1104900 h 3517900"/>
              <a:gd name="connsiteX10" fmla="*/ 3738033 w 8504766"/>
              <a:gd name="connsiteY10" fmla="*/ 1295400 h 3517900"/>
              <a:gd name="connsiteX11" fmla="*/ 4207933 w 8504766"/>
              <a:gd name="connsiteY11" fmla="*/ 1295400 h 3517900"/>
              <a:gd name="connsiteX12" fmla="*/ 4919133 w 8504766"/>
              <a:gd name="connsiteY12" fmla="*/ 1320800 h 3517900"/>
              <a:gd name="connsiteX13" fmla="*/ 5173133 w 8504766"/>
              <a:gd name="connsiteY13" fmla="*/ 1397000 h 3517900"/>
              <a:gd name="connsiteX14" fmla="*/ 4995333 w 8504766"/>
              <a:gd name="connsiteY14" fmla="*/ 1841500 h 3517900"/>
              <a:gd name="connsiteX15" fmla="*/ 5203320 w 8504766"/>
              <a:gd name="connsiteY15" fmla="*/ 2602954 h 3517900"/>
              <a:gd name="connsiteX16" fmla="*/ 5935133 w 8504766"/>
              <a:gd name="connsiteY16" fmla="*/ 3403600 h 3517900"/>
              <a:gd name="connsiteX17" fmla="*/ 6417733 w 8504766"/>
              <a:gd name="connsiteY17" fmla="*/ 3175000 h 3517900"/>
              <a:gd name="connsiteX18" fmla="*/ 6417733 w 8504766"/>
              <a:gd name="connsiteY18" fmla="*/ 2654300 h 3517900"/>
              <a:gd name="connsiteX19" fmla="*/ 6659033 w 8504766"/>
              <a:gd name="connsiteY19" fmla="*/ 2070100 h 3517900"/>
              <a:gd name="connsiteX20" fmla="*/ 6931512 w 8504766"/>
              <a:gd name="connsiteY20" fmla="*/ 2098675 h 3517900"/>
              <a:gd name="connsiteX21" fmla="*/ 7147536 w 8504766"/>
              <a:gd name="connsiteY21" fmla="*/ 2530946 h 3517900"/>
              <a:gd name="connsiteX22" fmla="*/ 7939624 w 8504766"/>
              <a:gd name="connsiteY22" fmla="*/ 3107010 h 3517900"/>
              <a:gd name="connsiteX23" fmla="*/ 8259233 w 8504766"/>
              <a:gd name="connsiteY23" fmla="*/ 3136900 h 3517900"/>
              <a:gd name="connsiteX24" fmla="*/ 8335433 w 8504766"/>
              <a:gd name="connsiteY24" fmla="*/ 3022600 h 3517900"/>
              <a:gd name="connsiteX25" fmla="*/ 8475133 w 8504766"/>
              <a:gd name="connsiteY25" fmla="*/ 3136900 h 3517900"/>
              <a:gd name="connsiteX26" fmla="*/ 8157633 w 8504766"/>
              <a:gd name="connsiteY26" fmla="*/ 3314700 h 3517900"/>
              <a:gd name="connsiteX27" fmla="*/ 7903633 w 8504766"/>
              <a:gd name="connsiteY27" fmla="*/ 3213100 h 3517900"/>
              <a:gd name="connsiteX28" fmla="*/ 7291552 w 8504766"/>
              <a:gd name="connsiteY28" fmla="*/ 2746970 h 3517900"/>
              <a:gd name="connsiteX29" fmla="*/ 7147536 w 8504766"/>
              <a:gd name="connsiteY29" fmla="*/ 2674962 h 3517900"/>
              <a:gd name="connsiteX30" fmla="*/ 6747933 w 8504766"/>
              <a:gd name="connsiteY30" fmla="*/ 2197100 h 3517900"/>
              <a:gd name="connsiteX31" fmla="*/ 6532033 w 8504766"/>
              <a:gd name="connsiteY31" fmla="*/ 2501900 h 3517900"/>
              <a:gd name="connsiteX32" fmla="*/ 6659033 w 8504766"/>
              <a:gd name="connsiteY32" fmla="*/ 2933700 h 3517900"/>
              <a:gd name="connsiteX33" fmla="*/ 6633633 w 8504766"/>
              <a:gd name="connsiteY33" fmla="*/ 3225800 h 3517900"/>
              <a:gd name="connsiteX34" fmla="*/ 6379633 w 8504766"/>
              <a:gd name="connsiteY34" fmla="*/ 3454400 h 3517900"/>
              <a:gd name="connsiteX35" fmla="*/ 5947833 w 8504766"/>
              <a:gd name="connsiteY35" fmla="*/ 3505200 h 3517900"/>
              <a:gd name="connsiteX36" fmla="*/ 5731933 w 8504766"/>
              <a:gd name="connsiteY36" fmla="*/ 3492500 h 3517900"/>
              <a:gd name="connsiteX37" fmla="*/ 5592233 w 8504766"/>
              <a:gd name="connsiteY37" fmla="*/ 3352800 h 3517900"/>
              <a:gd name="connsiteX38" fmla="*/ 5203320 w 8504766"/>
              <a:gd name="connsiteY38" fmla="*/ 2818978 h 3517900"/>
              <a:gd name="connsiteX39" fmla="*/ 4893733 w 8504766"/>
              <a:gd name="connsiteY39" fmla="*/ 2095500 h 3517900"/>
              <a:gd name="connsiteX40" fmla="*/ 4919133 w 8504766"/>
              <a:gd name="connsiteY40" fmla="*/ 1663700 h 3517900"/>
              <a:gd name="connsiteX41" fmla="*/ 4652433 w 8504766"/>
              <a:gd name="connsiteY41" fmla="*/ 1447800 h 3517900"/>
              <a:gd name="connsiteX42" fmla="*/ 3788833 w 8504766"/>
              <a:gd name="connsiteY42" fmla="*/ 1435100 h 3517900"/>
              <a:gd name="connsiteX43" fmla="*/ 3484033 w 8504766"/>
              <a:gd name="connsiteY43" fmla="*/ 1282700 h 3517900"/>
              <a:gd name="connsiteX44" fmla="*/ 3293533 w 8504766"/>
              <a:gd name="connsiteY44" fmla="*/ 1130300 h 3517900"/>
              <a:gd name="connsiteX45" fmla="*/ 3052233 w 8504766"/>
              <a:gd name="connsiteY45" fmla="*/ 1193800 h 3517900"/>
              <a:gd name="connsiteX46" fmla="*/ 3052233 w 8504766"/>
              <a:gd name="connsiteY46" fmla="*/ 1333500 h 3517900"/>
              <a:gd name="connsiteX47" fmla="*/ 2963333 w 8504766"/>
              <a:gd name="connsiteY47" fmla="*/ 1460500 h 3517900"/>
              <a:gd name="connsiteX48" fmla="*/ 2493433 w 8504766"/>
              <a:gd name="connsiteY48" fmla="*/ 1498600 h 3517900"/>
              <a:gd name="connsiteX49" fmla="*/ 1921933 w 8504766"/>
              <a:gd name="connsiteY49" fmla="*/ 1130300 h 3517900"/>
              <a:gd name="connsiteX50" fmla="*/ 1871133 w 8504766"/>
              <a:gd name="connsiteY50" fmla="*/ 723900 h 3517900"/>
              <a:gd name="connsiteX51" fmla="*/ 2074333 w 8504766"/>
              <a:gd name="connsiteY51" fmla="*/ 317500 h 3517900"/>
              <a:gd name="connsiteX52" fmla="*/ 1909233 w 8504766"/>
              <a:gd name="connsiteY52" fmla="*/ 127000 h 3517900"/>
              <a:gd name="connsiteX53" fmla="*/ 1350433 w 8504766"/>
              <a:gd name="connsiteY53" fmla="*/ 228600 h 3517900"/>
              <a:gd name="connsiteX54" fmla="*/ 524933 w 8504766"/>
              <a:gd name="connsiteY54" fmla="*/ 355600 h 3517900"/>
              <a:gd name="connsiteX55" fmla="*/ 169333 w 8504766"/>
              <a:gd name="connsiteY55" fmla="*/ 381000 h 3517900"/>
              <a:gd name="connsiteX56" fmla="*/ 245533 w 8504766"/>
              <a:gd name="connsiteY56" fmla="*/ 304800 h 3517900"/>
              <a:gd name="connsiteX0" fmla="*/ 245533 w 8504766"/>
              <a:gd name="connsiteY0" fmla="*/ 305201 h 3518301"/>
              <a:gd name="connsiteX1" fmla="*/ 1642533 w 8504766"/>
              <a:gd name="connsiteY1" fmla="*/ 63901 h 3518301"/>
              <a:gd name="connsiteX2" fmla="*/ 2163233 w 8504766"/>
              <a:gd name="connsiteY2" fmla="*/ 51201 h 3518301"/>
              <a:gd name="connsiteX3" fmla="*/ 2178984 w 8504766"/>
              <a:gd name="connsiteY3" fmla="*/ 371107 h 3518301"/>
              <a:gd name="connsiteX4" fmla="*/ 2106976 w 8504766"/>
              <a:gd name="connsiteY4" fmla="*/ 659139 h 3518301"/>
              <a:gd name="connsiteX5" fmla="*/ 2010833 w 8504766"/>
              <a:gd name="connsiteY5" fmla="*/ 965601 h 3518301"/>
              <a:gd name="connsiteX6" fmla="*/ 2379133 w 8504766"/>
              <a:gd name="connsiteY6" fmla="*/ 1359301 h 3518301"/>
              <a:gd name="connsiteX7" fmla="*/ 2874433 w 8504766"/>
              <a:gd name="connsiteY7" fmla="*/ 1372001 h 3518301"/>
              <a:gd name="connsiteX8" fmla="*/ 2963333 w 8504766"/>
              <a:gd name="connsiteY8" fmla="*/ 1092601 h 3518301"/>
              <a:gd name="connsiteX9" fmla="*/ 3357033 w 8504766"/>
              <a:gd name="connsiteY9" fmla="*/ 1105301 h 3518301"/>
              <a:gd name="connsiteX10" fmla="*/ 3738033 w 8504766"/>
              <a:gd name="connsiteY10" fmla="*/ 1295801 h 3518301"/>
              <a:gd name="connsiteX11" fmla="*/ 4207933 w 8504766"/>
              <a:gd name="connsiteY11" fmla="*/ 1295801 h 3518301"/>
              <a:gd name="connsiteX12" fmla="*/ 4919133 w 8504766"/>
              <a:gd name="connsiteY12" fmla="*/ 1321201 h 3518301"/>
              <a:gd name="connsiteX13" fmla="*/ 5173133 w 8504766"/>
              <a:gd name="connsiteY13" fmla="*/ 1397401 h 3518301"/>
              <a:gd name="connsiteX14" fmla="*/ 4995333 w 8504766"/>
              <a:gd name="connsiteY14" fmla="*/ 1841901 h 3518301"/>
              <a:gd name="connsiteX15" fmla="*/ 5203320 w 8504766"/>
              <a:gd name="connsiteY15" fmla="*/ 2603355 h 3518301"/>
              <a:gd name="connsiteX16" fmla="*/ 5935133 w 8504766"/>
              <a:gd name="connsiteY16" fmla="*/ 3404001 h 3518301"/>
              <a:gd name="connsiteX17" fmla="*/ 6417733 w 8504766"/>
              <a:gd name="connsiteY17" fmla="*/ 3175401 h 3518301"/>
              <a:gd name="connsiteX18" fmla="*/ 6417733 w 8504766"/>
              <a:gd name="connsiteY18" fmla="*/ 2654701 h 3518301"/>
              <a:gd name="connsiteX19" fmla="*/ 6659033 w 8504766"/>
              <a:gd name="connsiteY19" fmla="*/ 2070501 h 3518301"/>
              <a:gd name="connsiteX20" fmla="*/ 6931512 w 8504766"/>
              <a:gd name="connsiteY20" fmla="*/ 2099076 h 3518301"/>
              <a:gd name="connsiteX21" fmla="*/ 7147536 w 8504766"/>
              <a:gd name="connsiteY21" fmla="*/ 2531347 h 3518301"/>
              <a:gd name="connsiteX22" fmla="*/ 7939624 w 8504766"/>
              <a:gd name="connsiteY22" fmla="*/ 3107411 h 3518301"/>
              <a:gd name="connsiteX23" fmla="*/ 8259233 w 8504766"/>
              <a:gd name="connsiteY23" fmla="*/ 3137301 h 3518301"/>
              <a:gd name="connsiteX24" fmla="*/ 8335433 w 8504766"/>
              <a:gd name="connsiteY24" fmla="*/ 3023001 h 3518301"/>
              <a:gd name="connsiteX25" fmla="*/ 8475133 w 8504766"/>
              <a:gd name="connsiteY25" fmla="*/ 3137301 h 3518301"/>
              <a:gd name="connsiteX26" fmla="*/ 8157633 w 8504766"/>
              <a:gd name="connsiteY26" fmla="*/ 3315101 h 3518301"/>
              <a:gd name="connsiteX27" fmla="*/ 7903633 w 8504766"/>
              <a:gd name="connsiteY27" fmla="*/ 3213501 h 3518301"/>
              <a:gd name="connsiteX28" fmla="*/ 7291552 w 8504766"/>
              <a:gd name="connsiteY28" fmla="*/ 2747371 h 3518301"/>
              <a:gd name="connsiteX29" fmla="*/ 7147536 w 8504766"/>
              <a:gd name="connsiteY29" fmla="*/ 2675363 h 3518301"/>
              <a:gd name="connsiteX30" fmla="*/ 6747933 w 8504766"/>
              <a:gd name="connsiteY30" fmla="*/ 2197501 h 3518301"/>
              <a:gd name="connsiteX31" fmla="*/ 6532033 w 8504766"/>
              <a:gd name="connsiteY31" fmla="*/ 2502301 h 3518301"/>
              <a:gd name="connsiteX32" fmla="*/ 6659033 w 8504766"/>
              <a:gd name="connsiteY32" fmla="*/ 2934101 h 3518301"/>
              <a:gd name="connsiteX33" fmla="*/ 6633633 w 8504766"/>
              <a:gd name="connsiteY33" fmla="*/ 3226201 h 3518301"/>
              <a:gd name="connsiteX34" fmla="*/ 6379633 w 8504766"/>
              <a:gd name="connsiteY34" fmla="*/ 3454801 h 3518301"/>
              <a:gd name="connsiteX35" fmla="*/ 5947833 w 8504766"/>
              <a:gd name="connsiteY35" fmla="*/ 3505601 h 3518301"/>
              <a:gd name="connsiteX36" fmla="*/ 5731933 w 8504766"/>
              <a:gd name="connsiteY36" fmla="*/ 3492901 h 3518301"/>
              <a:gd name="connsiteX37" fmla="*/ 5592233 w 8504766"/>
              <a:gd name="connsiteY37" fmla="*/ 3353201 h 3518301"/>
              <a:gd name="connsiteX38" fmla="*/ 5203320 w 8504766"/>
              <a:gd name="connsiteY38" fmla="*/ 2819379 h 3518301"/>
              <a:gd name="connsiteX39" fmla="*/ 4893733 w 8504766"/>
              <a:gd name="connsiteY39" fmla="*/ 2095901 h 3518301"/>
              <a:gd name="connsiteX40" fmla="*/ 4919133 w 8504766"/>
              <a:gd name="connsiteY40" fmla="*/ 1664101 h 3518301"/>
              <a:gd name="connsiteX41" fmla="*/ 4652433 w 8504766"/>
              <a:gd name="connsiteY41" fmla="*/ 1448201 h 3518301"/>
              <a:gd name="connsiteX42" fmla="*/ 3788833 w 8504766"/>
              <a:gd name="connsiteY42" fmla="*/ 1435501 h 3518301"/>
              <a:gd name="connsiteX43" fmla="*/ 3484033 w 8504766"/>
              <a:gd name="connsiteY43" fmla="*/ 1283101 h 3518301"/>
              <a:gd name="connsiteX44" fmla="*/ 3293533 w 8504766"/>
              <a:gd name="connsiteY44" fmla="*/ 1130701 h 3518301"/>
              <a:gd name="connsiteX45" fmla="*/ 3052233 w 8504766"/>
              <a:gd name="connsiteY45" fmla="*/ 1194201 h 3518301"/>
              <a:gd name="connsiteX46" fmla="*/ 3052233 w 8504766"/>
              <a:gd name="connsiteY46" fmla="*/ 1333901 h 3518301"/>
              <a:gd name="connsiteX47" fmla="*/ 2963333 w 8504766"/>
              <a:gd name="connsiteY47" fmla="*/ 1460901 h 3518301"/>
              <a:gd name="connsiteX48" fmla="*/ 2493433 w 8504766"/>
              <a:gd name="connsiteY48" fmla="*/ 1499001 h 3518301"/>
              <a:gd name="connsiteX49" fmla="*/ 1921933 w 8504766"/>
              <a:gd name="connsiteY49" fmla="*/ 1130701 h 3518301"/>
              <a:gd name="connsiteX50" fmla="*/ 1871133 w 8504766"/>
              <a:gd name="connsiteY50" fmla="*/ 724301 h 3518301"/>
              <a:gd name="connsiteX51" fmla="*/ 2074333 w 8504766"/>
              <a:gd name="connsiteY51" fmla="*/ 317901 h 3518301"/>
              <a:gd name="connsiteX52" fmla="*/ 1909233 w 8504766"/>
              <a:gd name="connsiteY52" fmla="*/ 127401 h 3518301"/>
              <a:gd name="connsiteX53" fmla="*/ 1350433 w 8504766"/>
              <a:gd name="connsiteY53" fmla="*/ 229001 h 3518301"/>
              <a:gd name="connsiteX54" fmla="*/ 524933 w 8504766"/>
              <a:gd name="connsiteY54" fmla="*/ 356001 h 3518301"/>
              <a:gd name="connsiteX55" fmla="*/ 169333 w 8504766"/>
              <a:gd name="connsiteY55" fmla="*/ 381401 h 3518301"/>
              <a:gd name="connsiteX56" fmla="*/ 245533 w 8504766"/>
              <a:gd name="connsiteY56" fmla="*/ 305201 h 3518301"/>
              <a:gd name="connsiteX0" fmla="*/ 186267 w 8521700"/>
              <a:gd name="connsiteY0" fmla="*/ 381401 h 3518301"/>
              <a:gd name="connsiteX1" fmla="*/ 1659467 w 8521700"/>
              <a:gd name="connsiteY1" fmla="*/ 63901 h 3518301"/>
              <a:gd name="connsiteX2" fmla="*/ 2180167 w 8521700"/>
              <a:gd name="connsiteY2" fmla="*/ 51201 h 3518301"/>
              <a:gd name="connsiteX3" fmla="*/ 2195918 w 8521700"/>
              <a:gd name="connsiteY3" fmla="*/ 371107 h 3518301"/>
              <a:gd name="connsiteX4" fmla="*/ 2123910 w 8521700"/>
              <a:gd name="connsiteY4" fmla="*/ 659139 h 3518301"/>
              <a:gd name="connsiteX5" fmla="*/ 2027767 w 8521700"/>
              <a:gd name="connsiteY5" fmla="*/ 965601 h 3518301"/>
              <a:gd name="connsiteX6" fmla="*/ 2396067 w 8521700"/>
              <a:gd name="connsiteY6" fmla="*/ 1359301 h 3518301"/>
              <a:gd name="connsiteX7" fmla="*/ 2891367 w 8521700"/>
              <a:gd name="connsiteY7" fmla="*/ 1372001 h 3518301"/>
              <a:gd name="connsiteX8" fmla="*/ 2980267 w 8521700"/>
              <a:gd name="connsiteY8" fmla="*/ 1092601 h 3518301"/>
              <a:gd name="connsiteX9" fmla="*/ 3373967 w 8521700"/>
              <a:gd name="connsiteY9" fmla="*/ 1105301 h 3518301"/>
              <a:gd name="connsiteX10" fmla="*/ 3754967 w 8521700"/>
              <a:gd name="connsiteY10" fmla="*/ 1295801 h 3518301"/>
              <a:gd name="connsiteX11" fmla="*/ 4224867 w 8521700"/>
              <a:gd name="connsiteY11" fmla="*/ 1295801 h 3518301"/>
              <a:gd name="connsiteX12" fmla="*/ 4936067 w 8521700"/>
              <a:gd name="connsiteY12" fmla="*/ 1321201 h 3518301"/>
              <a:gd name="connsiteX13" fmla="*/ 5190067 w 8521700"/>
              <a:gd name="connsiteY13" fmla="*/ 1397401 h 3518301"/>
              <a:gd name="connsiteX14" fmla="*/ 5012267 w 8521700"/>
              <a:gd name="connsiteY14" fmla="*/ 1841901 h 3518301"/>
              <a:gd name="connsiteX15" fmla="*/ 5220254 w 8521700"/>
              <a:gd name="connsiteY15" fmla="*/ 2603355 h 3518301"/>
              <a:gd name="connsiteX16" fmla="*/ 5952067 w 8521700"/>
              <a:gd name="connsiteY16" fmla="*/ 3404001 h 3518301"/>
              <a:gd name="connsiteX17" fmla="*/ 6434667 w 8521700"/>
              <a:gd name="connsiteY17" fmla="*/ 3175401 h 3518301"/>
              <a:gd name="connsiteX18" fmla="*/ 6434667 w 8521700"/>
              <a:gd name="connsiteY18" fmla="*/ 2654701 h 3518301"/>
              <a:gd name="connsiteX19" fmla="*/ 6675967 w 8521700"/>
              <a:gd name="connsiteY19" fmla="*/ 2070501 h 3518301"/>
              <a:gd name="connsiteX20" fmla="*/ 6948446 w 8521700"/>
              <a:gd name="connsiteY20" fmla="*/ 2099076 h 3518301"/>
              <a:gd name="connsiteX21" fmla="*/ 7164470 w 8521700"/>
              <a:gd name="connsiteY21" fmla="*/ 2531347 h 3518301"/>
              <a:gd name="connsiteX22" fmla="*/ 7956558 w 8521700"/>
              <a:gd name="connsiteY22" fmla="*/ 3107411 h 3518301"/>
              <a:gd name="connsiteX23" fmla="*/ 8276167 w 8521700"/>
              <a:gd name="connsiteY23" fmla="*/ 3137301 h 3518301"/>
              <a:gd name="connsiteX24" fmla="*/ 8352367 w 8521700"/>
              <a:gd name="connsiteY24" fmla="*/ 3023001 h 3518301"/>
              <a:gd name="connsiteX25" fmla="*/ 8492067 w 8521700"/>
              <a:gd name="connsiteY25" fmla="*/ 3137301 h 3518301"/>
              <a:gd name="connsiteX26" fmla="*/ 8174567 w 8521700"/>
              <a:gd name="connsiteY26" fmla="*/ 3315101 h 3518301"/>
              <a:gd name="connsiteX27" fmla="*/ 7920567 w 8521700"/>
              <a:gd name="connsiteY27" fmla="*/ 3213501 h 3518301"/>
              <a:gd name="connsiteX28" fmla="*/ 7308486 w 8521700"/>
              <a:gd name="connsiteY28" fmla="*/ 2747371 h 3518301"/>
              <a:gd name="connsiteX29" fmla="*/ 7164470 w 8521700"/>
              <a:gd name="connsiteY29" fmla="*/ 2675363 h 3518301"/>
              <a:gd name="connsiteX30" fmla="*/ 6764867 w 8521700"/>
              <a:gd name="connsiteY30" fmla="*/ 2197501 h 3518301"/>
              <a:gd name="connsiteX31" fmla="*/ 6548967 w 8521700"/>
              <a:gd name="connsiteY31" fmla="*/ 2502301 h 3518301"/>
              <a:gd name="connsiteX32" fmla="*/ 6675967 w 8521700"/>
              <a:gd name="connsiteY32" fmla="*/ 2934101 h 3518301"/>
              <a:gd name="connsiteX33" fmla="*/ 6650567 w 8521700"/>
              <a:gd name="connsiteY33" fmla="*/ 3226201 h 3518301"/>
              <a:gd name="connsiteX34" fmla="*/ 6396567 w 8521700"/>
              <a:gd name="connsiteY34" fmla="*/ 3454801 h 3518301"/>
              <a:gd name="connsiteX35" fmla="*/ 5964767 w 8521700"/>
              <a:gd name="connsiteY35" fmla="*/ 3505601 h 3518301"/>
              <a:gd name="connsiteX36" fmla="*/ 5748867 w 8521700"/>
              <a:gd name="connsiteY36" fmla="*/ 3492901 h 3518301"/>
              <a:gd name="connsiteX37" fmla="*/ 5609167 w 8521700"/>
              <a:gd name="connsiteY37" fmla="*/ 3353201 h 3518301"/>
              <a:gd name="connsiteX38" fmla="*/ 5220254 w 8521700"/>
              <a:gd name="connsiteY38" fmla="*/ 2819379 h 3518301"/>
              <a:gd name="connsiteX39" fmla="*/ 4910667 w 8521700"/>
              <a:gd name="connsiteY39" fmla="*/ 2095901 h 3518301"/>
              <a:gd name="connsiteX40" fmla="*/ 4936067 w 8521700"/>
              <a:gd name="connsiteY40" fmla="*/ 1664101 h 3518301"/>
              <a:gd name="connsiteX41" fmla="*/ 4669367 w 8521700"/>
              <a:gd name="connsiteY41" fmla="*/ 1448201 h 3518301"/>
              <a:gd name="connsiteX42" fmla="*/ 3805767 w 8521700"/>
              <a:gd name="connsiteY42" fmla="*/ 1435501 h 3518301"/>
              <a:gd name="connsiteX43" fmla="*/ 3500967 w 8521700"/>
              <a:gd name="connsiteY43" fmla="*/ 1283101 h 3518301"/>
              <a:gd name="connsiteX44" fmla="*/ 3310467 w 8521700"/>
              <a:gd name="connsiteY44" fmla="*/ 1130701 h 3518301"/>
              <a:gd name="connsiteX45" fmla="*/ 3069167 w 8521700"/>
              <a:gd name="connsiteY45" fmla="*/ 1194201 h 3518301"/>
              <a:gd name="connsiteX46" fmla="*/ 3069167 w 8521700"/>
              <a:gd name="connsiteY46" fmla="*/ 1333901 h 3518301"/>
              <a:gd name="connsiteX47" fmla="*/ 2980267 w 8521700"/>
              <a:gd name="connsiteY47" fmla="*/ 1460901 h 3518301"/>
              <a:gd name="connsiteX48" fmla="*/ 2510367 w 8521700"/>
              <a:gd name="connsiteY48" fmla="*/ 1499001 h 3518301"/>
              <a:gd name="connsiteX49" fmla="*/ 1938867 w 8521700"/>
              <a:gd name="connsiteY49" fmla="*/ 1130701 h 3518301"/>
              <a:gd name="connsiteX50" fmla="*/ 1888067 w 8521700"/>
              <a:gd name="connsiteY50" fmla="*/ 724301 h 3518301"/>
              <a:gd name="connsiteX51" fmla="*/ 2091267 w 8521700"/>
              <a:gd name="connsiteY51" fmla="*/ 317901 h 3518301"/>
              <a:gd name="connsiteX52" fmla="*/ 1926167 w 8521700"/>
              <a:gd name="connsiteY52" fmla="*/ 127401 h 3518301"/>
              <a:gd name="connsiteX53" fmla="*/ 1367367 w 8521700"/>
              <a:gd name="connsiteY53" fmla="*/ 229001 h 3518301"/>
              <a:gd name="connsiteX54" fmla="*/ 541867 w 8521700"/>
              <a:gd name="connsiteY54" fmla="*/ 356001 h 3518301"/>
              <a:gd name="connsiteX55" fmla="*/ 186267 w 8521700"/>
              <a:gd name="connsiteY55" fmla="*/ 381401 h 3518301"/>
              <a:gd name="connsiteX0" fmla="*/ 48683 w 8028516"/>
              <a:gd name="connsiteY0" fmla="*/ 356001 h 3518301"/>
              <a:gd name="connsiteX1" fmla="*/ 1166283 w 8028516"/>
              <a:gd name="connsiteY1" fmla="*/ 63901 h 3518301"/>
              <a:gd name="connsiteX2" fmla="*/ 1686983 w 8028516"/>
              <a:gd name="connsiteY2" fmla="*/ 51201 h 3518301"/>
              <a:gd name="connsiteX3" fmla="*/ 1702734 w 8028516"/>
              <a:gd name="connsiteY3" fmla="*/ 371107 h 3518301"/>
              <a:gd name="connsiteX4" fmla="*/ 1630726 w 8028516"/>
              <a:gd name="connsiteY4" fmla="*/ 659139 h 3518301"/>
              <a:gd name="connsiteX5" fmla="*/ 1534583 w 8028516"/>
              <a:gd name="connsiteY5" fmla="*/ 965601 h 3518301"/>
              <a:gd name="connsiteX6" fmla="*/ 1902883 w 8028516"/>
              <a:gd name="connsiteY6" fmla="*/ 1359301 h 3518301"/>
              <a:gd name="connsiteX7" fmla="*/ 2398183 w 8028516"/>
              <a:gd name="connsiteY7" fmla="*/ 1372001 h 3518301"/>
              <a:gd name="connsiteX8" fmla="*/ 2487083 w 8028516"/>
              <a:gd name="connsiteY8" fmla="*/ 1092601 h 3518301"/>
              <a:gd name="connsiteX9" fmla="*/ 2880783 w 8028516"/>
              <a:gd name="connsiteY9" fmla="*/ 1105301 h 3518301"/>
              <a:gd name="connsiteX10" fmla="*/ 3261783 w 8028516"/>
              <a:gd name="connsiteY10" fmla="*/ 1295801 h 3518301"/>
              <a:gd name="connsiteX11" fmla="*/ 3731683 w 8028516"/>
              <a:gd name="connsiteY11" fmla="*/ 1295801 h 3518301"/>
              <a:gd name="connsiteX12" fmla="*/ 4442883 w 8028516"/>
              <a:gd name="connsiteY12" fmla="*/ 1321201 h 3518301"/>
              <a:gd name="connsiteX13" fmla="*/ 4696883 w 8028516"/>
              <a:gd name="connsiteY13" fmla="*/ 1397401 h 3518301"/>
              <a:gd name="connsiteX14" fmla="*/ 4519083 w 8028516"/>
              <a:gd name="connsiteY14" fmla="*/ 1841901 h 3518301"/>
              <a:gd name="connsiteX15" fmla="*/ 4727070 w 8028516"/>
              <a:gd name="connsiteY15" fmla="*/ 2603355 h 3518301"/>
              <a:gd name="connsiteX16" fmla="*/ 5458883 w 8028516"/>
              <a:gd name="connsiteY16" fmla="*/ 3404001 h 3518301"/>
              <a:gd name="connsiteX17" fmla="*/ 5941483 w 8028516"/>
              <a:gd name="connsiteY17" fmla="*/ 3175401 h 3518301"/>
              <a:gd name="connsiteX18" fmla="*/ 5941483 w 8028516"/>
              <a:gd name="connsiteY18" fmla="*/ 2654701 h 3518301"/>
              <a:gd name="connsiteX19" fmla="*/ 6182783 w 8028516"/>
              <a:gd name="connsiteY19" fmla="*/ 2070501 h 3518301"/>
              <a:gd name="connsiteX20" fmla="*/ 6455262 w 8028516"/>
              <a:gd name="connsiteY20" fmla="*/ 2099076 h 3518301"/>
              <a:gd name="connsiteX21" fmla="*/ 6671286 w 8028516"/>
              <a:gd name="connsiteY21" fmla="*/ 2531347 h 3518301"/>
              <a:gd name="connsiteX22" fmla="*/ 7463374 w 8028516"/>
              <a:gd name="connsiteY22" fmla="*/ 3107411 h 3518301"/>
              <a:gd name="connsiteX23" fmla="*/ 7782983 w 8028516"/>
              <a:gd name="connsiteY23" fmla="*/ 3137301 h 3518301"/>
              <a:gd name="connsiteX24" fmla="*/ 7859183 w 8028516"/>
              <a:gd name="connsiteY24" fmla="*/ 3023001 h 3518301"/>
              <a:gd name="connsiteX25" fmla="*/ 7998883 w 8028516"/>
              <a:gd name="connsiteY25" fmla="*/ 3137301 h 3518301"/>
              <a:gd name="connsiteX26" fmla="*/ 7681383 w 8028516"/>
              <a:gd name="connsiteY26" fmla="*/ 3315101 h 3518301"/>
              <a:gd name="connsiteX27" fmla="*/ 7427383 w 8028516"/>
              <a:gd name="connsiteY27" fmla="*/ 3213501 h 3518301"/>
              <a:gd name="connsiteX28" fmla="*/ 6815302 w 8028516"/>
              <a:gd name="connsiteY28" fmla="*/ 2747371 h 3518301"/>
              <a:gd name="connsiteX29" fmla="*/ 6671286 w 8028516"/>
              <a:gd name="connsiteY29" fmla="*/ 2675363 h 3518301"/>
              <a:gd name="connsiteX30" fmla="*/ 6271683 w 8028516"/>
              <a:gd name="connsiteY30" fmla="*/ 2197501 h 3518301"/>
              <a:gd name="connsiteX31" fmla="*/ 6055783 w 8028516"/>
              <a:gd name="connsiteY31" fmla="*/ 2502301 h 3518301"/>
              <a:gd name="connsiteX32" fmla="*/ 6182783 w 8028516"/>
              <a:gd name="connsiteY32" fmla="*/ 2934101 h 3518301"/>
              <a:gd name="connsiteX33" fmla="*/ 6157383 w 8028516"/>
              <a:gd name="connsiteY33" fmla="*/ 3226201 h 3518301"/>
              <a:gd name="connsiteX34" fmla="*/ 5903383 w 8028516"/>
              <a:gd name="connsiteY34" fmla="*/ 3454801 h 3518301"/>
              <a:gd name="connsiteX35" fmla="*/ 5471583 w 8028516"/>
              <a:gd name="connsiteY35" fmla="*/ 3505601 h 3518301"/>
              <a:gd name="connsiteX36" fmla="*/ 5255683 w 8028516"/>
              <a:gd name="connsiteY36" fmla="*/ 3492901 h 3518301"/>
              <a:gd name="connsiteX37" fmla="*/ 5115983 w 8028516"/>
              <a:gd name="connsiteY37" fmla="*/ 3353201 h 3518301"/>
              <a:gd name="connsiteX38" fmla="*/ 4727070 w 8028516"/>
              <a:gd name="connsiteY38" fmla="*/ 2819379 h 3518301"/>
              <a:gd name="connsiteX39" fmla="*/ 4417483 w 8028516"/>
              <a:gd name="connsiteY39" fmla="*/ 2095901 h 3518301"/>
              <a:gd name="connsiteX40" fmla="*/ 4442883 w 8028516"/>
              <a:gd name="connsiteY40" fmla="*/ 1664101 h 3518301"/>
              <a:gd name="connsiteX41" fmla="*/ 4176183 w 8028516"/>
              <a:gd name="connsiteY41" fmla="*/ 1448201 h 3518301"/>
              <a:gd name="connsiteX42" fmla="*/ 3312583 w 8028516"/>
              <a:gd name="connsiteY42" fmla="*/ 1435501 h 3518301"/>
              <a:gd name="connsiteX43" fmla="*/ 3007783 w 8028516"/>
              <a:gd name="connsiteY43" fmla="*/ 1283101 h 3518301"/>
              <a:gd name="connsiteX44" fmla="*/ 2817283 w 8028516"/>
              <a:gd name="connsiteY44" fmla="*/ 1130701 h 3518301"/>
              <a:gd name="connsiteX45" fmla="*/ 2575983 w 8028516"/>
              <a:gd name="connsiteY45" fmla="*/ 1194201 h 3518301"/>
              <a:gd name="connsiteX46" fmla="*/ 2575983 w 8028516"/>
              <a:gd name="connsiteY46" fmla="*/ 1333901 h 3518301"/>
              <a:gd name="connsiteX47" fmla="*/ 2487083 w 8028516"/>
              <a:gd name="connsiteY47" fmla="*/ 1460901 h 3518301"/>
              <a:gd name="connsiteX48" fmla="*/ 2017183 w 8028516"/>
              <a:gd name="connsiteY48" fmla="*/ 1499001 h 3518301"/>
              <a:gd name="connsiteX49" fmla="*/ 1445683 w 8028516"/>
              <a:gd name="connsiteY49" fmla="*/ 1130701 h 3518301"/>
              <a:gd name="connsiteX50" fmla="*/ 1394883 w 8028516"/>
              <a:gd name="connsiteY50" fmla="*/ 724301 h 3518301"/>
              <a:gd name="connsiteX51" fmla="*/ 1598083 w 8028516"/>
              <a:gd name="connsiteY51" fmla="*/ 317901 h 3518301"/>
              <a:gd name="connsiteX52" fmla="*/ 1432983 w 8028516"/>
              <a:gd name="connsiteY52" fmla="*/ 127401 h 3518301"/>
              <a:gd name="connsiteX53" fmla="*/ 874183 w 8028516"/>
              <a:gd name="connsiteY53" fmla="*/ 229001 h 3518301"/>
              <a:gd name="connsiteX54" fmla="*/ 48683 w 8028516"/>
              <a:gd name="connsiteY54" fmla="*/ 356001 h 3518301"/>
              <a:gd name="connsiteX0" fmla="*/ 103755 w 8083588"/>
              <a:gd name="connsiteY0" fmla="*/ 332329 h 3494629"/>
              <a:gd name="connsiteX1" fmla="*/ 306724 w 8083588"/>
              <a:gd name="connsiteY1" fmla="*/ 182261 h 3494629"/>
              <a:gd name="connsiteX2" fmla="*/ 1742055 w 8083588"/>
              <a:gd name="connsiteY2" fmla="*/ 27529 h 3494629"/>
              <a:gd name="connsiteX3" fmla="*/ 1757806 w 8083588"/>
              <a:gd name="connsiteY3" fmla="*/ 347435 h 3494629"/>
              <a:gd name="connsiteX4" fmla="*/ 1685798 w 8083588"/>
              <a:gd name="connsiteY4" fmla="*/ 635467 h 3494629"/>
              <a:gd name="connsiteX5" fmla="*/ 1589655 w 8083588"/>
              <a:gd name="connsiteY5" fmla="*/ 941929 h 3494629"/>
              <a:gd name="connsiteX6" fmla="*/ 1957955 w 8083588"/>
              <a:gd name="connsiteY6" fmla="*/ 1335629 h 3494629"/>
              <a:gd name="connsiteX7" fmla="*/ 2453255 w 8083588"/>
              <a:gd name="connsiteY7" fmla="*/ 1348329 h 3494629"/>
              <a:gd name="connsiteX8" fmla="*/ 2542155 w 8083588"/>
              <a:gd name="connsiteY8" fmla="*/ 1068929 h 3494629"/>
              <a:gd name="connsiteX9" fmla="*/ 2935855 w 8083588"/>
              <a:gd name="connsiteY9" fmla="*/ 1081629 h 3494629"/>
              <a:gd name="connsiteX10" fmla="*/ 3316855 w 8083588"/>
              <a:gd name="connsiteY10" fmla="*/ 1272129 h 3494629"/>
              <a:gd name="connsiteX11" fmla="*/ 3786755 w 8083588"/>
              <a:gd name="connsiteY11" fmla="*/ 1272129 h 3494629"/>
              <a:gd name="connsiteX12" fmla="*/ 4497955 w 8083588"/>
              <a:gd name="connsiteY12" fmla="*/ 1297529 h 3494629"/>
              <a:gd name="connsiteX13" fmla="*/ 4751955 w 8083588"/>
              <a:gd name="connsiteY13" fmla="*/ 1373729 h 3494629"/>
              <a:gd name="connsiteX14" fmla="*/ 4574155 w 8083588"/>
              <a:gd name="connsiteY14" fmla="*/ 1818229 h 3494629"/>
              <a:gd name="connsiteX15" fmla="*/ 4782142 w 8083588"/>
              <a:gd name="connsiteY15" fmla="*/ 2579683 h 3494629"/>
              <a:gd name="connsiteX16" fmla="*/ 5513955 w 8083588"/>
              <a:gd name="connsiteY16" fmla="*/ 3380329 h 3494629"/>
              <a:gd name="connsiteX17" fmla="*/ 5996555 w 8083588"/>
              <a:gd name="connsiteY17" fmla="*/ 3151729 h 3494629"/>
              <a:gd name="connsiteX18" fmla="*/ 5996555 w 8083588"/>
              <a:gd name="connsiteY18" fmla="*/ 2631029 h 3494629"/>
              <a:gd name="connsiteX19" fmla="*/ 6237855 w 8083588"/>
              <a:gd name="connsiteY19" fmla="*/ 2046829 h 3494629"/>
              <a:gd name="connsiteX20" fmla="*/ 6510334 w 8083588"/>
              <a:gd name="connsiteY20" fmla="*/ 2075404 h 3494629"/>
              <a:gd name="connsiteX21" fmla="*/ 6726358 w 8083588"/>
              <a:gd name="connsiteY21" fmla="*/ 2507675 h 3494629"/>
              <a:gd name="connsiteX22" fmla="*/ 7518446 w 8083588"/>
              <a:gd name="connsiteY22" fmla="*/ 3083739 h 3494629"/>
              <a:gd name="connsiteX23" fmla="*/ 7838055 w 8083588"/>
              <a:gd name="connsiteY23" fmla="*/ 3113629 h 3494629"/>
              <a:gd name="connsiteX24" fmla="*/ 7914255 w 8083588"/>
              <a:gd name="connsiteY24" fmla="*/ 2999329 h 3494629"/>
              <a:gd name="connsiteX25" fmla="*/ 8053955 w 8083588"/>
              <a:gd name="connsiteY25" fmla="*/ 3113629 h 3494629"/>
              <a:gd name="connsiteX26" fmla="*/ 7736455 w 8083588"/>
              <a:gd name="connsiteY26" fmla="*/ 3291429 h 3494629"/>
              <a:gd name="connsiteX27" fmla="*/ 7482455 w 8083588"/>
              <a:gd name="connsiteY27" fmla="*/ 3189829 h 3494629"/>
              <a:gd name="connsiteX28" fmla="*/ 6870374 w 8083588"/>
              <a:gd name="connsiteY28" fmla="*/ 2723699 h 3494629"/>
              <a:gd name="connsiteX29" fmla="*/ 6726358 w 8083588"/>
              <a:gd name="connsiteY29" fmla="*/ 2651691 h 3494629"/>
              <a:gd name="connsiteX30" fmla="*/ 6326755 w 8083588"/>
              <a:gd name="connsiteY30" fmla="*/ 2173829 h 3494629"/>
              <a:gd name="connsiteX31" fmla="*/ 6110855 w 8083588"/>
              <a:gd name="connsiteY31" fmla="*/ 2478629 h 3494629"/>
              <a:gd name="connsiteX32" fmla="*/ 6237855 w 8083588"/>
              <a:gd name="connsiteY32" fmla="*/ 2910429 h 3494629"/>
              <a:gd name="connsiteX33" fmla="*/ 6212455 w 8083588"/>
              <a:gd name="connsiteY33" fmla="*/ 3202529 h 3494629"/>
              <a:gd name="connsiteX34" fmla="*/ 5958455 w 8083588"/>
              <a:gd name="connsiteY34" fmla="*/ 3431129 h 3494629"/>
              <a:gd name="connsiteX35" fmla="*/ 5526655 w 8083588"/>
              <a:gd name="connsiteY35" fmla="*/ 3481929 h 3494629"/>
              <a:gd name="connsiteX36" fmla="*/ 5310755 w 8083588"/>
              <a:gd name="connsiteY36" fmla="*/ 3469229 h 3494629"/>
              <a:gd name="connsiteX37" fmla="*/ 5171055 w 8083588"/>
              <a:gd name="connsiteY37" fmla="*/ 3329529 h 3494629"/>
              <a:gd name="connsiteX38" fmla="*/ 4782142 w 8083588"/>
              <a:gd name="connsiteY38" fmla="*/ 2795707 h 3494629"/>
              <a:gd name="connsiteX39" fmla="*/ 4472555 w 8083588"/>
              <a:gd name="connsiteY39" fmla="*/ 2072229 h 3494629"/>
              <a:gd name="connsiteX40" fmla="*/ 4497955 w 8083588"/>
              <a:gd name="connsiteY40" fmla="*/ 1640429 h 3494629"/>
              <a:gd name="connsiteX41" fmla="*/ 4231255 w 8083588"/>
              <a:gd name="connsiteY41" fmla="*/ 1424529 h 3494629"/>
              <a:gd name="connsiteX42" fmla="*/ 3367655 w 8083588"/>
              <a:gd name="connsiteY42" fmla="*/ 1411829 h 3494629"/>
              <a:gd name="connsiteX43" fmla="*/ 3062855 w 8083588"/>
              <a:gd name="connsiteY43" fmla="*/ 1259429 h 3494629"/>
              <a:gd name="connsiteX44" fmla="*/ 2872355 w 8083588"/>
              <a:gd name="connsiteY44" fmla="*/ 1107029 h 3494629"/>
              <a:gd name="connsiteX45" fmla="*/ 2631055 w 8083588"/>
              <a:gd name="connsiteY45" fmla="*/ 1170529 h 3494629"/>
              <a:gd name="connsiteX46" fmla="*/ 2631055 w 8083588"/>
              <a:gd name="connsiteY46" fmla="*/ 1310229 h 3494629"/>
              <a:gd name="connsiteX47" fmla="*/ 2542155 w 8083588"/>
              <a:gd name="connsiteY47" fmla="*/ 1437229 h 3494629"/>
              <a:gd name="connsiteX48" fmla="*/ 2072255 w 8083588"/>
              <a:gd name="connsiteY48" fmla="*/ 1475329 h 3494629"/>
              <a:gd name="connsiteX49" fmla="*/ 1500755 w 8083588"/>
              <a:gd name="connsiteY49" fmla="*/ 1107029 h 3494629"/>
              <a:gd name="connsiteX50" fmla="*/ 1449955 w 8083588"/>
              <a:gd name="connsiteY50" fmla="*/ 700629 h 3494629"/>
              <a:gd name="connsiteX51" fmla="*/ 1653155 w 8083588"/>
              <a:gd name="connsiteY51" fmla="*/ 294229 h 3494629"/>
              <a:gd name="connsiteX52" fmla="*/ 1488055 w 8083588"/>
              <a:gd name="connsiteY52" fmla="*/ 103729 h 3494629"/>
              <a:gd name="connsiteX53" fmla="*/ 929255 w 8083588"/>
              <a:gd name="connsiteY53" fmla="*/ 205329 h 3494629"/>
              <a:gd name="connsiteX54" fmla="*/ 103755 w 8083588"/>
              <a:gd name="connsiteY54" fmla="*/ 332329 h 349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8083588" h="3494629">
                <a:moveTo>
                  <a:pt x="103755" y="332329"/>
                </a:moveTo>
                <a:cubicBezTo>
                  <a:pt x="0" y="328484"/>
                  <a:pt x="33674" y="233061"/>
                  <a:pt x="306724" y="182261"/>
                </a:cubicBezTo>
                <a:cubicBezTo>
                  <a:pt x="579774" y="131461"/>
                  <a:pt x="1500208" y="0"/>
                  <a:pt x="1742055" y="27529"/>
                </a:cubicBezTo>
                <a:cubicBezTo>
                  <a:pt x="1983902" y="55058"/>
                  <a:pt x="1767182" y="246112"/>
                  <a:pt x="1757806" y="347435"/>
                </a:cubicBezTo>
                <a:cubicBezTo>
                  <a:pt x="1748430" y="448758"/>
                  <a:pt x="1713823" y="536385"/>
                  <a:pt x="1685798" y="635467"/>
                </a:cubicBezTo>
                <a:cubicBezTo>
                  <a:pt x="1657773" y="734549"/>
                  <a:pt x="1544296" y="825235"/>
                  <a:pt x="1589655" y="941929"/>
                </a:cubicBezTo>
                <a:cubicBezTo>
                  <a:pt x="1635014" y="1058623"/>
                  <a:pt x="1814022" y="1267896"/>
                  <a:pt x="1957955" y="1335629"/>
                </a:cubicBezTo>
                <a:cubicBezTo>
                  <a:pt x="2101888" y="1403362"/>
                  <a:pt x="2355888" y="1392779"/>
                  <a:pt x="2453255" y="1348329"/>
                </a:cubicBezTo>
                <a:cubicBezTo>
                  <a:pt x="2550622" y="1303879"/>
                  <a:pt x="2461722" y="1113379"/>
                  <a:pt x="2542155" y="1068929"/>
                </a:cubicBezTo>
                <a:cubicBezTo>
                  <a:pt x="2622588" y="1024479"/>
                  <a:pt x="2806738" y="1047762"/>
                  <a:pt x="2935855" y="1081629"/>
                </a:cubicBezTo>
                <a:cubicBezTo>
                  <a:pt x="3064972" y="1115496"/>
                  <a:pt x="3175038" y="1240379"/>
                  <a:pt x="3316855" y="1272129"/>
                </a:cubicBezTo>
                <a:cubicBezTo>
                  <a:pt x="3458672" y="1303879"/>
                  <a:pt x="3589905" y="1267896"/>
                  <a:pt x="3786755" y="1272129"/>
                </a:cubicBezTo>
                <a:cubicBezTo>
                  <a:pt x="3983605" y="1276362"/>
                  <a:pt x="4337088" y="1280596"/>
                  <a:pt x="4497955" y="1297529"/>
                </a:cubicBezTo>
                <a:cubicBezTo>
                  <a:pt x="4658822" y="1314462"/>
                  <a:pt x="4739255" y="1286946"/>
                  <a:pt x="4751955" y="1373729"/>
                </a:cubicBezTo>
                <a:cubicBezTo>
                  <a:pt x="4764655" y="1460512"/>
                  <a:pt x="4569124" y="1617237"/>
                  <a:pt x="4574155" y="1818229"/>
                </a:cubicBezTo>
                <a:cubicBezTo>
                  <a:pt x="4579186" y="2019221"/>
                  <a:pt x="4625509" y="2319333"/>
                  <a:pt x="4782142" y="2579683"/>
                </a:cubicBezTo>
                <a:cubicBezTo>
                  <a:pt x="4938775" y="2840033"/>
                  <a:pt x="5311553" y="3284988"/>
                  <a:pt x="5513955" y="3380329"/>
                </a:cubicBezTo>
                <a:cubicBezTo>
                  <a:pt x="5716357" y="3475670"/>
                  <a:pt x="5916122" y="3276612"/>
                  <a:pt x="5996555" y="3151729"/>
                </a:cubicBezTo>
                <a:cubicBezTo>
                  <a:pt x="6076988" y="3026846"/>
                  <a:pt x="5956338" y="2815179"/>
                  <a:pt x="5996555" y="2631029"/>
                </a:cubicBezTo>
                <a:cubicBezTo>
                  <a:pt x="6036772" y="2446879"/>
                  <a:pt x="6152225" y="2139433"/>
                  <a:pt x="6237855" y="2046829"/>
                </a:cubicBezTo>
                <a:cubicBezTo>
                  <a:pt x="6323485" y="1954225"/>
                  <a:pt x="6428917" y="1998596"/>
                  <a:pt x="6510334" y="2075404"/>
                </a:cubicBezTo>
                <a:cubicBezTo>
                  <a:pt x="6591751" y="2152212"/>
                  <a:pt x="6558339" y="2339619"/>
                  <a:pt x="6726358" y="2507675"/>
                </a:cubicBezTo>
                <a:cubicBezTo>
                  <a:pt x="6894377" y="2675731"/>
                  <a:pt x="7333163" y="2982747"/>
                  <a:pt x="7518446" y="3083739"/>
                </a:cubicBezTo>
                <a:cubicBezTo>
                  <a:pt x="7703729" y="3184731"/>
                  <a:pt x="7772087" y="3127697"/>
                  <a:pt x="7838055" y="3113629"/>
                </a:cubicBezTo>
                <a:cubicBezTo>
                  <a:pt x="7904023" y="3099561"/>
                  <a:pt x="7878272" y="2999329"/>
                  <a:pt x="7914255" y="2999329"/>
                </a:cubicBezTo>
                <a:cubicBezTo>
                  <a:pt x="7950238" y="2999329"/>
                  <a:pt x="8083588" y="3064946"/>
                  <a:pt x="8053955" y="3113629"/>
                </a:cubicBezTo>
                <a:cubicBezTo>
                  <a:pt x="8024322" y="3162312"/>
                  <a:pt x="7831705" y="3278729"/>
                  <a:pt x="7736455" y="3291429"/>
                </a:cubicBezTo>
                <a:cubicBezTo>
                  <a:pt x="7641205" y="3304129"/>
                  <a:pt x="7626802" y="3284451"/>
                  <a:pt x="7482455" y="3189829"/>
                </a:cubicBezTo>
                <a:cubicBezTo>
                  <a:pt x="7338108" y="3095207"/>
                  <a:pt x="6996390" y="2813389"/>
                  <a:pt x="6870374" y="2723699"/>
                </a:cubicBezTo>
                <a:cubicBezTo>
                  <a:pt x="6744358" y="2634009"/>
                  <a:pt x="6816961" y="2743336"/>
                  <a:pt x="6726358" y="2651691"/>
                </a:cubicBezTo>
                <a:cubicBezTo>
                  <a:pt x="6635755" y="2560046"/>
                  <a:pt x="6429339" y="2202673"/>
                  <a:pt x="6326755" y="2173829"/>
                </a:cubicBezTo>
                <a:cubicBezTo>
                  <a:pt x="6224171" y="2144985"/>
                  <a:pt x="6125672" y="2355862"/>
                  <a:pt x="6110855" y="2478629"/>
                </a:cubicBezTo>
                <a:cubicBezTo>
                  <a:pt x="6096038" y="2601396"/>
                  <a:pt x="6220922" y="2789779"/>
                  <a:pt x="6237855" y="2910429"/>
                </a:cubicBezTo>
                <a:cubicBezTo>
                  <a:pt x="6254788" y="3031079"/>
                  <a:pt x="6259022" y="3115746"/>
                  <a:pt x="6212455" y="3202529"/>
                </a:cubicBezTo>
                <a:cubicBezTo>
                  <a:pt x="6165888" y="3289312"/>
                  <a:pt x="6072755" y="3384562"/>
                  <a:pt x="5958455" y="3431129"/>
                </a:cubicBezTo>
                <a:cubicBezTo>
                  <a:pt x="5844155" y="3477696"/>
                  <a:pt x="5634605" y="3475579"/>
                  <a:pt x="5526655" y="3481929"/>
                </a:cubicBezTo>
                <a:cubicBezTo>
                  <a:pt x="5418705" y="3488279"/>
                  <a:pt x="5370022" y="3494629"/>
                  <a:pt x="5310755" y="3469229"/>
                </a:cubicBezTo>
                <a:cubicBezTo>
                  <a:pt x="5251488" y="3443829"/>
                  <a:pt x="5171055" y="3329529"/>
                  <a:pt x="5171055" y="3329529"/>
                </a:cubicBezTo>
                <a:cubicBezTo>
                  <a:pt x="5026444" y="3151903"/>
                  <a:pt x="4898559" y="3005257"/>
                  <a:pt x="4782142" y="2795707"/>
                </a:cubicBezTo>
                <a:cubicBezTo>
                  <a:pt x="4665725" y="2586157"/>
                  <a:pt x="4519919" y="2264775"/>
                  <a:pt x="4472555" y="2072229"/>
                </a:cubicBezTo>
                <a:cubicBezTo>
                  <a:pt x="4425191" y="1879683"/>
                  <a:pt x="4538172" y="1748379"/>
                  <a:pt x="4497955" y="1640429"/>
                </a:cubicBezTo>
                <a:cubicBezTo>
                  <a:pt x="4457738" y="1532479"/>
                  <a:pt x="4419638" y="1462629"/>
                  <a:pt x="4231255" y="1424529"/>
                </a:cubicBezTo>
                <a:cubicBezTo>
                  <a:pt x="4042872" y="1386429"/>
                  <a:pt x="3562388" y="1439346"/>
                  <a:pt x="3367655" y="1411829"/>
                </a:cubicBezTo>
                <a:cubicBezTo>
                  <a:pt x="3172922" y="1384312"/>
                  <a:pt x="3145405" y="1310229"/>
                  <a:pt x="3062855" y="1259429"/>
                </a:cubicBezTo>
                <a:cubicBezTo>
                  <a:pt x="2980305" y="1208629"/>
                  <a:pt x="2944322" y="1121846"/>
                  <a:pt x="2872355" y="1107029"/>
                </a:cubicBezTo>
                <a:cubicBezTo>
                  <a:pt x="2800388" y="1092212"/>
                  <a:pt x="2671272" y="1136662"/>
                  <a:pt x="2631055" y="1170529"/>
                </a:cubicBezTo>
                <a:cubicBezTo>
                  <a:pt x="2590838" y="1204396"/>
                  <a:pt x="2645872" y="1265779"/>
                  <a:pt x="2631055" y="1310229"/>
                </a:cubicBezTo>
                <a:cubicBezTo>
                  <a:pt x="2616238" y="1354679"/>
                  <a:pt x="2635288" y="1409712"/>
                  <a:pt x="2542155" y="1437229"/>
                </a:cubicBezTo>
                <a:cubicBezTo>
                  <a:pt x="2449022" y="1464746"/>
                  <a:pt x="2245822" y="1530362"/>
                  <a:pt x="2072255" y="1475329"/>
                </a:cubicBezTo>
                <a:cubicBezTo>
                  <a:pt x="1898688" y="1420296"/>
                  <a:pt x="1604472" y="1236146"/>
                  <a:pt x="1500755" y="1107029"/>
                </a:cubicBezTo>
                <a:cubicBezTo>
                  <a:pt x="1397038" y="977912"/>
                  <a:pt x="1424555" y="836096"/>
                  <a:pt x="1449955" y="700629"/>
                </a:cubicBezTo>
                <a:cubicBezTo>
                  <a:pt x="1475355" y="565162"/>
                  <a:pt x="1646805" y="393712"/>
                  <a:pt x="1653155" y="294229"/>
                </a:cubicBezTo>
                <a:cubicBezTo>
                  <a:pt x="1659505" y="194746"/>
                  <a:pt x="1608705" y="118546"/>
                  <a:pt x="1488055" y="103729"/>
                </a:cubicBezTo>
                <a:cubicBezTo>
                  <a:pt x="1367405" y="88912"/>
                  <a:pt x="1159972" y="167229"/>
                  <a:pt x="929255" y="205329"/>
                </a:cubicBezTo>
                <a:cubicBezTo>
                  <a:pt x="698538" y="243429"/>
                  <a:pt x="207510" y="336174"/>
                  <a:pt x="103755" y="332329"/>
                </a:cubicBezTo>
                <a:close/>
              </a:path>
            </a:pathLst>
          </a:custGeom>
          <a:solidFill>
            <a:schemeClr val="tx2">
              <a:lumMod val="40000"/>
              <a:lumOff val="60000"/>
            </a:schemeClr>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任意多边形 49"/>
          <p:cNvSpPr/>
          <p:nvPr/>
        </p:nvSpPr>
        <p:spPr>
          <a:xfrm>
            <a:off x="6032367" y="3020193"/>
            <a:ext cx="5686921" cy="6984382"/>
          </a:xfrm>
          <a:custGeom>
            <a:avLst/>
            <a:gdLst>
              <a:gd name="connsiteX0" fmla="*/ 0 w 6946900"/>
              <a:gd name="connsiteY0" fmla="*/ 8467 h 7679267"/>
              <a:gd name="connsiteX1" fmla="*/ 266700 w 6946900"/>
              <a:gd name="connsiteY1" fmla="*/ 59267 h 7679267"/>
              <a:gd name="connsiteX2" fmla="*/ 469900 w 6946900"/>
              <a:gd name="connsiteY2" fmla="*/ 364067 h 7679267"/>
              <a:gd name="connsiteX3" fmla="*/ 762000 w 6946900"/>
              <a:gd name="connsiteY3" fmla="*/ 325967 h 7679267"/>
              <a:gd name="connsiteX4" fmla="*/ 1117600 w 6946900"/>
              <a:gd name="connsiteY4" fmla="*/ 338667 h 7679267"/>
              <a:gd name="connsiteX5" fmla="*/ 1498600 w 6946900"/>
              <a:gd name="connsiteY5" fmla="*/ 579967 h 7679267"/>
              <a:gd name="connsiteX6" fmla="*/ 1993900 w 6946900"/>
              <a:gd name="connsiteY6" fmla="*/ 579967 h 7679267"/>
              <a:gd name="connsiteX7" fmla="*/ 2654300 w 6946900"/>
              <a:gd name="connsiteY7" fmla="*/ 376767 h 7679267"/>
              <a:gd name="connsiteX8" fmla="*/ 3022600 w 6946900"/>
              <a:gd name="connsiteY8" fmla="*/ 59267 h 7679267"/>
              <a:gd name="connsiteX9" fmla="*/ 2946400 w 6946900"/>
              <a:gd name="connsiteY9" fmla="*/ 427567 h 7679267"/>
              <a:gd name="connsiteX10" fmla="*/ 2857500 w 6946900"/>
              <a:gd name="connsiteY10" fmla="*/ 795867 h 7679267"/>
              <a:gd name="connsiteX11" fmla="*/ 3644900 w 6946900"/>
              <a:gd name="connsiteY11" fmla="*/ 1126067 h 7679267"/>
              <a:gd name="connsiteX12" fmla="*/ 3975100 w 6946900"/>
              <a:gd name="connsiteY12" fmla="*/ 1621367 h 7679267"/>
              <a:gd name="connsiteX13" fmla="*/ 4178300 w 6946900"/>
              <a:gd name="connsiteY13" fmla="*/ 1926167 h 7679267"/>
              <a:gd name="connsiteX14" fmla="*/ 4660900 w 6946900"/>
              <a:gd name="connsiteY14" fmla="*/ 1875367 h 7679267"/>
              <a:gd name="connsiteX15" fmla="*/ 4787900 w 6946900"/>
              <a:gd name="connsiteY15" fmla="*/ 2332567 h 7679267"/>
              <a:gd name="connsiteX16" fmla="*/ 5118100 w 6946900"/>
              <a:gd name="connsiteY16" fmla="*/ 3158067 h 7679267"/>
              <a:gd name="connsiteX17" fmla="*/ 5638800 w 6946900"/>
              <a:gd name="connsiteY17" fmla="*/ 4605867 h 7679267"/>
              <a:gd name="connsiteX18" fmla="*/ 5499100 w 6946900"/>
              <a:gd name="connsiteY18" fmla="*/ 5101167 h 7679267"/>
              <a:gd name="connsiteX19" fmla="*/ 5499100 w 6946900"/>
              <a:gd name="connsiteY19" fmla="*/ 5647267 h 7679267"/>
              <a:gd name="connsiteX20" fmla="*/ 5969000 w 6946900"/>
              <a:gd name="connsiteY20" fmla="*/ 6472767 h 7679267"/>
              <a:gd name="connsiteX21" fmla="*/ 6121400 w 6946900"/>
              <a:gd name="connsiteY21" fmla="*/ 6714067 h 7679267"/>
              <a:gd name="connsiteX22" fmla="*/ 6477000 w 6946900"/>
              <a:gd name="connsiteY22" fmla="*/ 7069667 h 7679267"/>
              <a:gd name="connsiteX23" fmla="*/ 6946900 w 6946900"/>
              <a:gd name="connsiteY23" fmla="*/ 7679267 h 7679267"/>
              <a:gd name="connsiteX0" fmla="*/ 0 w 6477000"/>
              <a:gd name="connsiteY0" fmla="*/ 8467 h 7069667"/>
              <a:gd name="connsiteX1" fmla="*/ 266700 w 6477000"/>
              <a:gd name="connsiteY1" fmla="*/ 59267 h 7069667"/>
              <a:gd name="connsiteX2" fmla="*/ 469900 w 6477000"/>
              <a:gd name="connsiteY2" fmla="*/ 364067 h 7069667"/>
              <a:gd name="connsiteX3" fmla="*/ 762000 w 6477000"/>
              <a:gd name="connsiteY3" fmla="*/ 325967 h 7069667"/>
              <a:gd name="connsiteX4" fmla="*/ 1117600 w 6477000"/>
              <a:gd name="connsiteY4" fmla="*/ 338667 h 7069667"/>
              <a:gd name="connsiteX5" fmla="*/ 1498600 w 6477000"/>
              <a:gd name="connsiteY5" fmla="*/ 579967 h 7069667"/>
              <a:gd name="connsiteX6" fmla="*/ 1993900 w 6477000"/>
              <a:gd name="connsiteY6" fmla="*/ 579967 h 7069667"/>
              <a:gd name="connsiteX7" fmla="*/ 2654300 w 6477000"/>
              <a:gd name="connsiteY7" fmla="*/ 376767 h 7069667"/>
              <a:gd name="connsiteX8" fmla="*/ 3022600 w 6477000"/>
              <a:gd name="connsiteY8" fmla="*/ 59267 h 7069667"/>
              <a:gd name="connsiteX9" fmla="*/ 2946400 w 6477000"/>
              <a:gd name="connsiteY9" fmla="*/ 427567 h 7069667"/>
              <a:gd name="connsiteX10" fmla="*/ 2857500 w 6477000"/>
              <a:gd name="connsiteY10" fmla="*/ 795867 h 7069667"/>
              <a:gd name="connsiteX11" fmla="*/ 3644900 w 6477000"/>
              <a:gd name="connsiteY11" fmla="*/ 1126067 h 7069667"/>
              <a:gd name="connsiteX12" fmla="*/ 3975100 w 6477000"/>
              <a:gd name="connsiteY12" fmla="*/ 1621367 h 7069667"/>
              <a:gd name="connsiteX13" fmla="*/ 4178300 w 6477000"/>
              <a:gd name="connsiteY13" fmla="*/ 1926167 h 7069667"/>
              <a:gd name="connsiteX14" fmla="*/ 4660900 w 6477000"/>
              <a:gd name="connsiteY14" fmla="*/ 1875367 h 7069667"/>
              <a:gd name="connsiteX15" fmla="*/ 4787900 w 6477000"/>
              <a:gd name="connsiteY15" fmla="*/ 2332567 h 7069667"/>
              <a:gd name="connsiteX16" fmla="*/ 5118100 w 6477000"/>
              <a:gd name="connsiteY16" fmla="*/ 3158067 h 7069667"/>
              <a:gd name="connsiteX17" fmla="*/ 5638800 w 6477000"/>
              <a:gd name="connsiteY17" fmla="*/ 4605867 h 7069667"/>
              <a:gd name="connsiteX18" fmla="*/ 5499100 w 6477000"/>
              <a:gd name="connsiteY18" fmla="*/ 5101167 h 7069667"/>
              <a:gd name="connsiteX19" fmla="*/ 5499100 w 6477000"/>
              <a:gd name="connsiteY19" fmla="*/ 5647267 h 7069667"/>
              <a:gd name="connsiteX20" fmla="*/ 5969000 w 6477000"/>
              <a:gd name="connsiteY20" fmla="*/ 6472767 h 7069667"/>
              <a:gd name="connsiteX21" fmla="*/ 6121400 w 6477000"/>
              <a:gd name="connsiteY21" fmla="*/ 6714067 h 7069667"/>
              <a:gd name="connsiteX22" fmla="*/ 6477000 w 6477000"/>
              <a:gd name="connsiteY22" fmla="*/ 7069667 h 7069667"/>
              <a:gd name="connsiteX0" fmla="*/ 0 w 6477000"/>
              <a:gd name="connsiteY0" fmla="*/ 0 h 7061200"/>
              <a:gd name="connsiteX1" fmla="*/ 469900 w 6477000"/>
              <a:gd name="connsiteY1" fmla="*/ 355600 h 7061200"/>
              <a:gd name="connsiteX2" fmla="*/ 762000 w 6477000"/>
              <a:gd name="connsiteY2" fmla="*/ 317500 h 7061200"/>
              <a:gd name="connsiteX3" fmla="*/ 1117600 w 6477000"/>
              <a:gd name="connsiteY3" fmla="*/ 330200 h 7061200"/>
              <a:gd name="connsiteX4" fmla="*/ 1498600 w 6477000"/>
              <a:gd name="connsiteY4" fmla="*/ 571500 h 7061200"/>
              <a:gd name="connsiteX5" fmla="*/ 1993900 w 6477000"/>
              <a:gd name="connsiteY5" fmla="*/ 571500 h 7061200"/>
              <a:gd name="connsiteX6" fmla="*/ 2654300 w 6477000"/>
              <a:gd name="connsiteY6" fmla="*/ 368300 h 7061200"/>
              <a:gd name="connsiteX7" fmla="*/ 3022600 w 6477000"/>
              <a:gd name="connsiteY7" fmla="*/ 50800 h 7061200"/>
              <a:gd name="connsiteX8" fmla="*/ 2946400 w 6477000"/>
              <a:gd name="connsiteY8" fmla="*/ 419100 h 7061200"/>
              <a:gd name="connsiteX9" fmla="*/ 2857500 w 6477000"/>
              <a:gd name="connsiteY9" fmla="*/ 787400 h 7061200"/>
              <a:gd name="connsiteX10" fmla="*/ 3644900 w 6477000"/>
              <a:gd name="connsiteY10" fmla="*/ 1117600 h 7061200"/>
              <a:gd name="connsiteX11" fmla="*/ 3975100 w 6477000"/>
              <a:gd name="connsiteY11" fmla="*/ 1612900 h 7061200"/>
              <a:gd name="connsiteX12" fmla="*/ 4178300 w 6477000"/>
              <a:gd name="connsiteY12" fmla="*/ 1917700 h 7061200"/>
              <a:gd name="connsiteX13" fmla="*/ 4660900 w 6477000"/>
              <a:gd name="connsiteY13" fmla="*/ 1866900 h 7061200"/>
              <a:gd name="connsiteX14" fmla="*/ 4787900 w 6477000"/>
              <a:gd name="connsiteY14" fmla="*/ 2324100 h 7061200"/>
              <a:gd name="connsiteX15" fmla="*/ 5118100 w 6477000"/>
              <a:gd name="connsiteY15" fmla="*/ 3149600 h 7061200"/>
              <a:gd name="connsiteX16" fmla="*/ 5638800 w 6477000"/>
              <a:gd name="connsiteY16" fmla="*/ 4597400 h 7061200"/>
              <a:gd name="connsiteX17" fmla="*/ 5499100 w 6477000"/>
              <a:gd name="connsiteY17" fmla="*/ 5092700 h 7061200"/>
              <a:gd name="connsiteX18" fmla="*/ 5499100 w 6477000"/>
              <a:gd name="connsiteY18" fmla="*/ 5638800 h 7061200"/>
              <a:gd name="connsiteX19" fmla="*/ 5969000 w 6477000"/>
              <a:gd name="connsiteY19" fmla="*/ 6464300 h 7061200"/>
              <a:gd name="connsiteX20" fmla="*/ 6121400 w 6477000"/>
              <a:gd name="connsiteY20" fmla="*/ 6705600 h 7061200"/>
              <a:gd name="connsiteX21" fmla="*/ 6477000 w 6477000"/>
              <a:gd name="connsiteY21" fmla="*/ 7061200 h 7061200"/>
              <a:gd name="connsiteX0" fmla="*/ 0 w 6007100"/>
              <a:gd name="connsiteY0" fmla="*/ 313267 h 7018867"/>
              <a:gd name="connsiteX1" fmla="*/ 292100 w 6007100"/>
              <a:gd name="connsiteY1" fmla="*/ 275167 h 7018867"/>
              <a:gd name="connsiteX2" fmla="*/ 647700 w 6007100"/>
              <a:gd name="connsiteY2" fmla="*/ 287867 h 7018867"/>
              <a:gd name="connsiteX3" fmla="*/ 1028700 w 6007100"/>
              <a:gd name="connsiteY3" fmla="*/ 529167 h 7018867"/>
              <a:gd name="connsiteX4" fmla="*/ 1524000 w 6007100"/>
              <a:gd name="connsiteY4" fmla="*/ 529167 h 7018867"/>
              <a:gd name="connsiteX5" fmla="*/ 2184400 w 6007100"/>
              <a:gd name="connsiteY5" fmla="*/ 325967 h 7018867"/>
              <a:gd name="connsiteX6" fmla="*/ 2552700 w 6007100"/>
              <a:gd name="connsiteY6" fmla="*/ 8467 h 7018867"/>
              <a:gd name="connsiteX7" fmla="*/ 2476500 w 6007100"/>
              <a:gd name="connsiteY7" fmla="*/ 376767 h 7018867"/>
              <a:gd name="connsiteX8" fmla="*/ 2387600 w 6007100"/>
              <a:gd name="connsiteY8" fmla="*/ 745067 h 7018867"/>
              <a:gd name="connsiteX9" fmla="*/ 3175000 w 6007100"/>
              <a:gd name="connsiteY9" fmla="*/ 1075267 h 7018867"/>
              <a:gd name="connsiteX10" fmla="*/ 3505200 w 6007100"/>
              <a:gd name="connsiteY10" fmla="*/ 1570567 h 7018867"/>
              <a:gd name="connsiteX11" fmla="*/ 3708400 w 6007100"/>
              <a:gd name="connsiteY11" fmla="*/ 1875367 h 7018867"/>
              <a:gd name="connsiteX12" fmla="*/ 4191000 w 6007100"/>
              <a:gd name="connsiteY12" fmla="*/ 1824567 h 7018867"/>
              <a:gd name="connsiteX13" fmla="*/ 4318000 w 6007100"/>
              <a:gd name="connsiteY13" fmla="*/ 2281767 h 7018867"/>
              <a:gd name="connsiteX14" fmla="*/ 4648200 w 6007100"/>
              <a:gd name="connsiteY14" fmla="*/ 3107267 h 7018867"/>
              <a:gd name="connsiteX15" fmla="*/ 5168900 w 6007100"/>
              <a:gd name="connsiteY15" fmla="*/ 4555067 h 7018867"/>
              <a:gd name="connsiteX16" fmla="*/ 5029200 w 6007100"/>
              <a:gd name="connsiteY16" fmla="*/ 5050367 h 7018867"/>
              <a:gd name="connsiteX17" fmla="*/ 5029200 w 6007100"/>
              <a:gd name="connsiteY17" fmla="*/ 5596467 h 7018867"/>
              <a:gd name="connsiteX18" fmla="*/ 5499100 w 6007100"/>
              <a:gd name="connsiteY18" fmla="*/ 6421967 h 7018867"/>
              <a:gd name="connsiteX19" fmla="*/ 5651500 w 6007100"/>
              <a:gd name="connsiteY19" fmla="*/ 6663267 h 7018867"/>
              <a:gd name="connsiteX20" fmla="*/ 6007100 w 6007100"/>
              <a:gd name="connsiteY20" fmla="*/ 7018867 h 7018867"/>
              <a:gd name="connsiteX0" fmla="*/ 0 w 5715000"/>
              <a:gd name="connsiteY0" fmla="*/ 275167 h 7018867"/>
              <a:gd name="connsiteX1" fmla="*/ 355600 w 5715000"/>
              <a:gd name="connsiteY1" fmla="*/ 287867 h 7018867"/>
              <a:gd name="connsiteX2" fmla="*/ 736600 w 5715000"/>
              <a:gd name="connsiteY2" fmla="*/ 529167 h 7018867"/>
              <a:gd name="connsiteX3" fmla="*/ 1231900 w 5715000"/>
              <a:gd name="connsiteY3" fmla="*/ 529167 h 7018867"/>
              <a:gd name="connsiteX4" fmla="*/ 1892300 w 5715000"/>
              <a:gd name="connsiteY4" fmla="*/ 325967 h 7018867"/>
              <a:gd name="connsiteX5" fmla="*/ 2260600 w 5715000"/>
              <a:gd name="connsiteY5" fmla="*/ 8467 h 7018867"/>
              <a:gd name="connsiteX6" fmla="*/ 2184400 w 5715000"/>
              <a:gd name="connsiteY6" fmla="*/ 376767 h 7018867"/>
              <a:gd name="connsiteX7" fmla="*/ 2095500 w 5715000"/>
              <a:gd name="connsiteY7" fmla="*/ 745067 h 7018867"/>
              <a:gd name="connsiteX8" fmla="*/ 2882900 w 5715000"/>
              <a:gd name="connsiteY8" fmla="*/ 1075267 h 7018867"/>
              <a:gd name="connsiteX9" fmla="*/ 3213100 w 5715000"/>
              <a:gd name="connsiteY9" fmla="*/ 1570567 h 7018867"/>
              <a:gd name="connsiteX10" fmla="*/ 3416300 w 5715000"/>
              <a:gd name="connsiteY10" fmla="*/ 1875367 h 7018867"/>
              <a:gd name="connsiteX11" fmla="*/ 3898900 w 5715000"/>
              <a:gd name="connsiteY11" fmla="*/ 1824567 h 7018867"/>
              <a:gd name="connsiteX12" fmla="*/ 4025900 w 5715000"/>
              <a:gd name="connsiteY12" fmla="*/ 2281767 h 7018867"/>
              <a:gd name="connsiteX13" fmla="*/ 4356100 w 5715000"/>
              <a:gd name="connsiteY13" fmla="*/ 3107267 h 7018867"/>
              <a:gd name="connsiteX14" fmla="*/ 4876800 w 5715000"/>
              <a:gd name="connsiteY14" fmla="*/ 4555067 h 7018867"/>
              <a:gd name="connsiteX15" fmla="*/ 4737100 w 5715000"/>
              <a:gd name="connsiteY15" fmla="*/ 5050367 h 7018867"/>
              <a:gd name="connsiteX16" fmla="*/ 4737100 w 5715000"/>
              <a:gd name="connsiteY16" fmla="*/ 5596467 h 7018867"/>
              <a:gd name="connsiteX17" fmla="*/ 5207000 w 5715000"/>
              <a:gd name="connsiteY17" fmla="*/ 6421967 h 7018867"/>
              <a:gd name="connsiteX18" fmla="*/ 5359400 w 5715000"/>
              <a:gd name="connsiteY18" fmla="*/ 6663267 h 7018867"/>
              <a:gd name="connsiteX19" fmla="*/ 5715000 w 5715000"/>
              <a:gd name="connsiteY19" fmla="*/ 7018867 h 7018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15000" h="7018867">
                <a:moveTo>
                  <a:pt x="0" y="275167"/>
                </a:moveTo>
                <a:cubicBezTo>
                  <a:pt x="107950" y="270934"/>
                  <a:pt x="232833" y="245534"/>
                  <a:pt x="355600" y="287867"/>
                </a:cubicBezTo>
                <a:cubicBezTo>
                  <a:pt x="478367" y="330200"/>
                  <a:pt x="590550" y="488950"/>
                  <a:pt x="736600" y="529167"/>
                </a:cubicBezTo>
                <a:cubicBezTo>
                  <a:pt x="882650" y="569384"/>
                  <a:pt x="1039283" y="563034"/>
                  <a:pt x="1231900" y="529167"/>
                </a:cubicBezTo>
                <a:cubicBezTo>
                  <a:pt x="1424517" y="495300"/>
                  <a:pt x="1720850" y="412750"/>
                  <a:pt x="1892300" y="325967"/>
                </a:cubicBezTo>
                <a:cubicBezTo>
                  <a:pt x="2063750" y="239184"/>
                  <a:pt x="2211917" y="0"/>
                  <a:pt x="2260600" y="8467"/>
                </a:cubicBezTo>
                <a:cubicBezTo>
                  <a:pt x="2309283" y="16934"/>
                  <a:pt x="2211917" y="254000"/>
                  <a:pt x="2184400" y="376767"/>
                </a:cubicBezTo>
                <a:cubicBezTo>
                  <a:pt x="2156883" y="499534"/>
                  <a:pt x="1979083" y="628650"/>
                  <a:pt x="2095500" y="745067"/>
                </a:cubicBezTo>
                <a:cubicBezTo>
                  <a:pt x="2211917" y="861484"/>
                  <a:pt x="2696633" y="937684"/>
                  <a:pt x="2882900" y="1075267"/>
                </a:cubicBezTo>
                <a:cubicBezTo>
                  <a:pt x="3069167" y="1212850"/>
                  <a:pt x="3213100" y="1570567"/>
                  <a:pt x="3213100" y="1570567"/>
                </a:cubicBezTo>
                <a:cubicBezTo>
                  <a:pt x="3302000" y="1703917"/>
                  <a:pt x="3302000" y="1833034"/>
                  <a:pt x="3416300" y="1875367"/>
                </a:cubicBezTo>
                <a:cubicBezTo>
                  <a:pt x="3530600" y="1917700"/>
                  <a:pt x="3797300" y="1756834"/>
                  <a:pt x="3898900" y="1824567"/>
                </a:cubicBezTo>
                <a:cubicBezTo>
                  <a:pt x="4000500" y="1892300"/>
                  <a:pt x="3949700" y="2067984"/>
                  <a:pt x="4025900" y="2281767"/>
                </a:cubicBezTo>
                <a:cubicBezTo>
                  <a:pt x="4102100" y="2495550"/>
                  <a:pt x="4214283" y="2728384"/>
                  <a:pt x="4356100" y="3107267"/>
                </a:cubicBezTo>
                <a:cubicBezTo>
                  <a:pt x="4497917" y="3486150"/>
                  <a:pt x="4813300" y="4231217"/>
                  <a:pt x="4876800" y="4555067"/>
                </a:cubicBezTo>
                <a:cubicBezTo>
                  <a:pt x="4940300" y="4878917"/>
                  <a:pt x="4760383" y="4876800"/>
                  <a:pt x="4737100" y="5050367"/>
                </a:cubicBezTo>
                <a:cubicBezTo>
                  <a:pt x="4713817" y="5223934"/>
                  <a:pt x="4658783" y="5367867"/>
                  <a:pt x="4737100" y="5596467"/>
                </a:cubicBezTo>
                <a:cubicBezTo>
                  <a:pt x="4815417" y="5825067"/>
                  <a:pt x="5103283" y="6244167"/>
                  <a:pt x="5207000" y="6421967"/>
                </a:cubicBezTo>
                <a:cubicBezTo>
                  <a:pt x="5310717" y="6599767"/>
                  <a:pt x="5274733" y="6563784"/>
                  <a:pt x="5359400" y="6663267"/>
                </a:cubicBezTo>
                <a:cubicBezTo>
                  <a:pt x="5444067" y="6762750"/>
                  <a:pt x="5577417" y="6858000"/>
                  <a:pt x="5715000" y="7018867"/>
                </a:cubicBezTo>
              </a:path>
            </a:pathLst>
          </a:custGeom>
          <a:ln w="57150" cmpd="tri">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1" name="椭圆 10"/>
          <p:cNvSpPr/>
          <p:nvPr/>
        </p:nvSpPr>
        <p:spPr>
          <a:xfrm>
            <a:off x="10314671" y="5993978"/>
            <a:ext cx="504056" cy="504056"/>
          </a:xfrm>
          <a:prstGeom prst="ellipse">
            <a:avLst/>
          </a:prstGeom>
          <a:solidFill>
            <a:srgbClr val="C0504D">
              <a:alpha val="50196"/>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10386679" y="6065986"/>
            <a:ext cx="360040" cy="360040"/>
          </a:xfrm>
          <a:prstGeom prst="ellipse">
            <a:avLst/>
          </a:prstGeom>
          <a:solidFill>
            <a:srgbClr val="C0504D">
              <a:alpha val="50196"/>
            </a:srgbClr>
          </a:solidFill>
          <a:ln>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TextBox 13"/>
          <p:cNvSpPr txBox="1"/>
          <p:nvPr/>
        </p:nvSpPr>
        <p:spPr>
          <a:xfrm>
            <a:off x="9810615" y="5633938"/>
            <a:ext cx="1415772" cy="338554"/>
          </a:xfrm>
          <a:prstGeom prst="rect">
            <a:avLst/>
          </a:prstGeom>
          <a:noFill/>
        </p:spPr>
        <p:txBody>
          <a:bodyPr wrap="none" rtlCol="0">
            <a:spAutoFit/>
          </a:bodyPr>
          <a:lstStyle/>
          <a:p>
            <a:r>
              <a:rPr lang="zh-CN" altLang="en-US" sz="1600" b="1" dirty="0" smtClean="0">
                <a:solidFill>
                  <a:srgbClr val="FF0000"/>
                </a:solidFill>
                <a:latin typeface="微软雅黑" pitchFamily="34" charset="-122"/>
                <a:ea typeface="微软雅黑" pitchFamily="34" charset="-122"/>
              </a:rPr>
              <a:t>综合服务核心</a:t>
            </a:r>
            <a:endParaRPr lang="zh-CN" altLang="en-US" sz="1600" b="1" dirty="0">
              <a:solidFill>
                <a:srgbClr val="FF0000"/>
              </a:solidFill>
              <a:latin typeface="微软雅黑" pitchFamily="34" charset="-122"/>
              <a:ea typeface="微软雅黑" pitchFamily="34" charset="-122"/>
            </a:endParaRPr>
          </a:p>
        </p:txBody>
      </p:sp>
      <p:sp>
        <p:nvSpPr>
          <p:cNvPr id="15" name="TextBox 8"/>
          <p:cNvSpPr txBox="1"/>
          <p:nvPr/>
        </p:nvSpPr>
        <p:spPr>
          <a:xfrm>
            <a:off x="934939" y="233338"/>
            <a:ext cx="4392711" cy="703170"/>
          </a:xfrm>
          <a:prstGeom prst="rect">
            <a:avLst/>
          </a:prstGeom>
          <a:noFill/>
        </p:spPr>
        <p:txBody>
          <a:bodyPr wrap="square" lIns="208689" tIns="104345" rIns="208689" bIns="104345" rtlCol="0" anchor="ctr" anchorCtr="0">
            <a:spAutoFit/>
          </a:bodyPr>
          <a:lstStyle/>
          <a:p>
            <a:pPr algn="ctr"/>
            <a:r>
              <a:rPr lang="zh-CN" altLang="en-US" sz="3200" b="1" dirty="0" smtClean="0">
                <a:solidFill>
                  <a:srgbClr val="C00000"/>
                </a:solidFill>
                <a:latin typeface="微软雅黑" panose="020B0503020204020204" charset="-122"/>
                <a:ea typeface="微软雅黑" panose="020B0503020204020204" charset="-122"/>
              </a:rPr>
              <a:t>产业发展规划</a:t>
            </a:r>
            <a:endParaRPr lang="zh-CN" altLang="en-US" sz="3200" b="1" dirty="0">
              <a:solidFill>
                <a:srgbClr val="C00000"/>
              </a:solidFill>
              <a:latin typeface="微软雅黑" panose="020B0503020204020204" charset="-122"/>
              <a:ea typeface="微软雅黑" panose="020B0503020204020204" charset="-122"/>
            </a:endParaRPr>
          </a:p>
        </p:txBody>
      </p:sp>
      <p:sp>
        <p:nvSpPr>
          <p:cNvPr id="16" name="TextBox 15"/>
          <p:cNvSpPr txBox="1"/>
          <p:nvPr/>
        </p:nvSpPr>
        <p:spPr>
          <a:xfrm>
            <a:off x="8802503" y="3329682"/>
            <a:ext cx="1338828" cy="369332"/>
          </a:xfrm>
          <a:prstGeom prst="rect">
            <a:avLst/>
          </a:prstGeom>
          <a:noFill/>
        </p:spPr>
        <p:txBody>
          <a:bodyPr wrap="none" rtlCol="0">
            <a:spAutoFit/>
          </a:bodyPr>
          <a:lstStyle/>
          <a:p>
            <a:r>
              <a:rPr lang="zh-CN" altLang="en-US" b="1" dirty="0" smtClean="0">
                <a:effectLst>
                  <a:outerShdw blurRad="50800" dist="50800" dir="5400000" algn="ctr" rotWithShape="0">
                    <a:schemeClr val="bg1"/>
                  </a:outerShdw>
                </a:effectLst>
                <a:latin typeface="微软雅黑" pitchFamily="34" charset="-122"/>
                <a:ea typeface="微软雅黑" pitchFamily="34" charset="-122"/>
              </a:rPr>
              <a:t>林下种植区</a:t>
            </a:r>
            <a:endParaRPr lang="zh-CN" altLang="en-US" b="1" dirty="0">
              <a:effectLst>
                <a:outerShdw blurRad="50800" dist="50800" dir="5400000" algn="ctr" rotWithShape="0">
                  <a:schemeClr val="bg1"/>
                </a:outerShdw>
              </a:effectLst>
              <a:latin typeface="微软雅黑" pitchFamily="34" charset="-122"/>
              <a:ea typeface="微软雅黑" pitchFamily="34" charset="-122"/>
            </a:endParaRPr>
          </a:p>
        </p:txBody>
      </p:sp>
      <p:sp>
        <p:nvSpPr>
          <p:cNvPr id="17" name="TextBox 16"/>
          <p:cNvSpPr txBox="1"/>
          <p:nvPr/>
        </p:nvSpPr>
        <p:spPr>
          <a:xfrm>
            <a:off x="9335883" y="8082210"/>
            <a:ext cx="1338828" cy="369332"/>
          </a:xfrm>
          <a:prstGeom prst="rect">
            <a:avLst/>
          </a:prstGeom>
          <a:noFill/>
        </p:spPr>
        <p:txBody>
          <a:bodyPr wrap="none" rtlCol="0">
            <a:spAutoFit/>
          </a:bodyPr>
          <a:lstStyle/>
          <a:p>
            <a:r>
              <a:rPr lang="zh-CN" altLang="en-US" b="1" dirty="0" smtClean="0">
                <a:effectLst>
                  <a:outerShdw blurRad="50800" dist="50800" dir="5400000" algn="ctr" rotWithShape="0">
                    <a:schemeClr val="bg1"/>
                  </a:outerShdw>
                </a:effectLst>
                <a:latin typeface="微软雅黑" pitchFamily="34" charset="-122"/>
                <a:ea typeface="微软雅黑" pitchFamily="34" charset="-122"/>
              </a:rPr>
              <a:t>综合种植区</a:t>
            </a:r>
          </a:p>
        </p:txBody>
      </p:sp>
      <p:sp>
        <p:nvSpPr>
          <p:cNvPr id="19" name="TextBox 18"/>
          <p:cNvSpPr txBox="1"/>
          <p:nvPr/>
        </p:nvSpPr>
        <p:spPr>
          <a:xfrm>
            <a:off x="10026639" y="4481810"/>
            <a:ext cx="1338828" cy="369332"/>
          </a:xfrm>
          <a:prstGeom prst="rect">
            <a:avLst/>
          </a:prstGeom>
          <a:noFill/>
        </p:spPr>
        <p:txBody>
          <a:bodyPr wrap="none" rtlCol="0">
            <a:spAutoFit/>
          </a:bodyPr>
          <a:lstStyle/>
          <a:p>
            <a:r>
              <a:rPr lang="zh-CN" altLang="en-US" b="1" dirty="0" smtClean="0">
                <a:effectLst>
                  <a:outerShdw blurRad="50800" dist="50800" dir="5400000" algn="ctr" rotWithShape="0">
                    <a:schemeClr val="bg1"/>
                  </a:outerShdw>
                </a:effectLst>
                <a:latin typeface="微软雅黑" pitchFamily="34" charset="-122"/>
                <a:ea typeface="微软雅黑" pitchFamily="34" charset="-122"/>
              </a:rPr>
              <a:t>生态康养区</a:t>
            </a:r>
          </a:p>
        </p:txBody>
      </p:sp>
      <p:sp>
        <p:nvSpPr>
          <p:cNvPr id="21" name="TextBox 20"/>
          <p:cNvSpPr txBox="1"/>
          <p:nvPr/>
        </p:nvSpPr>
        <p:spPr>
          <a:xfrm rot="2196867">
            <a:off x="12250744" y="6190023"/>
            <a:ext cx="1210588" cy="338554"/>
          </a:xfrm>
          <a:prstGeom prst="rect">
            <a:avLst/>
          </a:prstGeom>
          <a:noFill/>
        </p:spPr>
        <p:txBody>
          <a:bodyPr wrap="none" rtlCol="0">
            <a:spAutoFit/>
          </a:bodyPr>
          <a:lstStyle/>
          <a:p>
            <a:r>
              <a:rPr lang="zh-CN" altLang="en-US" sz="1600" b="1" dirty="0" smtClean="0">
                <a:solidFill>
                  <a:schemeClr val="tx2">
                    <a:lumMod val="60000"/>
                    <a:lumOff val="40000"/>
                  </a:schemeClr>
                </a:solidFill>
                <a:latin typeface="微软雅黑" pitchFamily="34" charset="-122"/>
                <a:ea typeface="微软雅黑" pitchFamily="34" charset="-122"/>
              </a:rPr>
              <a:t>麻河</a:t>
            </a:r>
            <a:r>
              <a:rPr lang="zh-CN" altLang="en-US" sz="1600" b="1" dirty="0" smtClean="0">
                <a:solidFill>
                  <a:schemeClr val="tx2">
                    <a:lumMod val="60000"/>
                    <a:lumOff val="40000"/>
                  </a:schemeClr>
                </a:solidFill>
                <a:latin typeface="微软雅黑" pitchFamily="34" charset="-122"/>
                <a:ea typeface="微软雅黑" pitchFamily="34" charset="-122"/>
              </a:rPr>
              <a:t>景观带</a:t>
            </a:r>
            <a:endParaRPr lang="zh-CN" altLang="en-US" sz="1600" b="1" dirty="0">
              <a:solidFill>
                <a:schemeClr val="tx2">
                  <a:lumMod val="60000"/>
                  <a:lumOff val="40000"/>
                </a:schemeClr>
              </a:solidFill>
              <a:latin typeface="微软雅黑" pitchFamily="34" charset="-122"/>
              <a:ea typeface="微软雅黑" pitchFamily="34" charset="-122"/>
            </a:endParaRPr>
          </a:p>
        </p:txBody>
      </p:sp>
      <p:sp>
        <p:nvSpPr>
          <p:cNvPr id="22" name="TextBox 21"/>
          <p:cNvSpPr txBox="1"/>
          <p:nvPr/>
        </p:nvSpPr>
        <p:spPr>
          <a:xfrm rot="2144021">
            <a:off x="8395796" y="3885217"/>
            <a:ext cx="1441420" cy="307777"/>
          </a:xfrm>
          <a:prstGeom prst="rect">
            <a:avLst/>
          </a:prstGeom>
          <a:noFill/>
        </p:spPr>
        <p:txBody>
          <a:bodyPr wrap="none" rtlCol="0">
            <a:spAutoFit/>
          </a:bodyPr>
          <a:lstStyle/>
          <a:p>
            <a:r>
              <a:rPr lang="zh-CN" altLang="en-US" sz="1400" b="1" dirty="0" smtClean="0">
                <a:solidFill>
                  <a:srgbClr val="FF0000"/>
                </a:solidFill>
                <a:latin typeface="微软雅黑" pitchFamily="34" charset="-122"/>
                <a:ea typeface="微软雅黑" pitchFamily="34" charset="-122"/>
              </a:rPr>
              <a:t>乡村联动发展轴</a:t>
            </a:r>
            <a:endParaRPr lang="zh-CN" altLang="en-US" sz="1400" b="1" dirty="0">
              <a:solidFill>
                <a:srgbClr val="FF0000"/>
              </a:solidFill>
              <a:latin typeface="微软雅黑" pitchFamily="34" charset="-122"/>
              <a:ea typeface="微软雅黑" pitchFamily="34" charset="-122"/>
            </a:endParaRPr>
          </a:p>
        </p:txBody>
      </p:sp>
      <p:sp>
        <p:nvSpPr>
          <p:cNvPr id="23" name="TextBox 22"/>
          <p:cNvSpPr txBox="1"/>
          <p:nvPr/>
        </p:nvSpPr>
        <p:spPr>
          <a:xfrm rot="2196867">
            <a:off x="6747551" y="4762346"/>
            <a:ext cx="1415772" cy="338554"/>
          </a:xfrm>
          <a:prstGeom prst="rect">
            <a:avLst/>
          </a:prstGeom>
          <a:noFill/>
        </p:spPr>
        <p:txBody>
          <a:bodyPr wrap="none" rtlCol="0">
            <a:spAutoFit/>
          </a:bodyPr>
          <a:lstStyle/>
          <a:p>
            <a:r>
              <a:rPr lang="zh-CN" altLang="en-US" sz="1600" b="1" dirty="0" smtClean="0">
                <a:solidFill>
                  <a:schemeClr val="tx2">
                    <a:lumMod val="60000"/>
                    <a:lumOff val="40000"/>
                  </a:schemeClr>
                </a:solidFill>
                <a:latin typeface="微软雅黑" pitchFamily="34" charset="-122"/>
                <a:ea typeface="微软雅黑" pitchFamily="34" charset="-122"/>
              </a:rPr>
              <a:t>梅溪河景观带</a:t>
            </a:r>
            <a:endParaRPr lang="zh-CN" altLang="en-US" sz="1600" b="1" dirty="0">
              <a:solidFill>
                <a:schemeClr val="tx2">
                  <a:lumMod val="60000"/>
                  <a:lumOff val="40000"/>
                </a:schemeClr>
              </a:solidFill>
              <a:latin typeface="微软雅黑" pitchFamily="34" charset="-122"/>
              <a:ea typeface="微软雅黑" pitchFamily="34" charset="-122"/>
            </a:endParaRPr>
          </a:p>
        </p:txBody>
      </p:sp>
      <p:sp>
        <p:nvSpPr>
          <p:cNvPr id="24" name="TextBox 23"/>
          <p:cNvSpPr txBox="1"/>
          <p:nvPr/>
        </p:nvSpPr>
        <p:spPr>
          <a:xfrm rot="3565459">
            <a:off x="10483167" y="8801343"/>
            <a:ext cx="1441420" cy="307777"/>
          </a:xfrm>
          <a:prstGeom prst="rect">
            <a:avLst/>
          </a:prstGeom>
          <a:noFill/>
        </p:spPr>
        <p:txBody>
          <a:bodyPr wrap="none" rtlCol="0">
            <a:spAutoFit/>
          </a:bodyPr>
          <a:lstStyle/>
          <a:p>
            <a:r>
              <a:rPr lang="zh-CN" altLang="en-US" sz="1400" b="1" dirty="0" smtClean="0">
                <a:solidFill>
                  <a:srgbClr val="FF0000"/>
                </a:solidFill>
                <a:latin typeface="微软雅黑" pitchFamily="34" charset="-122"/>
                <a:ea typeface="微软雅黑" pitchFamily="34" charset="-122"/>
              </a:rPr>
              <a:t>乡村联动发展轴</a:t>
            </a:r>
            <a:endParaRPr lang="zh-CN" altLang="en-US" sz="1400" b="1" dirty="0">
              <a:solidFill>
                <a:srgbClr val="FF0000"/>
              </a:solidFill>
              <a:latin typeface="微软雅黑" pitchFamily="34" charset="-122"/>
              <a:ea typeface="微软雅黑" pitchFamily="34" charset="-122"/>
            </a:endParaRPr>
          </a:p>
        </p:txBody>
      </p:sp>
      <p:sp>
        <p:nvSpPr>
          <p:cNvPr id="25" name="任意多边形 24"/>
          <p:cNvSpPr/>
          <p:nvPr/>
        </p:nvSpPr>
        <p:spPr>
          <a:xfrm>
            <a:off x="9924568" y="4769842"/>
            <a:ext cx="1780117" cy="2338917"/>
          </a:xfrm>
          <a:custGeom>
            <a:avLst/>
            <a:gdLst>
              <a:gd name="connsiteX0" fmla="*/ 0 w 1780117"/>
              <a:gd name="connsiteY0" fmla="*/ 63500 h 2338917"/>
              <a:gd name="connsiteX1" fmla="*/ 431800 w 1780117"/>
              <a:gd name="connsiteY1" fmla="*/ 25400 h 2338917"/>
              <a:gd name="connsiteX2" fmla="*/ 838200 w 1780117"/>
              <a:gd name="connsiteY2" fmla="*/ 38100 h 2338917"/>
              <a:gd name="connsiteX3" fmla="*/ 990600 w 1780117"/>
              <a:gd name="connsiteY3" fmla="*/ 254000 h 2338917"/>
              <a:gd name="connsiteX4" fmla="*/ 1511300 w 1780117"/>
              <a:gd name="connsiteY4" fmla="*/ 419100 h 2338917"/>
              <a:gd name="connsiteX5" fmla="*/ 1651000 w 1780117"/>
              <a:gd name="connsiteY5" fmla="*/ 1054100 h 2338917"/>
              <a:gd name="connsiteX6" fmla="*/ 1651000 w 1780117"/>
              <a:gd name="connsiteY6" fmla="*/ 1485900 h 2338917"/>
              <a:gd name="connsiteX7" fmla="*/ 1714500 w 1780117"/>
              <a:gd name="connsiteY7" fmla="*/ 1765300 h 2338917"/>
              <a:gd name="connsiteX8" fmla="*/ 1714500 w 1780117"/>
              <a:gd name="connsiteY8" fmla="*/ 1993900 h 2338917"/>
              <a:gd name="connsiteX9" fmla="*/ 1320800 w 1780117"/>
              <a:gd name="connsiteY9" fmla="*/ 2324100 h 2338917"/>
              <a:gd name="connsiteX10" fmla="*/ 939800 w 1780117"/>
              <a:gd name="connsiteY10" fmla="*/ 2082800 h 2338917"/>
              <a:gd name="connsiteX11" fmla="*/ 673100 w 1780117"/>
              <a:gd name="connsiteY11" fmla="*/ 1943100 h 2338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0117" h="2338917">
                <a:moveTo>
                  <a:pt x="0" y="63500"/>
                </a:moveTo>
                <a:cubicBezTo>
                  <a:pt x="146050" y="46566"/>
                  <a:pt x="292100" y="29633"/>
                  <a:pt x="431800" y="25400"/>
                </a:cubicBezTo>
                <a:cubicBezTo>
                  <a:pt x="571500" y="21167"/>
                  <a:pt x="745067" y="0"/>
                  <a:pt x="838200" y="38100"/>
                </a:cubicBezTo>
                <a:cubicBezTo>
                  <a:pt x="931333" y="76200"/>
                  <a:pt x="878417" y="190500"/>
                  <a:pt x="990600" y="254000"/>
                </a:cubicBezTo>
                <a:cubicBezTo>
                  <a:pt x="1102783" y="317500"/>
                  <a:pt x="1401233" y="285750"/>
                  <a:pt x="1511300" y="419100"/>
                </a:cubicBezTo>
                <a:cubicBezTo>
                  <a:pt x="1621367" y="552450"/>
                  <a:pt x="1627717" y="876300"/>
                  <a:pt x="1651000" y="1054100"/>
                </a:cubicBezTo>
                <a:cubicBezTo>
                  <a:pt x="1674283" y="1231900"/>
                  <a:pt x="1640417" y="1367367"/>
                  <a:pt x="1651000" y="1485900"/>
                </a:cubicBezTo>
                <a:cubicBezTo>
                  <a:pt x="1661583" y="1604433"/>
                  <a:pt x="1703917" y="1680633"/>
                  <a:pt x="1714500" y="1765300"/>
                </a:cubicBezTo>
                <a:cubicBezTo>
                  <a:pt x="1725083" y="1849967"/>
                  <a:pt x="1780117" y="1900767"/>
                  <a:pt x="1714500" y="1993900"/>
                </a:cubicBezTo>
                <a:cubicBezTo>
                  <a:pt x="1648883" y="2087033"/>
                  <a:pt x="1449917" y="2309283"/>
                  <a:pt x="1320800" y="2324100"/>
                </a:cubicBezTo>
                <a:cubicBezTo>
                  <a:pt x="1191683" y="2338917"/>
                  <a:pt x="1047750" y="2146300"/>
                  <a:pt x="939800" y="2082800"/>
                </a:cubicBezTo>
                <a:cubicBezTo>
                  <a:pt x="831850" y="2019300"/>
                  <a:pt x="752475" y="1981200"/>
                  <a:pt x="673100" y="1943100"/>
                </a:cubicBezTo>
              </a:path>
            </a:pathLst>
          </a:custGeom>
          <a:ln w="57150">
            <a:solidFill>
              <a:srgbClr val="D947DC"/>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8" name="TextBox 17"/>
          <p:cNvSpPr txBox="1"/>
          <p:nvPr/>
        </p:nvSpPr>
        <p:spPr>
          <a:xfrm>
            <a:off x="9863931" y="6632758"/>
            <a:ext cx="1338828" cy="369332"/>
          </a:xfrm>
          <a:prstGeom prst="rect">
            <a:avLst/>
          </a:prstGeom>
          <a:noFill/>
        </p:spPr>
        <p:txBody>
          <a:bodyPr wrap="none" rtlCol="0">
            <a:spAutoFit/>
          </a:bodyPr>
          <a:lstStyle/>
          <a:p>
            <a:r>
              <a:rPr lang="zh-CN" altLang="en-US" b="1" dirty="0" smtClean="0">
                <a:effectLst>
                  <a:outerShdw blurRad="50800" dist="50800" dir="5400000" algn="ctr" rotWithShape="0">
                    <a:schemeClr val="bg1"/>
                  </a:outerShdw>
                </a:effectLst>
                <a:latin typeface="微软雅黑" pitchFamily="34" charset="-122"/>
                <a:ea typeface="微软雅黑" pitchFamily="34" charset="-122"/>
              </a:rPr>
              <a:t>红色旅游区</a:t>
            </a:r>
          </a:p>
        </p:txBody>
      </p:sp>
      <p:sp>
        <p:nvSpPr>
          <p:cNvPr id="26" name="椭圆 25"/>
          <p:cNvSpPr/>
          <p:nvPr/>
        </p:nvSpPr>
        <p:spPr>
          <a:xfrm>
            <a:off x="10962743" y="4985866"/>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椭圆 26"/>
          <p:cNvSpPr/>
          <p:nvPr/>
        </p:nvSpPr>
        <p:spPr>
          <a:xfrm>
            <a:off x="11178767" y="4985866"/>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椭圆 27"/>
          <p:cNvSpPr/>
          <p:nvPr/>
        </p:nvSpPr>
        <p:spPr>
          <a:xfrm>
            <a:off x="10098647" y="4481810"/>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椭圆 28"/>
          <p:cNvSpPr/>
          <p:nvPr/>
        </p:nvSpPr>
        <p:spPr>
          <a:xfrm>
            <a:off x="9522583" y="4553818"/>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椭圆 29"/>
          <p:cNvSpPr/>
          <p:nvPr/>
        </p:nvSpPr>
        <p:spPr>
          <a:xfrm>
            <a:off x="10962743" y="6282010"/>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a:off x="11466799" y="7290122"/>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nvSpPr>
        <p:spPr>
          <a:xfrm>
            <a:off x="8802503" y="4625826"/>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椭圆 32"/>
          <p:cNvSpPr/>
          <p:nvPr/>
        </p:nvSpPr>
        <p:spPr>
          <a:xfrm>
            <a:off x="9090535" y="8010202"/>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椭圆 33"/>
          <p:cNvSpPr/>
          <p:nvPr/>
        </p:nvSpPr>
        <p:spPr>
          <a:xfrm>
            <a:off x="7722383" y="4265786"/>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椭圆 34"/>
          <p:cNvSpPr/>
          <p:nvPr/>
        </p:nvSpPr>
        <p:spPr>
          <a:xfrm>
            <a:off x="9450575" y="7218114"/>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TextBox 37"/>
          <p:cNvSpPr txBox="1"/>
          <p:nvPr/>
        </p:nvSpPr>
        <p:spPr>
          <a:xfrm>
            <a:off x="7503164" y="3977754"/>
            <a:ext cx="723275"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中药材</a:t>
            </a:r>
            <a:endParaRPr lang="zh-CN" altLang="en-US" sz="1400" b="1" dirty="0">
              <a:solidFill>
                <a:srgbClr val="C00000"/>
              </a:solidFill>
              <a:latin typeface="微软雅黑" pitchFamily="34" charset="-122"/>
              <a:ea typeface="微软雅黑" pitchFamily="34" charset="-122"/>
            </a:endParaRPr>
          </a:p>
        </p:txBody>
      </p:sp>
      <p:sp>
        <p:nvSpPr>
          <p:cNvPr id="39" name="椭圆 38"/>
          <p:cNvSpPr/>
          <p:nvPr/>
        </p:nvSpPr>
        <p:spPr>
          <a:xfrm>
            <a:off x="10389874" y="3545706"/>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TextBox 40"/>
          <p:cNvSpPr txBox="1"/>
          <p:nvPr/>
        </p:nvSpPr>
        <p:spPr>
          <a:xfrm>
            <a:off x="10170655" y="3257674"/>
            <a:ext cx="723275"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中药材</a:t>
            </a:r>
            <a:endParaRPr lang="zh-CN" altLang="en-US" sz="1400" b="1" dirty="0">
              <a:solidFill>
                <a:srgbClr val="C00000"/>
              </a:solidFill>
              <a:latin typeface="微软雅黑" pitchFamily="34" charset="-122"/>
              <a:ea typeface="微软雅黑" pitchFamily="34" charset="-122"/>
            </a:endParaRPr>
          </a:p>
        </p:txBody>
      </p:sp>
      <p:sp>
        <p:nvSpPr>
          <p:cNvPr id="42" name="TextBox 41"/>
          <p:cNvSpPr txBox="1"/>
          <p:nvPr/>
        </p:nvSpPr>
        <p:spPr>
          <a:xfrm>
            <a:off x="10602703" y="5993978"/>
            <a:ext cx="1261884"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红色文化遗址</a:t>
            </a:r>
            <a:endParaRPr lang="zh-CN" altLang="en-US" sz="1400" b="1" dirty="0">
              <a:solidFill>
                <a:srgbClr val="C00000"/>
              </a:solidFill>
              <a:latin typeface="微软雅黑" pitchFamily="34" charset="-122"/>
              <a:ea typeface="微软雅黑" pitchFamily="34" charset="-122"/>
            </a:endParaRPr>
          </a:p>
        </p:txBody>
      </p:sp>
      <p:sp>
        <p:nvSpPr>
          <p:cNvPr id="45" name="TextBox 44"/>
          <p:cNvSpPr txBox="1"/>
          <p:nvPr/>
        </p:nvSpPr>
        <p:spPr>
          <a:xfrm>
            <a:off x="9629818" y="4193778"/>
            <a:ext cx="2698175"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红日游客接待中心（门户形象）</a:t>
            </a:r>
            <a:endParaRPr lang="zh-CN" altLang="en-US" sz="1400" b="1" dirty="0">
              <a:solidFill>
                <a:srgbClr val="C00000"/>
              </a:solidFill>
              <a:latin typeface="微软雅黑" pitchFamily="34" charset="-122"/>
              <a:ea typeface="微软雅黑" pitchFamily="34" charset="-122"/>
            </a:endParaRPr>
          </a:p>
        </p:txBody>
      </p:sp>
      <p:sp>
        <p:nvSpPr>
          <p:cNvPr id="46" name="TextBox 45"/>
          <p:cNvSpPr txBox="1"/>
          <p:nvPr/>
        </p:nvSpPr>
        <p:spPr>
          <a:xfrm>
            <a:off x="9123828" y="4697834"/>
            <a:ext cx="902811"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康养民宿</a:t>
            </a:r>
            <a:endParaRPr lang="zh-CN" altLang="en-US" sz="1400" b="1" dirty="0">
              <a:solidFill>
                <a:srgbClr val="C00000"/>
              </a:solidFill>
              <a:latin typeface="微软雅黑" pitchFamily="34" charset="-122"/>
              <a:ea typeface="微软雅黑" pitchFamily="34" charset="-122"/>
            </a:endParaRPr>
          </a:p>
        </p:txBody>
      </p:sp>
      <p:sp>
        <p:nvSpPr>
          <p:cNvPr id="51" name="TextBox 50"/>
          <p:cNvSpPr txBox="1"/>
          <p:nvPr/>
        </p:nvSpPr>
        <p:spPr>
          <a:xfrm>
            <a:off x="8298447" y="4337794"/>
            <a:ext cx="902811"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康养民宿</a:t>
            </a:r>
            <a:endParaRPr lang="zh-CN" altLang="en-US" sz="1400" b="1" dirty="0">
              <a:solidFill>
                <a:srgbClr val="C00000"/>
              </a:solidFill>
              <a:latin typeface="微软雅黑" pitchFamily="34" charset="-122"/>
              <a:ea typeface="微软雅黑" pitchFamily="34" charset="-122"/>
            </a:endParaRPr>
          </a:p>
        </p:txBody>
      </p:sp>
      <p:sp>
        <p:nvSpPr>
          <p:cNvPr id="52" name="TextBox 51"/>
          <p:cNvSpPr txBox="1"/>
          <p:nvPr/>
        </p:nvSpPr>
        <p:spPr>
          <a:xfrm>
            <a:off x="9090535" y="6930082"/>
            <a:ext cx="723275"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中药材</a:t>
            </a:r>
            <a:endParaRPr lang="zh-CN" altLang="en-US" sz="1400" b="1" dirty="0">
              <a:solidFill>
                <a:srgbClr val="C00000"/>
              </a:solidFill>
              <a:latin typeface="微软雅黑" pitchFamily="34" charset="-122"/>
              <a:ea typeface="微软雅黑" pitchFamily="34" charset="-122"/>
            </a:endParaRPr>
          </a:p>
        </p:txBody>
      </p:sp>
      <p:sp>
        <p:nvSpPr>
          <p:cNvPr id="53" name="椭圆 52"/>
          <p:cNvSpPr/>
          <p:nvPr/>
        </p:nvSpPr>
        <p:spPr>
          <a:xfrm>
            <a:off x="11610815" y="8298234"/>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4" name="TextBox 53"/>
          <p:cNvSpPr txBox="1"/>
          <p:nvPr/>
        </p:nvSpPr>
        <p:spPr>
          <a:xfrm>
            <a:off x="11427116" y="8010202"/>
            <a:ext cx="543739"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水稻</a:t>
            </a:r>
            <a:endParaRPr lang="zh-CN" altLang="en-US" sz="1400" b="1" dirty="0">
              <a:solidFill>
                <a:srgbClr val="C00000"/>
              </a:solidFill>
              <a:latin typeface="微软雅黑" pitchFamily="34" charset="-122"/>
              <a:ea typeface="微软雅黑" pitchFamily="34" charset="-122"/>
            </a:endParaRPr>
          </a:p>
        </p:txBody>
      </p:sp>
      <p:sp>
        <p:nvSpPr>
          <p:cNvPr id="55" name="TextBox 54"/>
          <p:cNvSpPr txBox="1"/>
          <p:nvPr/>
        </p:nvSpPr>
        <p:spPr>
          <a:xfrm>
            <a:off x="10530695" y="4678089"/>
            <a:ext cx="1261884"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农机服务中心</a:t>
            </a:r>
            <a:endParaRPr lang="zh-CN" altLang="en-US" sz="1400" b="1" dirty="0">
              <a:solidFill>
                <a:srgbClr val="C00000"/>
              </a:solidFill>
              <a:latin typeface="微软雅黑" pitchFamily="34" charset="-122"/>
              <a:ea typeface="微软雅黑" pitchFamily="34" charset="-122"/>
            </a:endParaRPr>
          </a:p>
        </p:txBody>
      </p:sp>
      <p:sp>
        <p:nvSpPr>
          <p:cNvPr id="56" name="TextBox 55"/>
          <p:cNvSpPr txBox="1"/>
          <p:nvPr/>
        </p:nvSpPr>
        <p:spPr>
          <a:xfrm>
            <a:off x="11322783" y="4894113"/>
            <a:ext cx="1800493"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敬老院（康养中心）</a:t>
            </a:r>
            <a:endParaRPr lang="zh-CN" altLang="en-US" sz="1400" b="1" dirty="0">
              <a:solidFill>
                <a:srgbClr val="C00000"/>
              </a:solidFill>
              <a:latin typeface="微软雅黑" pitchFamily="34" charset="-122"/>
              <a:ea typeface="微软雅黑" pitchFamily="34" charset="-122"/>
            </a:endParaRPr>
          </a:p>
        </p:txBody>
      </p:sp>
      <p:sp>
        <p:nvSpPr>
          <p:cNvPr id="57" name="椭圆 56"/>
          <p:cNvSpPr/>
          <p:nvPr/>
        </p:nvSpPr>
        <p:spPr>
          <a:xfrm>
            <a:off x="11898847" y="6786066"/>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椭圆 57"/>
          <p:cNvSpPr/>
          <p:nvPr/>
        </p:nvSpPr>
        <p:spPr>
          <a:xfrm>
            <a:off x="11322783" y="6354018"/>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9" name="TextBox 58"/>
          <p:cNvSpPr txBox="1"/>
          <p:nvPr/>
        </p:nvSpPr>
        <p:spPr>
          <a:xfrm>
            <a:off x="10746719" y="6426026"/>
            <a:ext cx="1620957"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红二十五军纪念园</a:t>
            </a:r>
            <a:endParaRPr lang="zh-CN" altLang="en-US" sz="1400" b="1" dirty="0">
              <a:solidFill>
                <a:srgbClr val="C00000"/>
              </a:solidFill>
              <a:latin typeface="微软雅黑" pitchFamily="34" charset="-122"/>
              <a:ea typeface="微软雅黑" pitchFamily="34" charset="-122"/>
            </a:endParaRPr>
          </a:p>
        </p:txBody>
      </p:sp>
      <p:sp>
        <p:nvSpPr>
          <p:cNvPr id="60" name="TextBox 59"/>
          <p:cNvSpPr txBox="1"/>
          <p:nvPr/>
        </p:nvSpPr>
        <p:spPr>
          <a:xfrm>
            <a:off x="10818727" y="7002090"/>
            <a:ext cx="1620957"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红色教育研学基地</a:t>
            </a:r>
            <a:endParaRPr lang="zh-CN" altLang="en-US" sz="1400" b="1" dirty="0">
              <a:solidFill>
                <a:srgbClr val="C00000"/>
              </a:solidFill>
              <a:latin typeface="微软雅黑" pitchFamily="34" charset="-122"/>
              <a:ea typeface="微软雅黑" pitchFamily="34" charset="-122"/>
            </a:endParaRPr>
          </a:p>
        </p:txBody>
      </p:sp>
      <p:sp>
        <p:nvSpPr>
          <p:cNvPr id="61" name="TextBox 60"/>
          <p:cNvSpPr txBox="1"/>
          <p:nvPr/>
        </p:nvSpPr>
        <p:spPr>
          <a:xfrm>
            <a:off x="8802503" y="7648699"/>
            <a:ext cx="1082348"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设施农用地</a:t>
            </a:r>
            <a:endParaRPr lang="zh-CN" altLang="en-US" sz="1400" b="1" dirty="0">
              <a:solidFill>
                <a:srgbClr val="C00000"/>
              </a:solidFill>
              <a:latin typeface="微软雅黑" pitchFamily="34" charset="-122"/>
              <a:ea typeface="微软雅黑" pitchFamily="34" charset="-122"/>
            </a:endParaRPr>
          </a:p>
        </p:txBody>
      </p:sp>
      <p:sp>
        <p:nvSpPr>
          <p:cNvPr id="62" name="椭圆 61"/>
          <p:cNvSpPr/>
          <p:nvPr/>
        </p:nvSpPr>
        <p:spPr>
          <a:xfrm>
            <a:off x="12186879" y="8010202"/>
            <a:ext cx="144016" cy="144016"/>
          </a:xfrm>
          <a:prstGeom prst="ellipse">
            <a:avLst/>
          </a:prstGeom>
          <a:solidFill>
            <a:srgbClr val="FF0000"/>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3" name="TextBox 62"/>
          <p:cNvSpPr txBox="1"/>
          <p:nvPr/>
        </p:nvSpPr>
        <p:spPr>
          <a:xfrm>
            <a:off x="11754831" y="7702425"/>
            <a:ext cx="1082348" cy="307777"/>
          </a:xfrm>
          <a:prstGeom prst="rect">
            <a:avLst/>
          </a:prstGeom>
          <a:noFill/>
        </p:spPr>
        <p:txBody>
          <a:bodyPr wrap="none" rtlCol="0">
            <a:spAutoFit/>
          </a:bodyPr>
          <a:lstStyle/>
          <a:p>
            <a:r>
              <a:rPr lang="zh-CN" altLang="en-US" sz="1400" b="1" dirty="0" smtClean="0">
                <a:solidFill>
                  <a:srgbClr val="C00000"/>
                </a:solidFill>
                <a:latin typeface="微软雅黑" pitchFamily="34" charset="-122"/>
                <a:ea typeface="微软雅黑" pitchFamily="34" charset="-122"/>
              </a:rPr>
              <a:t>设施农用地</a:t>
            </a:r>
            <a:endParaRPr lang="zh-CN" altLang="en-US" sz="1400" b="1" dirty="0">
              <a:solidFill>
                <a:srgbClr val="C00000"/>
              </a:solidFill>
              <a:latin typeface="微软雅黑" pitchFamily="34" charset="-122"/>
              <a:ea typeface="微软雅黑" pitchFamily="34" charset="-122"/>
            </a:endParaRPr>
          </a:p>
        </p:txBody>
      </p:sp>
      <p:cxnSp>
        <p:nvCxnSpPr>
          <p:cNvPr id="69" name="直接连接符 68"/>
          <p:cNvCxnSpPr/>
          <p:nvPr/>
        </p:nvCxnSpPr>
        <p:spPr>
          <a:xfrm>
            <a:off x="11538807" y="5633938"/>
            <a:ext cx="1512168" cy="0"/>
          </a:xfrm>
          <a:prstGeom prst="line">
            <a:avLst/>
          </a:prstGeom>
          <a:ln w="28575">
            <a:solidFill>
              <a:srgbClr val="D947DC"/>
            </a:solidFill>
          </a:ln>
        </p:spPr>
        <p:style>
          <a:lnRef idx="1">
            <a:schemeClr val="accent1"/>
          </a:lnRef>
          <a:fillRef idx="0">
            <a:schemeClr val="accent1"/>
          </a:fillRef>
          <a:effectRef idx="0">
            <a:schemeClr val="accent1"/>
          </a:effectRef>
          <a:fontRef idx="minor">
            <a:schemeClr val="tx1"/>
          </a:fontRef>
        </p:style>
      </p:cxnSp>
      <p:sp>
        <p:nvSpPr>
          <p:cNvPr id="70" name="TextBox 69"/>
          <p:cNvSpPr txBox="1"/>
          <p:nvPr/>
        </p:nvSpPr>
        <p:spPr>
          <a:xfrm>
            <a:off x="13050976" y="5345906"/>
            <a:ext cx="1296368" cy="584775"/>
          </a:xfrm>
          <a:prstGeom prst="rect">
            <a:avLst/>
          </a:prstGeom>
          <a:noFill/>
        </p:spPr>
        <p:txBody>
          <a:bodyPr wrap="square" rtlCol="0">
            <a:spAutoFit/>
          </a:bodyPr>
          <a:lstStyle/>
          <a:p>
            <a:r>
              <a:rPr lang="zh-CN" altLang="en-US" sz="1600" b="1" dirty="0" smtClean="0">
                <a:solidFill>
                  <a:srgbClr val="D947DC"/>
                </a:solidFill>
                <a:latin typeface="微软雅黑" pitchFamily="34" charset="-122"/>
                <a:ea typeface="微软雅黑" pitchFamily="34" charset="-122"/>
              </a:rPr>
              <a:t>村庄内部主要环线</a:t>
            </a:r>
            <a:endParaRPr lang="zh-CN" altLang="en-US" sz="1600" b="1" dirty="0">
              <a:solidFill>
                <a:srgbClr val="D947DC"/>
              </a:solidFill>
              <a:latin typeface="微软雅黑" pitchFamily="34" charset="-122"/>
              <a:ea typeface="微软雅黑" pitchFamily="34" charset="-122"/>
            </a:endParaRPr>
          </a:p>
        </p:txBody>
      </p:sp>
      <p:sp>
        <p:nvSpPr>
          <p:cNvPr id="72" name="矩形 71"/>
          <p:cNvSpPr/>
          <p:nvPr/>
        </p:nvSpPr>
        <p:spPr>
          <a:xfrm>
            <a:off x="503238" y="1222286"/>
            <a:ext cx="14041438" cy="523220"/>
          </a:xfrm>
          <a:prstGeom prst="rect">
            <a:avLst/>
          </a:prstGeom>
          <a:solidFill>
            <a:schemeClr val="accent2">
              <a:lumMod val="60000"/>
              <a:lumOff val="40000"/>
            </a:schemeClr>
          </a:solidFill>
        </p:spPr>
        <p:txBody>
          <a:bodyPr wrap="square">
            <a:spAutoFit/>
          </a:bodyPr>
          <a:lstStyle/>
          <a:p>
            <a:pPr algn="ctr">
              <a:lnSpc>
                <a:spcPct val="100000"/>
              </a:lnSpc>
            </a:pPr>
            <a:r>
              <a:rPr lang="zh-CN" altLang="en-US" sz="2800" b="1" dirty="0" smtClean="0">
                <a:solidFill>
                  <a:schemeClr val="bg1"/>
                </a:solidFill>
                <a:latin typeface="微软雅黑" panose="020B0503020204020204" charset="-122"/>
                <a:ea typeface="微软雅黑" panose="020B0503020204020204" charset="-122"/>
                <a:sym typeface="+mn-ea"/>
              </a:rPr>
              <a:t>围绕产业兴旺，促进产业融合发展</a:t>
            </a:r>
            <a:endParaRPr lang="zh-CN" altLang="en-US" sz="2800" b="1" dirty="0">
              <a:solidFill>
                <a:schemeClr val="bg1"/>
              </a:solidFill>
              <a:latin typeface="微软雅黑" panose="020B0503020204020204" charset="-122"/>
              <a:ea typeface="微软雅黑" panose="020B0503020204020204" charset="-122"/>
              <a:sym typeface="+mn-ea"/>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ZGFhN2JiMGM2MjdhNDQ5NDJkZGRjZGNiMzQwNDc4MjgifQ=="/>
  <p:tag name="KSO_WPP_MARK_KEY" val="c2463aca-d575-4e8c-ad0a-b09e396b254f"/>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827.352755905512,&quot;width&quot;:4832.4}"/>
</p:tagLst>
</file>

<file path=ppt/tags/tag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814.675590551181,&quot;width&quot;:4834.6818897637795}"/>
</p:tagLst>
</file>

<file path=ppt/tags/tag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6012.23622047244,&quot;width&quot;:5594.467716535433}"/>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0</TotalTime>
  <Words>9681</Words>
  <Application>Microsoft Office PowerPoint</Application>
  <PresentationFormat>自定义</PresentationFormat>
  <Paragraphs>1499</Paragraphs>
  <Slides>64</Slides>
  <Notes>47</Notes>
  <HiddenSlides>0</HiddenSlides>
  <MMClips>0</MMClips>
  <ScaleCrop>false</ScaleCrop>
  <HeadingPairs>
    <vt:vector size="8" baseType="variant">
      <vt:variant>
        <vt:lpstr>已用的字体</vt:lpstr>
      </vt:variant>
      <vt:variant>
        <vt:i4>8</vt:i4>
      </vt:variant>
      <vt:variant>
        <vt:lpstr>主题</vt:lpstr>
      </vt:variant>
      <vt:variant>
        <vt:i4>1</vt:i4>
      </vt:variant>
      <vt:variant>
        <vt:lpstr>嵌入 OLE 服务器</vt:lpstr>
      </vt:variant>
      <vt:variant>
        <vt:i4>1</vt:i4>
      </vt:variant>
      <vt:variant>
        <vt:lpstr>幻灯片标题</vt:lpstr>
      </vt:variant>
      <vt:variant>
        <vt:i4>64</vt:i4>
      </vt:variant>
    </vt:vector>
  </HeadingPairs>
  <TitlesOfParts>
    <vt:vector size="74" baseType="lpstr">
      <vt:lpstr>Arial</vt:lpstr>
      <vt:lpstr>宋体</vt:lpstr>
      <vt:lpstr>微软雅黑</vt:lpstr>
      <vt:lpstr>Calibri</vt:lpstr>
      <vt:lpstr>Bodoni MT Black</vt:lpstr>
      <vt:lpstr>Wingdings</vt:lpstr>
      <vt:lpstr>Times New Roman</vt:lpstr>
      <vt:lpstr>等线</vt:lpstr>
      <vt:lpstr>4_Office Theme</vt:lpstr>
      <vt:lpstr>Worksheet</vt:lpstr>
      <vt:lpstr>幻灯片 1</vt:lpstr>
      <vt:lpstr>幻灯片 2</vt:lpstr>
      <vt:lpstr>幻灯片 3</vt:lpstr>
      <vt:lpstr>幻灯片 4</vt:lpstr>
      <vt:lpstr>幻灯片 5</vt:lpstr>
      <vt:lpstr>幻灯片 6</vt:lpstr>
      <vt:lpstr>幻灯片 7</vt:lpstr>
      <vt:lpstr>幻灯片 8</vt:lpstr>
      <vt:lpstr>幻灯片 9</vt:lpstr>
      <vt:lpstr>幻灯片 10</vt:lpstr>
      <vt:lpstr>幻灯片 11</vt:lpstr>
      <vt:lpstr>幻灯片 12</vt:lpstr>
      <vt:lpstr>幻灯片 13</vt:lpstr>
      <vt:lpstr>幻灯片 14</vt:lpstr>
      <vt:lpstr>幻灯片 15</vt:lpstr>
      <vt:lpstr>幻灯片 16</vt:lpstr>
      <vt:lpstr>幻灯片 17</vt:lpstr>
      <vt:lpstr>幻灯片 18</vt:lpstr>
      <vt:lpstr>幻灯片 19</vt:lpstr>
      <vt:lpstr>幻灯片 20</vt:lpstr>
      <vt:lpstr>幻灯片 21</vt:lpstr>
      <vt:lpstr>幻灯片 22</vt:lpstr>
      <vt:lpstr>幻灯片 23</vt:lpstr>
      <vt:lpstr>幻灯片 24</vt:lpstr>
      <vt:lpstr>幻灯片 25</vt:lpstr>
      <vt:lpstr>幻灯片 26</vt:lpstr>
      <vt:lpstr>幻灯片 27</vt:lpstr>
      <vt:lpstr>幻灯片 28</vt:lpstr>
      <vt:lpstr>幻灯片 29</vt:lpstr>
      <vt:lpstr>幻灯片 30</vt:lpstr>
      <vt:lpstr>幻灯片 31</vt:lpstr>
      <vt:lpstr>幻灯片 32</vt:lpstr>
      <vt:lpstr>幻灯片 33</vt:lpstr>
      <vt:lpstr>幻灯片 34</vt:lpstr>
      <vt:lpstr>幻灯片 35</vt:lpstr>
      <vt:lpstr>幻灯片 36</vt:lpstr>
      <vt:lpstr>幻灯片 37</vt:lpstr>
      <vt:lpstr>幻灯片 38</vt:lpstr>
      <vt:lpstr>幻灯片 39</vt:lpstr>
      <vt:lpstr>幻灯片 40</vt:lpstr>
      <vt:lpstr>幻灯片 41</vt:lpstr>
      <vt:lpstr>幻灯片 42</vt:lpstr>
      <vt:lpstr>幻灯片 43</vt:lpstr>
      <vt:lpstr>幻灯片 44</vt:lpstr>
      <vt:lpstr>幻灯片 45</vt:lpstr>
      <vt:lpstr>幻灯片 46</vt:lpstr>
      <vt:lpstr>幻灯片 47</vt:lpstr>
      <vt:lpstr>幻灯片 48</vt:lpstr>
      <vt:lpstr>幻灯片 49</vt:lpstr>
      <vt:lpstr>幻灯片 50</vt:lpstr>
      <vt:lpstr>幻灯片 51</vt:lpstr>
      <vt:lpstr>幻灯片 52</vt:lpstr>
      <vt:lpstr>幻灯片 53</vt:lpstr>
      <vt:lpstr>幻灯片 54</vt:lpstr>
      <vt:lpstr>幻灯片 55</vt:lpstr>
      <vt:lpstr>幻灯片 56</vt:lpstr>
      <vt:lpstr>幻灯片 57</vt:lpstr>
      <vt:lpstr>幻灯片 58</vt:lpstr>
      <vt:lpstr>幻灯片 59</vt:lpstr>
      <vt:lpstr>幻灯片 60</vt:lpstr>
      <vt:lpstr>幻灯片 61</vt:lpstr>
      <vt:lpstr>幻灯片 62</vt:lpstr>
      <vt:lpstr>幻灯片 63</vt:lpstr>
      <vt:lpstr>幻灯片 64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56</cp:revision>
  <dcterms:created xsi:type="dcterms:W3CDTF">2022-06-23T02:50:00Z</dcterms:created>
  <dcterms:modified xsi:type="dcterms:W3CDTF">2024-06-14T01:04:06Z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025155D449B646C28123EBC53339970D</vt:lpwstr>
  </property>
  <property fmtid="{D5CDD505-2E9C-101B-9397-08002B2CF9AE}" pid="3" name="KSOProductBuildVer">
    <vt:lpwstr>2052-11.1.0.12980</vt:lpwstr>
  </property>
</Properties>
</file>